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05"/>
  </p:notesMasterIdLst>
  <p:handoutMasterIdLst>
    <p:handoutMasterId r:id="rId106"/>
  </p:handoutMasterIdLst>
  <p:sldIdLst>
    <p:sldId id="640" r:id="rId2"/>
    <p:sldId id="761" r:id="rId3"/>
    <p:sldId id="879" r:id="rId4"/>
    <p:sldId id="880" r:id="rId5"/>
    <p:sldId id="881" r:id="rId6"/>
    <p:sldId id="882" r:id="rId7"/>
    <p:sldId id="883" r:id="rId8"/>
    <p:sldId id="925" r:id="rId9"/>
    <p:sldId id="923" r:id="rId10"/>
    <p:sldId id="924" r:id="rId11"/>
    <p:sldId id="926" r:id="rId12"/>
    <p:sldId id="884" r:id="rId13"/>
    <p:sldId id="885" r:id="rId14"/>
    <p:sldId id="886" r:id="rId15"/>
    <p:sldId id="887" r:id="rId16"/>
    <p:sldId id="888" r:id="rId17"/>
    <p:sldId id="889" r:id="rId18"/>
    <p:sldId id="890" r:id="rId19"/>
    <p:sldId id="891" r:id="rId20"/>
    <p:sldId id="892" r:id="rId21"/>
    <p:sldId id="893" r:id="rId22"/>
    <p:sldId id="894" r:id="rId23"/>
    <p:sldId id="762" r:id="rId24"/>
    <p:sldId id="896" r:id="rId25"/>
    <p:sldId id="895" r:id="rId26"/>
    <p:sldId id="897" r:id="rId27"/>
    <p:sldId id="898" r:id="rId28"/>
    <p:sldId id="899" r:id="rId29"/>
    <p:sldId id="900" r:id="rId30"/>
    <p:sldId id="901" r:id="rId31"/>
    <p:sldId id="902" r:id="rId32"/>
    <p:sldId id="859" r:id="rId33"/>
    <p:sldId id="863" r:id="rId34"/>
    <p:sldId id="864" r:id="rId35"/>
    <p:sldId id="865" r:id="rId36"/>
    <p:sldId id="871" r:id="rId37"/>
    <p:sldId id="866" r:id="rId38"/>
    <p:sldId id="869" r:id="rId39"/>
    <p:sldId id="867" r:id="rId40"/>
    <p:sldId id="868" r:id="rId41"/>
    <p:sldId id="870" r:id="rId42"/>
    <p:sldId id="763" r:id="rId43"/>
    <p:sldId id="903" r:id="rId44"/>
    <p:sldId id="904" r:id="rId45"/>
    <p:sldId id="905" r:id="rId46"/>
    <p:sldId id="906" r:id="rId47"/>
    <p:sldId id="907" r:id="rId48"/>
    <p:sldId id="908" r:id="rId49"/>
    <p:sldId id="909" r:id="rId50"/>
    <p:sldId id="910" r:id="rId51"/>
    <p:sldId id="911" r:id="rId52"/>
    <p:sldId id="912" r:id="rId53"/>
    <p:sldId id="913" r:id="rId54"/>
    <p:sldId id="914" r:id="rId55"/>
    <p:sldId id="915" r:id="rId56"/>
    <p:sldId id="916" r:id="rId57"/>
    <p:sldId id="917" r:id="rId58"/>
    <p:sldId id="918" r:id="rId59"/>
    <p:sldId id="919" r:id="rId60"/>
    <p:sldId id="920" r:id="rId61"/>
    <p:sldId id="921" r:id="rId62"/>
    <p:sldId id="764" r:id="rId63"/>
    <p:sldId id="862" r:id="rId64"/>
    <p:sldId id="800" r:id="rId65"/>
    <p:sldId id="801" r:id="rId66"/>
    <p:sldId id="802" r:id="rId67"/>
    <p:sldId id="803" r:id="rId68"/>
    <p:sldId id="804" r:id="rId69"/>
    <p:sldId id="805" r:id="rId70"/>
    <p:sldId id="806" r:id="rId71"/>
    <p:sldId id="807" r:id="rId72"/>
    <p:sldId id="808" r:id="rId73"/>
    <p:sldId id="809" r:id="rId74"/>
    <p:sldId id="810" r:id="rId75"/>
    <p:sldId id="811" r:id="rId76"/>
    <p:sldId id="812" r:id="rId77"/>
    <p:sldId id="813" r:id="rId78"/>
    <p:sldId id="814" r:id="rId79"/>
    <p:sldId id="815" r:id="rId80"/>
    <p:sldId id="816" r:id="rId81"/>
    <p:sldId id="817" r:id="rId82"/>
    <p:sldId id="818" r:id="rId83"/>
    <p:sldId id="819" r:id="rId84"/>
    <p:sldId id="820" r:id="rId85"/>
    <p:sldId id="821" r:id="rId86"/>
    <p:sldId id="822" r:id="rId87"/>
    <p:sldId id="823" r:id="rId88"/>
    <p:sldId id="824" r:id="rId89"/>
    <p:sldId id="825" r:id="rId90"/>
    <p:sldId id="826" r:id="rId91"/>
    <p:sldId id="827" r:id="rId92"/>
    <p:sldId id="828" r:id="rId93"/>
    <p:sldId id="829" r:id="rId94"/>
    <p:sldId id="832" r:id="rId95"/>
    <p:sldId id="833" r:id="rId96"/>
    <p:sldId id="830" r:id="rId97"/>
    <p:sldId id="831" r:id="rId98"/>
    <p:sldId id="834" r:id="rId99"/>
    <p:sldId id="835" r:id="rId100"/>
    <p:sldId id="836" r:id="rId101"/>
    <p:sldId id="837" r:id="rId102"/>
    <p:sldId id="759" r:id="rId103"/>
    <p:sldId id="715" r:id="rId104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хаил Баранов" initials="МБ" lastIdx="1" clrIdx="0">
    <p:extLst>
      <p:ext uri="{19B8F6BF-5375-455C-9EA6-DF929625EA0E}">
        <p15:presenceInfo xmlns:p15="http://schemas.microsoft.com/office/powerpoint/2012/main" userId="2d8ff9d95a5187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00"/>
    <a:srgbClr val="C5C000"/>
    <a:srgbClr val="3A0EF6"/>
    <a:srgbClr val="2406A2"/>
    <a:srgbClr val="190472"/>
    <a:srgbClr val="27B754"/>
    <a:srgbClr val="37D568"/>
    <a:srgbClr val="DE0000"/>
    <a:srgbClr val="2512B2"/>
    <a:srgbClr val="180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14" autoAdjust="0"/>
    <p:restoredTop sz="96395" autoAdjust="0"/>
  </p:normalViewPr>
  <p:slideViewPr>
    <p:cSldViewPr snapToGrid="0">
      <p:cViewPr>
        <p:scale>
          <a:sx n="100" d="100"/>
          <a:sy n="100" d="100"/>
        </p:scale>
        <p:origin x="72" y="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44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2796" y="10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558732157860977"/>
          <c:y val="0"/>
          <c:w val="0.80556619319572631"/>
          <c:h val="0.801114889701021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explosion val="2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12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8046C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2"/>
              <c:layout>
                <c:manualLayout>
                  <c:x val="-3.1766480009497541E-2"/>
                  <c:y val="-0.1227378263881910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2982.9</c:v>
                </c:pt>
                <c:pt idx="1">
                  <c:v>3097.1</c:v>
                </c:pt>
                <c:pt idx="2">
                  <c:v>114.3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0"/>
              <c:layout>
                <c:manualLayout>
                  <c:x val="0.1741053882765177"/>
                  <c:y val="1.79902710827481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817609935576569E-2"/>
                  <c:y val="-0.1072995545171248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8592607672525738E-2"/>
                  <c:y val="-0.140574088376191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55532771.75</c:v>
                </c:pt>
                <c:pt idx="1">
                  <c:v>11023805.17</c:v>
                </c:pt>
                <c:pt idx="2">
                  <c:v>8279707.21</c:v>
                </c:pt>
                <c:pt idx="3">
                  <c:v>8279707.21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80825400"/>
        <c:axId val="380825008"/>
      </c:barChart>
      <c:catAx>
        <c:axId val="38082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0825008"/>
        <c:crosses val="autoZero"/>
        <c:auto val="1"/>
        <c:lblAlgn val="ctr"/>
        <c:lblOffset val="100"/>
        <c:noMultiLvlLbl val="0"/>
      </c:catAx>
      <c:valAx>
        <c:axId val="380825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0825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10271420968601"/>
          <c:y val="0.93575298951576946"/>
          <c:w val="0.55968235951408773"/>
          <c:h val="4.4622236843031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9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31218712405035"/>
          <c:y val="8.05625291476295E-2"/>
          <c:w val="0.81693283754109514"/>
          <c:h val="0.66538914430600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Финансовое обеспечение,млн.рублей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01600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3">
                    <a:shade val="95000"/>
                    <a:satMod val="10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  <a:contourClr>
                  <a:schemeClr val="accent3">
                    <a:shade val="95000"/>
                    <a:satMod val="10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27B75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282575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82575" prstMaterial="dkEdge">
                <a:bevelT w="101600"/>
                <a:bevelB/>
                <a:contourClr>
                  <a:schemeClr val="accent1">
                    <a:shade val="50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2901376146788992E-2"/>
                  <c:y val="-4.6767978089551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DCF29B7-357F-410D-968E-CE50F2DAE27D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4334862385321102E-2"/>
                  <c:y val="-4.73844481647930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A019495-609F-4CF3-ABC1-6F2A0A279164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5768348623853158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2AD2CC3-FF87-4EDA-8192-7CCA481C1720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863532110091743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DE0AB85-B35A-4BC5-9650-534B0468200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2.4369266055045871E-2"/>
                  <c:y val="-3.91889171451487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68578C7-2E38-4E78-90C0-A033FEADDC7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2.0068807339449542E-2"/>
                  <c:y val="-3.2226326275987635E-2"/>
                </c:manualLayout>
              </c:layout>
              <c:tx>
                <c:rich>
                  <a:bodyPr/>
                  <a:lstStyle/>
                  <a:p>
                    <a:fld id="{BE729375-3B1C-4A91-BEFE-AB760FD3D57E}" type="VALU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2.5421952834039609E-2"/>
                  <c:y val="-2.7231256622430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Замена окон </c:v>
                </c:pt>
                <c:pt idx="1">
                  <c:v>Асфальтрование </c:v>
                </c:pt>
                <c:pt idx="2">
                  <c:v>Веранды </c:v>
                </c:pt>
                <c:pt idx="3">
                  <c:v>Детские площадки </c:v>
                </c:pt>
                <c:pt idx="4">
                  <c:v>Ремонт кровли </c:v>
                </c:pt>
                <c:pt idx="5">
                  <c:v>Ремонт фасада </c:v>
                </c:pt>
                <c:pt idx="6">
                  <c:v>Спорт. оборудование</c:v>
                </c:pt>
                <c:pt idx="7">
                  <c:v>Прочее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</c:v>
                </c:pt>
                <c:pt idx="1">
                  <c:v>24</c:v>
                </c:pt>
                <c:pt idx="2">
                  <c:v>10</c:v>
                </c:pt>
                <c:pt idx="3">
                  <c:v>8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Замена окон </c:v>
                </c:pt>
                <c:pt idx="1">
                  <c:v>Асфальтрование </c:v>
                </c:pt>
                <c:pt idx="2">
                  <c:v>Веранды </c:v>
                </c:pt>
                <c:pt idx="3">
                  <c:v>Детские площадки </c:v>
                </c:pt>
                <c:pt idx="4">
                  <c:v>Ремонт кровли </c:v>
                </c:pt>
                <c:pt idx="5">
                  <c:v>Ремонт фасада </c:v>
                </c:pt>
                <c:pt idx="6">
                  <c:v>Спорт. оборудование</c:v>
                </c:pt>
                <c:pt idx="7">
                  <c:v>Прочее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Замена окон </c:v>
                </c:pt>
                <c:pt idx="1">
                  <c:v>Асфальтрование </c:v>
                </c:pt>
                <c:pt idx="2">
                  <c:v>Веранды </c:v>
                </c:pt>
                <c:pt idx="3">
                  <c:v>Детские площадки </c:v>
                </c:pt>
                <c:pt idx="4">
                  <c:v>Ремонт кровли </c:v>
                </c:pt>
                <c:pt idx="5">
                  <c:v>Ремонт фасада </c:v>
                </c:pt>
                <c:pt idx="6">
                  <c:v>Спорт. оборудование</c:v>
                </c:pt>
                <c:pt idx="7">
                  <c:v>Прочее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"/>
        <c:gapDepth val="52"/>
        <c:shape val="box"/>
        <c:axId val="380823832"/>
        <c:axId val="380827752"/>
        <c:axId val="0"/>
      </c:bar3DChart>
      <c:catAx>
        <c:axId val="38082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0827752"/>
        <c:crosses val="autoZero"/>
        <c:auto val="1"/>
        <c:lblAlgn val="l"/>
        <c:lblOffset val="100"/>
        <c:noMultiLvlLbl val="0"/>
      </c:catAx>
      <c:valAx>
        <c:axId val="380827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0823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 rad="1130300">
        <a:schemeClr val="accent1">
          <a:alpha val="34000"/>
        </a:schemeClr>
      </a:glow>
      <a:outerShdw blurRad="1155700" dist="1803400" dir="21540000" sx="200000" sy="200000" algn="ctr" rotWithShape="0">
        <a:srgbClr val="000000">
          <a:alpha val="0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6929465908400107E-2"/>
          <c:y val="1.1061989280884498E-4"/>
          <c:w val="0.92557627244771534"/>
          <c:h val="0.839805367709598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Плановые показатели</c:v>
                </c:pt>
              </c:strCache>
            </c:strRef>
          </c:tx>
          <c:spPr>
            <a:solidFill>
              <a:srgbClr val="190472"/>
            </a:solidFill>
            <a:ln>
              <a:solidFill>
                <a:srgbClr val="190472"/>
              </a:solidFill>
            </a:ln>
            <a:scene3d>
              <a:camera prst="orthographicFront"/>
              <a:lightRig rig="threePt" dir="t"/>
            </a:scene3d>
            <a:sp3d>
              <a:bevelT w="1270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6.345489898957027E-3"/>
                  <c:y val="0.12343842194144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005340523502402E-3"/>
                  <c:y val="0.13416815742397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357392825898802E-3"/>
                  <c:y val="-5.21161082863471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7463145468028918E-3"/>
                  <c:y val="1.1239106148699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1332426478359816E-3"/>
                  <c:y val="-4.8991470083570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338966853728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6033417670573296E-3"/>
                  <c:y val="-3.3787194143179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г.</c:v>
                </c:pt>
                <c:pt idx="1">
                  <c:v>2020 г.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3190</c:v>
                </c:pt>
                <c:pt idx="1">
                  <c:v>3335.3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Фактические показатели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1.178135404703862E-2"/>
                  <c:y val="0.10932220234545816"/>
                </c:manualLayout>
              </c:layout>
              <c:tx>
                <c:rich>
                  <a:bodyPr/>
                  <a:lstStyle/>
                  <a:p>
                    <a:fld id="{605C6B5A-9D94-4349-A5F1-26136535A94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9.7773008936330418E-3"/>
                  <c:y val="0.13416815742397137"/>
                </c:manualLayout>
              </c:layout>
              <c:tx>
                <c:rich>
                  <a:bodyPr/>
                  <a:lstStyle/>
                  <a:p>
                    <a:fld id="{8AF9B349-9035-4B45-AA18-BEBE0CB6AF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1694834268640432E-3"/>
                  <c:y val="0"/>
                </c:manualLayout>
              </c:layout>
              <c:tx>
                <c:rich>
                  <a:bodyPr/>
                  <a:lstStyle/>
                  <a:p>
                    <a:fld id="{156084A3-BCED-44BA-90B0-8A1C8DB9F62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2905070168355277E-2"/>
                  <c:y val="4.8991470083570732E-3"/>
                </c:manualLayout>
              </c:layout>
              <c:tx>
                <c:rich>
                  <a:bodyPr/>
                  <a:lstStyle/>
                  <a:p>
                    <a:fld id="{5B19310D-3649-46D8-8A69-D4C9EE26852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6033801122368525E-3"/>
                  <c:y val="0"/>
                </c:manualLayout>
              </c:layout>
              <c:tx>
                <c:rich>
                  <a:bodyPr/>
                  <a:lstStyle/>
                  <a:p>
                    <a:fld id="{79243E0F-FA78-4D70-8163-FADB4C9DA44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5772863539100894E-2"/>
                  <c:y val="-9.7982940167141985E-3"/>
                </c:manualLayout>
              </c:layout>
              <c:tx>
                <c:rich>
                  <a:bodyPr/>
                  <a:lstStyle/>
                  <a:p>
                    <a:fld id="{130FB1B0-BDC0-4A53-BE13-53E43DE41BB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(106%)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1.8640656909846513E-2"/>
                  <c:y val="-4.8991470083571071E-3"/>
                </c:manualLayout>
              </c:layout>
              <c:tx>
                <c:rich>
                  <a:bodyPr/>
                  <a:lstStyle/>
                  <a:p>
                    <a:fld id="{8BC7C2D2-CC8D-4453-BFAE-34700F95EE38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  <a:p>
                    <a:r>
                      <a:rPr lang="en-US" dirty="0" smtClean="0"/>
                      <a:t>(98,2%)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1.9966334977455091E-2"/>
                  <c:y val="1.1971849868299707E-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FC2AEDC-3B28-4EC8-ACE1-39B2AED1ADF6}" type="VALUE">
                      <a:rPr lang="en-US" sz="180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en-US" sz="1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(99,5%)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45166469972935E-2"/>
                      <c:h val="0.1144729129713556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г.</c:v>
                </c:pt>
                <c:pt idx="1">
                  <c:v>2020 г.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3097.1</c:v>
                </c:pt>
                <c:pt idx="1">
                  <c:v>3230.6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180"/>
        <c:shape val="cylinder"/>
        <c:axId val="750588824"/>
        <c:axId val="750590784"/>
        <c:axId val="0"/>
      </c:bar3DChart>
      <c:catAx>
        <c:axId val="750588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750590784"/>
        <c:crosses val="autoZero"/>
        <c:auto val="1"/>
        <c:lblAlgn val="ctr"/>
        <c:lblOffset val="100"/>
        <c:noMultiLvlLbl val="0"/>
      </c:catAx>
      <c:valAx>
        <c:axId val="750590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5058882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600" b="1">
              <a:solidFill>
                <a:schemeClr val="accent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solidFill>
            <a:schemeClr val="bg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explosion val="7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5.8114281637918389E-2"/>
                  <c:y val="-0.307545406298687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4.23264724113051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6.75618045344119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437824461859419E-2"/>
                      <c:h val="4.2387775638164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2177879772282143E-3"/>
                  <c:y val="-5.72728304264694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635448130732024E-4"/>
                  <c:y val="-2.21057110185821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385837919672759E-2"/>
                  <c:y val="-4.90783001695059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891514444505837E-2"/>
                      <c:h val="4.23877756381641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2.3250065013124342E-2"/>
                  <c:y val="-1.55024065254543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Развитие образования (1 943,4 млн.руб.)</c:v>
                </c:pt>
                <c:pt idx="1">
                  <c:v>Транспортное развитие (279,8 млн.руб.)</c:v>
                </c:pt>
                <c:pt idx="2">
                  <c:v>Качественное ЖК обслуживание (250,7 млн.руб.)</c:v>
                </c:pt>
                <c:pt idx="3">
                  <c:v>Иные программы (239,5 млн.руб.)</c:v>
                </c:pt>
                <c:pt idx="4">
                  <c:v>Городская среда (132,2 млн.руб.)</c:v>
                </c:pt>
                <c:pt idx="5">
                  <c:v>Развитие муниципальной службы (102,8 млн.руб.)</c:v>
                </c:pt>
                <c:pt idx="6">
                  <c:v>Национально-культурное развитие (102,6 млн.руб.)</c:v>
                </c:pt>
                <c:pt idx="7">
                  <c:v>Развитие спорта (93,7 млн.руб.)</c:v>
                </c:pt>
                <c:pt idx="8">
                  <c:v>Непрограммные расходы (76,3 млн.руб.)</c:v>
                </c:pt>
                <c:pt idx="9">
                  <c:v>Поддержка молодых семей (9,5 млн.руб.)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0.60199999999999998</c:v>
                </c:pt>
                <c:pt idx="1">
                  <c:v>8.6999999999999994E-2</c:v>
                </c:pt>
                <c:pt idx="2">
                  <c:v>7.8E-2</c:v>
                </c:pt>
                <c:pt idx="3">
                  <c:v>7.2999999999999995E-2</c:v>
                </c:pt>
                <c:pt idx="4">
                  <c:v>4.1000000000000002E-2</c:v>
                </c:pt>
                <c:pt idx="5">
                  <c:v>3.2000000000000001E-2</c:v>
                </c:pt>
                <c:pt idx="6">
                  <c:v>3.2000000000000001E-2</c:v>
                </c:pt>
                <c:pt idx="7">
                  <c:v>2.9000000000000001E-2</c:v>
                </c:pt>
                <c:pt idx="8">
                  <c:v>2.3E-2</c:v>
                </c:pt>
                <c:pt idx="9">
                  <c:v>3.0000000000000001E-3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"/>
          <c:y val="0.66217858865318469"/>
          <c:w val="0.97637057905924363"/>
          <c:h val="0.32478471921753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AF5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90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39DD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4"/>
              <c:layout>
                <c:manualLayout>
                  <c:x val="6.0488532559472639E-2"/>
                  <c:y val="8.66763831752029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СФ</c:v>
                </c:pt>
                <c:pt idx="1">
                  <c:v>ЖКХ</c:v>
                </c:pt>
                <c:pt idx="2">
                  <c:v>НЭ</c:v>
                </c:pt>
                <c:pt idx="3">
                  <c:v>ОГВ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2171</c:v>
                </c:pt>
                <c:pt idx="1">
                  <c:v>462.4</c:v>
                </c:pt>
                <c:pt idx="2">
                  <c:v>395.4</c:v>
                </c:pt>
                <c:pt idx="3">
                  <c:v>150.5</c:v>
                </c:pt>
                <c:pt idx="4">
                  <c:v>51.3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AF5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90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39DD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4"/>
              <c:layout>
                <c:manualLayout>
                  <c:x val="6.0488532559472639E-2"/>
                  <c:y val="8.66763831752029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Образование</c:v>
                </c:pt>
                <c:pt idx="1">
                  <c:v>Культура и кинематография</c:v>
                </c:pt>
                <c:pt idx="2">
                  <c:v>Социальная политика</c:v>
                </c:pt>
                <c:pt idx="3">
                  <c:v>Физическая культура и спорт</c:v>
                </c:pt>
                <c:pt idx="4">
                  <c:v>Средства массовой информации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1902.9</c:v>
                </c:pt>
                <c:pt idx="1">
                  <c:v>66.400000000000006</c:v>
                </c:pt>
                <c:pt idx="2">
                  <c:v>95.9</c:v>
                </c:pt>
                <c:pt idx="3">
                  <c:v>91.4</c:v>
                </c:pt>
                <c:pt idx="4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0"/>
      <c:depthPercent val="11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179102624871706E-2"/>
          <c:y val="5.7263654997698338E-2"/>
          <c:w val="0.85559710741986605"/>
          <c:h val="0.851437368721271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13"/>
          <c:dPt>
            <c:idx val="0"/>
            <c:bubble3D val="0"/>
            <c:explosion val="20"/>
            <c:spPr>
              <a:solidFill>
                <a:schemeClr val="tx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78 %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276.10000000000002</c:v>
                </c:pt>
                <c:pt idx="1">
                  <c:v>78.8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055346733952691E-2"/>
          <c:y val="0.10394388667031404"/>
          <c:w val="0.93573186432108668"/>
          <c:h val="0.722280948174749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7874753502716909"/>
                  <c:y val="-0.3395946251377996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4816098592932667E-2"/>
                  <c:y val="1.79056093812663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2200238256746372E-2"/>
                  <c:y val="9.18351478918152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ФБ 122,4 млн.руб.</c:v>
                </c:pt>
                <c:pt idx="1">
                  <c:v>РБ 2,5 млн.руб.</c:v>
                </c:pt>
                <c:pt idx="2">
                  <c:v>МБ 6,6 млн.руб.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122.4</c:v>
                </c:pt>
                <c:pt idx="1">
                  <c:v>2.5</c:v>
                </c:pt>
                <c:pt idx="2">
                  <c:v>6.6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023346766501481"/>
          <c:w val="1"/>
          <c:h val="0.16577948156491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Ффинансовое обеспечение , млн. рублей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75-4198-9F98-9B832A752F9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75-4198-9F98-9B832A752F9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7AD576C9-9A90-45A1-9629-415FE6BAFFE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75-4198-9F98-9B832A752F9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E7E796D-5D5C-4759-A6F2-33BA138A283B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75-4198-9F98-9B832A752F9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РБ 71,1 млн.руб.</c:v>
                </c:pt>
                <c:pt idx="1">
                  <c:v>МБ 3,7 млн.руб.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71.099999999999994</c:v>
                </c:pt>
                <c:pt idx="1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75-4198-9F98-9B832A752F9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83663892576048E-2"/>
          <c:y val="0.1074571606047183"/>
          <c:w val="0.80601362742551486"/>
          <c:h val="0.80878662585140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9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8"/>
            <c:spPr>
              <a:solidFill>
                <a:srgbClr val="2512B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2"/>
              <c:layout>
                <c:manualLayout>
                  <c:x val="-3.0779975303143789E-2"/>
                  <c:y val="-8.90568999161213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3189.4</c:v>
                </c:pt>
                <c:pt idx="1">
                  <c:v>3230.6</c:v>
                </c:pt>
                <c:pt idx="2">
                  <c:v>41.2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553383064"/>
        <c:axId val="553386592"/>
      </c:barChart>
      <c:catAx>
        <c:axId val="55338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386592"/>
        <c:crosses val="autoZero"/>
        <c:auto val="1"/>
        <c:lblAlgn val="ctr"/>
        <c:lblOffset val="100"/>
        <c:noMultiLvlLbl val="0"/>
      </c:catAx>
      <c:valAx>
        <c:axId val="553386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383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10271420968601"/>
          <c:y val="0.93575298951576946"/>
          <c:w val="0.55968235951408773"/>
          <c:h val="4.4622236843031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49276377529602"/>
          <c:y val="7.2972264820774457E-2"/>
          <c:w val="0.82164179475025656"/>
          <c:h val="0.81740204743794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0"/>
              <c:layout>
                <c:manualLayout>
                  <c:x val="-9.7896304461135272E-2"/>
                  <c:y val="-0.461423257462992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74260857882083E-4"/>
                  <c:y val="0.11272503252423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2"/>
                <c:pt idx="0">
                  <c:v>РБ 3,8 млн.руб.</c:v>
                </c:pt>
                <c:pt idx="1">
                  <c:v>МБ 0,2 млн.руб.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3"/>
          <c:dPt>
            <c:idx val="0"/>
            <c:bubble3D val="0"/>
            <c:explosion val="2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3"/>
                <c:pt idx="0">
                  <c:v>ФБ 94,8 млн.руб.</c:v>
                </c:pt>
                <c:pt idx="1">
                  <c:v>РБ 44,6 млн.руб.</c:v>
                </c:pt>
                <c:pt idx="2">
                  <c:v>МБ 5,2 млн.руб.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94.8</c:v>
                </c:pt>
                <c:pt idx="1">
                  <c:v>44.6</c:v>
                </c:pt>
                <c:pt idx="2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7586697767543246E-2"/>
          <c:y val="0.87572593052382852"/>
          <c:w val="0.9624133022324568"/>
          <c:h val="0.10856545965309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(млн.руб.)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83000">
                  <a:srgbClr val="082C60"/>
                </a:gs>
                <a:gs pos="0">
                  <a:srgbClr val="0D3A96"/>
                </a:gs>
              </a:gsLst>
              <a:lin ang="135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114.3</c:v>
                </c:pt>
                <c:pt idx="1">
                  <c:v>41.2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415992"/>
        <c:axId val="553417168"/>
      </c:barChart>
      <c:catAx>
        <c:axId val="5534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3417168"/>
        <c:crosses val="autoZero"/>
        <c:auto val="1"/>
        <c:lblAlgn val="ctr"/>
        <c:lblOffset val="100"/>
        <c:noMultiLvlLbl val="0"/>
      </c:catAx>
      <c:valAx>
        <c:axId val="553417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34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  <a:r>
              <a:rPr lang="ru-RU" sz="2000" b="1" baseline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ДОЛГ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(млн.руб.)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</c:v>
                </c:pt>
                <c:pt idx="1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407760"/>
        <c:axId val="553416384"/>
      </c:barChart>
      <c:catAx>
        <c:axId val="55340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3416384"/>
        <c:crosses val="autoZero"/>
        <c:auto val="1"/>
        <c:lblAlgn val="ctr"/>
        <c:lblOffset val="100"/>
        <c:noMultiLvlLbl val="0"/>
      </c:catAx>
      <c:valAx>
        <c:axId val="55341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340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21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01600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3">
                    <a:shade val="95000"/>
                    <a:satMod val="10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  <a:contourClr>
                  <a:schemeClr val="accent3">
                    <a:shade val="95000"/>
                    <a:satMod val="10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C9-4FF9-8FE5-89EB367EE52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C9-4FF9-8FE5-89EB367EE52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5C9-4FF9-8FE5-89EB367EE528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5C9-4FF9-8FE5-89EB367EE52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5C9-4FF9-8FE5-89EB367EE52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2575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82575" prstMaterial="dkEdge">
                <a:bevelT w="101600"/>
                <a:bevelB/>
                <a:contourClr>
                  <a:schemeClr val="accent1">
                    <a:shade val="5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5C9-4FF9-8FE5-89EB367EE528}"/>
              </c:ext>
            </c:extLst>
          </c:dPt>
          <c:dLbls>
            <c:dLbl>
              <c:idx val="0"/>
              <c:layout>
                <c:manualLayout>
                  <c:x val="1.2901376146788992E-2"/>
                  <c:y val="-4.6767978089551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CF29B7-357F-410D-968E-CE50F2DAE27D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4334862385321102E-2"/>
                  <c:y val="-4.73844481647930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019495-609F-4CF3-ABC1-6F2A0A279164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5768348623853158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AD2CC3-FF87-4EDA-8192-7CCA481C1720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863532110091743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E0AB85-B35A-4BC5-9650-534B0468200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2.4369266055045871E-2"/>
                  <c:y val="-3.91889171451487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8578C7-2E38-4E78-90C0-A033FEADDC7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2.0068807339449542E-2"/>
                  <c:y val="-3.22263262759876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E729375-3B1C-4A91-BEFE-AB760FD3D57E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5C9-4FF9-8FE5-89EB367EE52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2487.8000000000002</c:v>
                </c:pt>
                <c:pt idx="1">
                  <c:v>3037.2</c:v>
                </c:pt>
                <c:pt idx="2">
                  <c:v>3154.2</c:v>
                </c:pt>
                <c:pt idx="3">
                  <c:v>3141.4</c:v>
                </c:pt>
                <c:pt idx="4">
                  <c:v>3087.2</c:v>
                </c:pt>
                <c:pt idx="5">
                  <c:v>2995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5C9-4FF9-8FE5-89EB367EE5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5C9-4FF9-8FE5-89EB367EE5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5C9-4FF9-8FE5-89EB367EE5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"/>
        <c:gapDepth val="52"/>
        <c:shape val="box"/>
        <c:axId val="384971072"/>
        <c:axId val="384973424"/>
        <c:axId val="0"/>
      </c:bar3DChart>
      <c:catAx>
        <c:axId val="38497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84973424"/>
        <c:crosses val="autoZero"/>
        <c:auto val="1"/>
        <c:lblAlgn val="l"/>
        <c:lblOffset val="100"/>
        <c:noMultiLvlLbl val="0"/>
      </c:catAx>
      <c:valAx>
        <c:axId val="3849734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38497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 rad="1130300">
        <a:schemeClr val="accent1">
          <a:alpha val="34000"/>
        </a:schemeClr>
      </a:glow>
      <a:outerShdw blurRad="1155700" dist="1803400" dir="21540000" sx="200000" sy="200000" algn="ctr" rotWithShape="0">
        <a:srgbClr val="000000">
          <a:alpha val="0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519980546969634"/>
          <c:y val="9.9442555149489367E-2"/>
          <c:w val="0.80546123418725735"/>
          <c:h val="0.801114889701021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9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5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0"/>
              <c:layout>
                <c:manualLayout>
                  <c:x val="0.1517322679630044"/>
                  <c:y val="-0.160903758786103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530272782955601"/>
                  <c:y val="-2.53436430660524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837.1</c:v>
                </c:pt>
                <c:pt idx="1">
                  <c:v>370.9</c:v>
                </c:pt>
                <c:pt idx="2">
                  <c:v>1774.9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47645812483838E-2"/>
          <c:y val="5.5982793156364341E-2"/>
          <c:w val="0.80546123418725735"/>
          <c:h val="0.80331385170925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6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1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2"/>
            <c:spPr>
              <a:solidFill>
                <a:srgbClr val="18046C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0"/>
              <c:layout>
                <c:manualLayout>
                  <c:x val="0.21170377534637022"/>
                  <c:y val="-0.152490853796992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4670554120167262"/>
                  <c:y val="2.90117892946768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1105.7</c:v>
                </c:pt>
                <c:pt idx="1">
                  <c:v>257.2</c:v>
                </c:pt>
                <c:pt idx="2">
                  <c:v>1826.5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noFill/>
            </a:ln>
          </c:spPr>
          <c:explosion val="34"/>
          <c:dPt>
            <c:idx val="0"/>
            <c:bubble3D val="0"/>
            <c:explosion val="4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explosion val="13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9404368253180959"/>
                  <c:y val="-2.77647325313886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643719731883915E-2"/>
                  <c:y val="-0.137271748820923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454316241965817"/>
                  <c:y val="-0.121441064314176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312942181439921"/>
                  <c:y val="-2.82820941717949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2565048463430227E-2"/>
                  <c:y val="4.29865248165068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3965527931055866E-2"/>
                  <c:y val="5.52269864317461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Доходы от использования имущества</c:v>
                </c:pt>
                <c:pt idx="4">
                  <c:v>Доходы от продажи имущества</c:v>
                </c:pt>
                <c:pt idx="5">
                  <c:v>Иные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0.51800000000000002</c:v>
                </c:pt>
                <c:pt idx="1">
                  <c:v>4.8000000000000001E-2</c:v>
                </c:pt>
                <c:pt idx="2">
                  <c:v>0.108</c:v>
                </c:pt>
                <c:pt idx="3">
                  <c:v>0.19700000000000001</c:v>
                </c:pt>
                <c:pt idx="4">
                  <c:v>8.1000000000000003E-2</c:v>
                </c:pt>
                <c:pt idx="5">
                  <c:v>4.8000000000000001E-2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439547888135549E-2"/>
          <c:y val="0.71432535717029189"/>
          <c:w val="0.73503616925933035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6439722883731039"/>
                  <c:y val="-8.209694337473424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722139895878536"/>
                  <c:y val="-0.137271748820923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073799652928449E-2"/>
                  <c:y val="-8.23309879263464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453180697072074"/>
                  <c:y val="4.28002130352892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4027053960699959E-2"/>
                  <c:y val="5.38504349242374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2275876672518168E-2"/>
                  <c:y val="4.58669152192431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Доходы от использования имущества</c:v>
                </c:pt>
                <c:pt idx="4">
                  <c:v>Доходы от продажи имущества</c:v>
                </c:pt>
                <c:pt idx="5">
                  <c:v>Иные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0.55900000000000005</c:v>
                </c:pt>
                <c:pt idx="1">
                  <c:v>0.14499999999999999</c:v>
                </c:pt>
                <c:pt idx="2">
                  <c:v>0.09</c:v>
                </c:pt>
                <c:pt idx="3">
                  <c:v>0.12</c:v>
                </c:pt>
                <c:pt idx="4">
                  <c:v>5.6000000000000001E-2</c:v>
                </c:pt>
                <c:pt idx="5">
                  <c:v>0.03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.15050561273267224"/>
          <c:y val="0.71432535717029189"/>
          <c:w val="0.82178805626559193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noFill/>
            </a:ln>
          </c:spPr>
          <c:explosion val="34"/>
          <c:dPt>
            <c:idx val="0"/>
            <c:bubble3D val="0"/>
            <c:explosion val="17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explosion val="13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9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2.3440007991127092E-2"/>
                  <c:y val="-1.47280404021118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466736933473869E-2"/>
                  <c:y val="-8.72977623253626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454316241965817"/>
                  <c:y val="-0.121441064314176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9582601387425E-3"/>
                  <c:y val="-2.02104655895484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8820516529921946E-2"/>
                  <c:y val="-2.4369717851423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8654855643044621E-2"/>
                  <c:y val="5.52269864317461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Лист1!$A$3:$A$7</c:f>
              <c:strCache>
                <c:ptCount val="5"/>
                <c:pt idx="0">
                  <c:v>Дотации (242,3 млн. руб.)</c:v>
                </c:pt>
                <c:pt idx="1">
                  <c:v>Субсидии (326,4 млн. руб.)</c:v>
                </c:pt>
                <c:pt idx="2">
                  <c:v>Субвенции (1 102,1 млн. руб.)</c:v>
                </c:pt>
                <c:pt idx="3">
                  <c:v>Иные межбюджетные трансферты (93,2 млн. руб.)</c:v>
                </c:pt>
                <c:pt idx="4">
                  <c:v>Прочие безвозмездные перечисления (10,8 млн. руб.)</c:v>
                </c:pt>
              </c:strCache>
            </c:strRef>
          </c:cat>
          <c:val>
            <c:numRef>
              <c:f>Лист1!$B$3:$B$7</c:f>
              <c:numCache>
                <c:formatCode>0.0%</c:formatCode>
                <c:ptCount val="5"/>
                <c:pt idx="0">
                  <c:v>0.14000000000000001</c:v>
                </c:pt>
                <c:pt idx="1">
                  <c:v>0.18</c:v>
                </c:pt>
                <c:pt idx="2">
                  <c:v>0.62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439547888135549E-2"/>
          <c:y val="0.71432535717029189"/>
          <c:w val="0.91876313197070836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9.8147599305856894E-3"/>
                  <c:y val="-1.25552583805656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073799652928629E-2"/>
                  <c:y val="-6.55699421099013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110173385075923"/>
                  <c:y val="-0.149687230594276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90200541825617E-4"/>
                  <c:y val="-6.5542739563332405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447154666319412E-3"/>
                  <c:y val="-1.78513717867847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2275876672518168E-2"/>
                  <c:y val="4.58669152192431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Дотации (102,6 млн. руб.)</c:v>
                </c:pt>
                <c:pt idx="1">
                  <c:v>Субсидии (480,7 млн. руб.)</c:v>
                </c:pt>
                <c:pt idx="2">
                  <c:v>Субвенции (1 085,9 млн. руб.)</c:v>
                </c:pt>
                <c:pt idx="3">
                  <c:v>Иные межбюджетные трансферты (155,7 млн. руб.)</c:v>
                </c:pt>
                <c:pt idx="4">
                  <c:v>Прочие безвозмездные перечисления (1,6 млн. руб.)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0.06</c:v>
                </c:pt>
                <c:pt idx="1">
                  <c:v>0.26</c:v>
                </c:pt>
                <c:pt idx="2">
                  <c:v>0.59</c:v>
                </c:pt>
                <c:pt idx="3">
                  <c:v>0.08</c:v>
                </c:pt>
                <c:pt idx="4">
                  <c:v>0.01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27486351107966E-2"/>
          <c:y val="0.71432535717029189"/>
          <c:w val="0.94201891930219372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проектов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93902701398961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0"/>
      <c:rotY val="20"/>
      <c:depthPercent val="19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042053611891276E-2"/>
          <c:y val="2.9398148148148149E-2"/>
          <c:w val="0.95589720228204356"/>
          <c:h val="0.898193181818181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проектов </c:v>
                </c:pt>
              </c:strCache>
            </c:strRef>
          </c:tx>
          <c:spPr>
            <a:solidFill>
              <a:srgbClr val="37D56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01600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7D568"/>
              </a:solidFill>
              <a:ln>
                <a:solidFill>
                  <a:schemeClr val="accent3">
                    <a:shade val="95000"/>
                    <a:satMod val="10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  <a:contourClr>
                  <a:schemeClr val="accent3">
                    <a:shade val="95000"/>
                    <a:satMod val="10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37D56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37D56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rgbClr val="37D56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4"/>
            <c:invertIfNegative val="0"/>
            <c:bubble3D val="0"/>
            <c:spPr>
              <a:solidFill>
                <a:srgbClr val="37D56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w="101600"/>
                <a:bevelB/>
              </a:sp3d>
            </c:spPr>
          </c:dPt>
          <c:dPt>
            <c:idx val="5"/>
            <c:invertIfNegative val="0"/>
            <c:bubble3D val="0"/>
            <c:spPr>
              <a:solidFill>
                <a:srgbClr val="37D568"/>
              </a:solidFill>
              <a:ln w="282575">
                <a:solidFill>
                  <a:schemeClr val="accent1">
                    <a:shade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82575" prstMaterial="dkEdge">
                <a:bevelT w="101600"/>
                <a:bevelB/>
                <a:contourClr>
                  <a:schemeClr val="accent1">
                    <a:shade val="50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2901376146788992E-2"/>
                  <c:y val="-4.6767978089551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DCF29B7-357F-410D-968E-CE50F2DAE27D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4334862385321102E-2"/>
                  <c:y val="-4.73844481647930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A019495-609F-4CF3-ABC1-6F2A0A279164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5768348623853158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2AD2CC3-FF87-4EDA-8192-7CCA481C1720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863532110091743E-2"/>
                  <c:y val="-3.9394407170229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DE0AB85-B35A-4BC5-9650-534B0468200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2.4369266055045871E-2"/>
                  <c:y val="-3.91889171451487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68578C7-2E38-4E78-90C0-A033FEADDC7F}" type="VALUE">
                      <a:rPr lang="en-US" sz="1400" b="1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2.0068807339449542E-2"/>
                  <c:y val="-3.2226326275987635E-2"/>
                </c:manualLayout>
              </c:layout>
              <c:tx>
                <c:rich>
                  <a:bodyPr/>
                  <a:lstStyle/>
                  <a:p>
                    <a:fld id="{BE729375-3B1C-4A91-BEFE-AB760FD3D57E}" type="VALU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38</c:v>
                </c:pt>
                <c:pt idx="1">
                  <c:v>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Лист1!$C$3:$C$4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Лист1!$D$3:$D$4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"/>
        <c:gapDepth val="52"/>
        <c:shape val="box"/>
        <c:axId val="380826968"/>
        <c:axId val="380822264"/>
        <c:axId val="0"/>
      </c:bar3DChart>
      <c:catAx>
        <c:axId val="38082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80822264"/>
        <c:crosses val="autoZero"/>
        <c:auto val="1"/>
        <c:lblAlgn val="l"/>
        <c:lblOffset val="100"/>
        <c:noMultiLvlLbl val="0"/>
      </c:catAx>
      <c:valAx>
        <c:axId val="380822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0826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 rad="1130300">
        <a:schemeClr val="accent1">
          <a:alpha val="34000"/>
        </a:schemeClr>
      </a:glow>
      <a:outerShdw blurRad="1155700" dist="1803400" dir="21540000" sx="200000" sy="200000" algn="ctr" rotWithShape="0">
        <a:srgbClr val="000000">
          <a:alpha val="0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45FD8-D6AE-49F9-9106-CB96E3EFB47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E32591-2536-4EE8-B11C-ADC0BB9A45F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бюджета городского округа город Салават Республики Башкортостан.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A7F94-A5E3-42F2-BB12-7714071A6289}" type="parTrans" cxnId="{A87C46FF-D3A3-4721-8737-4E1C03BE9625}">
      <dgm:prSet/>
      <dgm:spPr/>
      <dgm:t>
        <a:bodyPr/>
        <a:lstStyle/>
        <a:p>
          <a:endParaRPr lang="ru-RU"/>
        </a:p>
      </dgm:t>
    </dgm:pt>
    <dgm:pt modelId="{3A891C23-6598-407A-9B32-CF8DC508C3B8}" type="sibTrans" cxnId="{A87C46FF-D3A3-4721-8737-4E1C03BE962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F0B374F8-2932-4526-86EA-6957BB6C2A9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долгосрочных, стратегических планов, национальных  и региональных проектов, направленных на повышение уровня жизни граждан, создание комфортных условий для их проживания.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0C78C-584D-4CDD-903F-3A0131EA3CAE}" type="parTrans" cxnId="{A8CD2349-AB10-44B2-9D9D-437FEE880A46}">
      <dgm:prSet/>
      <dgm:spPr/>
      <dgm:t>
        <a:bodyPr/>
        <a:lstStyle/>
        <a:p>
          <a:endParaRPr lang="ru-RU"/>
        </a:p>
      </dgm:t>
    </dgm:pt>
    <dgm:pt modelId="{B392508A-1463-4B46-92BF-8C1F4F98FFE8}" type="sibTrans" cxnId="{A8CD2349-AB10-44B2-9D9D-437FEE880A46}">
      <dgm:prSet/>
      <dgm:spPr/>
      <dgm:t>
        <a:bodyPr/>
        <a:lstStyle/>
        <a:p>
          <a:endParaRPr lang="ru-RU"/>
        </a:p>
      </dgm:t>
    </dgm:pt>
    <dgm:pt modelId="{91620BF4-68E5-4831-A9CC-336B070C23F0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noFill/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993B624F-EC70-4BEE-8283-96B6DBFC0AC6}" type="parTrans" cxnId="{31978DB1-A2A3-4E83-B48A-446E663BD721}">
      <dgm:prSet/>
      <dgm:spPr/>
      <dgm:t>
        <a:bodyPr/>
        <a:lstStyle/>
        <a:p>
          <a:endParaRPr lang="ru-RU"/>
        </a:p>
      </dgm:t>
    </dgm:pt>
    <dgm:pt modelId="{5D5ECE94-4242-4A6A-859E-5816664288A6}" type="sibTrans" cxnId="{31978DB1-A2A3-4E83-B48A-446E663BD721}">
      <dgm:prSet/>
      <dgm:spPr/>
      <dgm:t>
        <a:bodyPr/>
        <a:lstStyle/>
        <a:p>
          <a:endParaRPr lang="ru-RU"/>
        </a:p>
      </dgm:t>
    </dgm:pt>
    <dgm:pt modelId="{9BE1BE04-EBAA-47FD-896A-803FA37376F2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достойного эффективного труда людей.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D6879-8F93-46B0-8F52-BDD498CEC158}" type="parTrans" cxnId="{489AD886-5A47-4F06-A03C-ABFECC83D65A}">
      <dgm:prSet/>
      <dgm:spPr/>
      <dgm:t>
        <a:bodyPr/>
        <a:lstStyle/>
        <a:p>
          <a:endParaRPr lang="ru-RU"/>
        </a:p>
      </dgm:t>
    </dgm:pt>
    <dgm:pt modelId="{BCADDAE7-CC95-4372-AC3A-B2AEBAEADC52}" type="sibTrans" cxnId="{489AD886-5A47-4F06-A03C-ABFECC83D65A}">
      <dgm:prSet/>
      <dgm:spPr/>
      <dgm:t>
        <a:bodyPr/>
        <a:lstStyle/>
        <a:p>
          <a:endParaRPr lang="ru-RU"/>
        </a:p>
      </dgm:t>
    </dgm:pt>
    <dgm:pt modelId="{44902D41-FEFB-4282-BB49-733FC4AB59AB}" type="pres">
      <dgm:prSet presAssocID="{DD445FD8-D6AE-49F9-9106-CB96E3EFB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7B9362-038C-4F0C-924A-BD417FF7473B}" type="pres">
      <dgm:prSet presAssocID="{DD445FD8-D6AE-49F9-9106-CB96E3EFB478}" presName="Name1" presStyleCnt="0"/>
      <dgm:spPr/>
    </dgm:pt>
    <dgm:pt modelId="{813A2886-051C-479A-A62A-E6C7DF4EEFDA}" type="pres">
      <dgm:prSet presAssocID="{DD445FD8-D6AE-49F9-9106-CB96E3EFB478}" presName="cycle" presStyleCnt="0"/>
      <dgm:spPr/>
    </dgm:pt>
    <dgm:pt modelId="{0C4AE50A-D648-4D2A-B37C-22A9B1A0BD50}" type="pres">
      <dgm:prSet presAssocID="{DD445FD8-D6AE-49F9-9106-CB96E3EFB478}" presName="srcNode" presStyleLbl="node1" presStyleIdx="0" presStyleCnt="4"/>
      <dgm:spPr/>
    </dgm:pt>
    <dgm:pt modelId="{1CFA76E0-7710-4583-819A-DF28CDF70CC5}" type="pres">
      <dgm:prSet presAssocID="{DD445FD8-D6AE-49F9-9106-CB96E3EFB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F203E1B7-90E6-4F16-A7DC-C153370D4345}" type="pres">
      <dgm:prSet presAssocID="{DD445FD8-D6AE-49F9-9106-CB96E3EFB478}" presName="extraNode" presStyleLbl="node1" presStyleIdx="0" presStyleCnt="4"/>
      <dgm:spPr/>
    </dgm:pt>
    <dgm:pt modelId="{2164EDF3-A425-453A-AC5B-B26F82F4B938}" type="pres">
      <dgm:prSet presAssocID="{DD445FD8-D6AE-49F9-9106-CB96E3EFB478}" presName="dstNode" presStyleLbl="node1" presStyleIdx="0" presStyleCnt="4"/>
      <dgm:spPr/>
    </dgm:pt>
    <dgm:pt modelId="{183A86FB-1AE9-4D6B-A85D-5853D39393B4}" type="pres">
      <dgm:prSet presAssocID="{F1E32591-2536-4EE8-B11C-ADC0BB9A45F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C1522-C11F-4A64-A48F-0CEA4097C644}" type="pres">
      <dgm:prSet presAssocID="{F1E32591-2536-4EE8-B11C-ADC0BB9A45FF}" presName="accent_1" presStyleCnt="0"/>
      <dgm:spPr/>
    </dgm:pt>
    <dgm:pt modelId="{21A3E594-3093-46D4-A8AC-70702C3DD99D}" type="pres">
      <dgm:prSet presAssocID="{F1E32591-2536-4EE8-B11C-ADC0BB9A45FF}" presName="accentRepeatNode" presStyleLbl="solidFgAcc1" presStyleIdx="0" presStyleCnt="4"/>
      <dgm:spPr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EC1CA0CB-6533-423F-87BF-6DBFA3C6D9CB}" type="pres">
      <dgm:prSet presAssocID="{F0B374F8-2932-4526-86EA-6957BB6C2A9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54CE6-64DC-46F8-9BA1-8B481F028A22}" type="pres">
      <dgm:prSet presAssocID="{F0B374F8-2932-4526-86EA-6957BB6C2A9C}" presName="accent_2" presStyleCnt="0"/>
      <dgm:spPr/>
    </dgm:pt>
    <dgm:pt modelId="{EF58A0AC-63C6-476B-813F-E8C246283EA6}" type="pres">
      <dgm:prSet presAssocID="{F0B374F8-2932-4526-86EA-6957BB6C2A9C}" presName="accentRepeatNode" presStyleLbl="solidFgAcc1" presStyleIdx="1" presStyleCnt="4" custLinFactNeighborX="-930" custLinFactNeighborY="237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1F1A06BA-3BB2-47EF-A76B-6DB830E32FF0}" type="pres">
      <dgm:prSet presAssocID="{91620BF4-68E5-4831-A9CC-336B070C23F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89DCC-20AF-4E00-81D1-5C13CD96E8D3}" type="pres">
      <dgm:prSet presAssocID="{91620BF4-68E5-4831-A9CC-336B070C23F0}" presName="accent_3" presStyleCnt="0"/>
      <dgm:spPr/>
    </dgm:pt>
    <dgm:pt modelId="{3C38403A-2FC5-4138-A1D7-9CE3C5D73FF7}" type="pres">
      <dgm:prSet presAssocID="{91620BF4-68E5-4831-A9CC-336B070C23F0}" presName="accentRepeatNode" presStyleLbl="solidFgAcc1" presStyleIdx="2" presStyleCnt="4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74558295-F9A1-4A67-8323-C760B5F6682C}" type="pres">
      <dgm:prSet presAssocID="{9BE1BE04-EBAA-47FD-896A-803FA37376F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66CBA-9DB5-4767-95B3-C1177F26DB30}" type="pres">
      <dgm:prSet presAssocID="{9BE1BE04-EBAA-47FD-896A-803FA37376F2}" presName="accent_4" presStyleCnt="0"/>
      <dgm:spPr/>
    </dgm:pt>
    <dgm:pt modelId="{BF11BFEA-59F4-47C1-B4DD-A6F0CCF2A53A}" type="pres">
      <dgm:prSet presAssocID="{9BE1BE04-EBAA-47FD-896A-803FA37376F2}" presName="accentRepeatNode" presStyleLbl="solidFgAcc1" presStyleIdx="3" presStyleCnt="4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31978DB1-A2A3-4E83-B48A-446E663BD721}" srcId="{DD445FD8-D6AE-49F9-9106-CB96E3EFB478}" destId="{91620BF4-68E5-4831-A9CC-336B070C23F0}" srcOrd="2" destOrd="0" parTransId="{993B624F-EC70-4BEE-8283-96B6DBFC0AC6}" sibTransId="{5D5ECE94-4242-4A6A-859E-5816664288A6}"/>
    <dgm:cxn modelId="{271E57F9-034C-4880-8034-5478ADFAEBAE}" type="presOf" srcId="{9BE1BE04-EBAA-47FD-896A-803FA37376F2}" destId="{74558295-F9A1-4A67-8323-C760B5F6682C}" srcOrd="0" destOrd="0" presId="urn:microsoft.com/office/officeart/2008/layout/VerticalCurvedList"/>
    <dgm:cxn modelId="{8DEB8F06-91AD-4BD8-AC8C-C50493154692}" type="presOf" srcId="{91620BF4-68E5-4831-A9CC-336B070C23F0}" destId="{1F1A06BA-3BB2-47EF-A76B-6DB830E32FF0}" srcOrd="0" destOrd="0" presId="urn:microsoft.com/office/officeart/2008/layout/VerticalCurvedList"/>
    <dgm:cxn modelId="{AB2058FB-1B08-41C3-9AFD-5E078B7F2928}" type="presOf" srcId="{F0B374F8-2932-4526-86EA-6957BB6C2A9C}" destId="{EC1CA0CB-6533-423F-87BF-6DBFA3C6D9CB}" srcOrd="0" destOrd="0" presId="urn:microsoft.com/office/officeart/2008/layout/VerticalCurvedList"/>
    <dgm:cxn modelId="{A87C46FF-D3A3-4721-8737-4E1C03BE9625}" srcId="{DD445FD8-D6AE-49F9-9106-CB96E3EFB478}" destId="{F1E32591-2536-4EE8-B11C-ADC0BB9A45FF}" srcOrd="0" destOrd="0" parTransId="{3DBA7F94-A5E3-42F2-BB12-7714071A6289}" sibTransId="{3A891C23-6598-407A-9B32-CF8DC508C3B8}"/>
    <dgm:cxn modelId="{5B98E42A-9122-4FDE-ABAB-EE1FEBB92127}" type="presOf" srcId="{F1E32591-2536-4EE8-B11C-ADC0BB9A45FF}" destId="{183A86FB-1AE9-4D6B-A85D-5853D39393B4}" srcOrd="0" destOrd="0" presId="urn:microsoft.com/office/officeart/2008/layout/VerticalCurvedList"/>
    <dgm:cxn modelId="{B05459AE-31B1-4DFD-8BE5-41A34C2F546F}" type="presOf" srcId="{3A891C23-6598-407A-9B32-CF8DC508C3B8}" destId="{1CFA76E0-7710-4583-819A-DF28CDF70CC5}" srcOrd="0" destOrd="0" presId="urn:microsoft.com/office/officeart/2008/layout/VerticalCurvedList"/>
    <dgm:cxn modelId="{3E6E9DA7-9850-4DB1-9990-AC8855F48624}" type="presOf" srcId="{DD445FD8-D6AE-49F9-9106-CB96E3EFB478}" destId="{44902D41-FEFB-4282-BB49-733FC4AB59AB}" srcOrd="0" destOrd="0" presId="urn:microsoft.com/office/officeart/2008/layout/VerticalCurvedList"/>
    <dgm:cxn modelId="{489AD886-5A47-4F06-A03C-ABFECC83D65A}" srcId="{DD445FD8-D6AE-49F9-9106-CB96E3EFB478}" destId="{9BE1BE04-EBAA-47FD-896A-803FA37376F2}" srcOrd="3" destOrd="0" parTransId="{E7FD6879-8F93-46B0-8F52-BDD498CEC158}" sibTransId="{BCADDAE7-CC95-4372-AC3A-B2AEBAEADC52}"/>
    <dgm:cxn modelId="{A8CD2349-AB10-44B2-9D9D-437FEE880A46}" srcId="{DD445FD8-D6AE-49F9-9106-CB96E3EFB478}" destId="{F0B374F8-2932-4526-86EA-6957BB6C2A9C}" srcOrd="1" destOrd="0" parTransId="{5D10C78C-584D-4CDD-903F-3A0131EA3CAE}" sibTransId="{B392508A-1463-4B46-92BF-8C1F4F98FFE8}"/>
    <dgm:cxn modelId="{C02FDB8E-0E4C-4BDD-8404-E4B6011CFAFC}" type="presParOf" srcId="{44902D41-FEFB-4282-BB49-733FC4AB59AB}" destId="{967B9362-038C-4F0C-924A-BD417FF7473B}" srcOrd="0" destOrd="0" presId="urn:microsoft.com/office/officeart/2008/layout/VerticalCurvedList"/>
    <dgm:cxn modelId="{B1F671CB-F8B6-4B4E-829C-5E60810D2479}" type="presParOf" srcId="{967B9362-038C-4F0C-924A-BD417FF7473B}" destId="{813A2886-051C-479A-A62A-E6C7DF4EEFDA}" srcOrd="0" destOrd="0" presId="urn:microsoft.com/office/officeart/2008/layout/VerticalCurvedList"/>
    <dgm:cxn modelId="{2878247B-F259-43B5-B56C-50A340DCD8DC}" type="presParOf" srcId="{813A2886-051C-479A-A62A-E6C7DF4EEFDA}" destId="{0C4AE50A-D648-4D2A-B37C-22A9B1A0BD50}" srcOrd="0" destOrd="0" presId="urn:microsoft.com/office/officeart/2008/layout/VerticalCurvedList"/>
    <dgm:cxn modelId="{2F3F207B-2ADF-4F3A-9F3F-2F6B146F0721}" type="presParOf" srcId="{813A2886-051C-479A-A62A-E6C7DF4EEFDA}" destId="{1CFA76E0-7710-4583-819A-DF28CDF70CC5}" srcOrd="1" destOrd="0" presId="urn:microsoft.com/office/officeart/2008/layout/VerticalCurvedList"/>
    <dgm:cxn modelId="{86877E5E-3D4C-403E-906E-ED346CA9B6B0}" type="presParOf" srcId="{813A2886-051C-479A-A62A-E6C7DF4EEFDA}" destId="{F203E1B7-90E6-4F16-A7DC-C153370D4345}" srcOrd="2" destOrd="0" presId="urn:microsoft.com/office/officeart/2008/layout/VerticalCurvedList"/>
    <dgm:cxn modelId="{360D4EE9-1D7B-4B30-9CD3-0230904C5C59}" type="presParOf" srcId="{813A2886-051C-479A-A62A-E6C7DF4EEFDA}" destId="{2164EDF3-A425-453A-AC5B-B26F82F4B938}" srcOrd="3" destOrd="0" presId="urn:microsoft.com/office/officeart/2008/layout/VerticalCurvedList"/>
    <dgm:cxn modelId="{1170240B-5B0B-40F0-870F-A2662AAEEE88}" type="presParOf" srcId="{967B9362-038C-4F0C-924A-BD417FF7473B}" destId="{183A86FB-1AE9-4D6B-A85D-5853D39393B4}" srcOrd="1" destOrd="0" presId="urn:microsoft.com/office/officeart/2008/layout/VerticalCurvedList"/>
    <dgm:cxn modelId="{1CF6DA6B-7998-404C-85BE-674A521FCBCA}" type="presParOf" srcId="{967B9362-038C-4F0C-924A-BD417FF7473B}" destId="{806C1522-C11F-4A64-A48F-0CEA4097C644}" srcOrd="2" destOrd="0" presId="urn:microsoft.com/office/officeart/2008/layout/VerticalCurvedList"/>
    <dgm:cxn modelId="{752B85D0-F813-452C-8D56-20CE8987FEBD}" type="presParOf" srcId="{806C1522-C11F-4A64-A48F-0CEA4097C644}" destId="{21A3E594-3093-46D4-A8AC-70702C3DD99D}" srcOrd="0" destOrd="0" presId="urn:microsoft.com/office/officeart/2008/layout/VerticalCurvedList"/>
    <dgm:cxn modelId="{42A7468C-7A9E-4C23-B4E0-2E5B98356527}" type="presParOf" srcId="{967B9362-038C-4F0C-924A-BD417FF7473B}" destId="{EC1CA0CB-6533-423F-87BF-6DBFA3C6D9CB}" srcOrd="3" destOrd="0" presId="urn:microsoft.com/office/officeart/2008/layout/VerticalCurvedList"/>
    <dgm:cxn modelId="{E5F02C4D-6AB2-4B42-94AB-D96E2EA03DC2}" type="presParOf" srcId="{967B9362-038C-4F0C-924A-BD417FF7473B}" destId="{ECB54CE6-64DC-46F8-9BA1-8B481F028A22}" srcOrd="4" destOrd="0" presId="urn:microsoft.com/office/officeart/2008/layout/VerticalCurvedList"/>
    <dgm:cxn modelId="{943B3056-4054-403C-B3E1-3712AFC7059E}" type="presParOf" srcId="{ECB54CE6-64DC-46F8-9BA1-8B481F028A22}" destId="{EF58A0AC-63C6-476B-813F-E8C246283EA6}" srcOrd="0" destOrd="0" presId="urn:microsoft.com/office/officeart/2008/layout/VerticalCurvedList"/>
    <dgm:cxn modelId="{2AE266EC-207E-4981-A18B-A4929C2FABB7}" type="presParOf" srcId="{967B9362-038C-4F0C-924A-BD417FF7473B}" destId="{1F1A06BA-3BB2-47EF-A76B-6DB830E32FF0}" srcOrd="5" destOrd="0" presId="urn:microsoft.com/office/officeart/2008/layout/VerticalCurvedList"/>
    <dgm:cxn modelId="{BC0F08EE-ABBF-4589-90AC-A05BFB17C89E}" type="presParOf" srcId="{967B9362-038C-4F0C-924A-BD417FF7473B}" destId="{96889DCC-20AF-4E00-81D1-5C13CD96E8D3}" srcOrd="6" destOrd="0" presId="urn:microsoft.com/office/officeart/2008/layout/VerticalCurvedList"/>
    <dgm:cxn modelId="{D420944A-FAAF-4183-8EA5-F93AB07FE892}" type="presParOf" srcId="{96889DCC-20AF-4E00-81D1-5C13CD96E8D3}" destId="{3C38403A-2FC5-4138-A1D7-9CE3C5D73FF7}" srcOrd="0" destOrd="0" presId="urn:microsoft.com/office/officeart/2008/layout/VerticalCurvedList"/>
    <dgm:cxn modelId="{C7490F00-F042-4E82-BD4F-C3A210E9D985}" type="presParOf" srcId="{967B9362-038C-4F0C-924A-BD417FF7473B}" destId="{74558295-F9A1-4A67-8323-C760B5F6682C}" srcOrd="7" destOrd="0" presId="urn:microsoft.com/office/officeart/2008/layout/VerticalCurvedList"/>
    <dgm:cxn modelId="{E649C62D-0878-4540-A7D1-913D25B2D9D1}" type="presParOf" srcId="{967B9362-038C-4F0C-924A-BD417FF7473B}" destId="{D2D66CBA-9DB5-4767-95B3-C1177F26DB30}" srcOrd="8" destOrd="0" presId="urn:microsoft.com/office/officeart/2008/layout/VerticalCurvedList"/>
    <dgm:cxn modelId="{5A1D35CF-313F-4974-8618-07FB5955B468}" type="presParOf" srcId="{D2D66CBA-9DB5-4767-95B3-C1177F26DB30}" destId="{BF11BFEA-59F4-47C1-B4DD-A6F0CCF2A53A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96A0D5-95C7-46D1-A184-473CFBD03830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4C20251-F508-4D15-8258-CE942956DF3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оценки налогового потенциала городского округа город Салават Республики Башкортостан в разрезе отдельных доходных источников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8C71D7-EB02-4E72-B82E-EB1732AE2F93}" type="parTrans" cxnId="{1C7761C6-5D27-4A8A-AB12-5447748F75C2}">
      <dgm:prSet/>
      <dgm:spPr/>
      <dgm:t>
        <a:bodyPr/>
        <a:lstStyle/>
        <a:p>
          <a:endParaRPr lang="ru-RU"/>
        </a:p>
      </dgm:t>
    </dgm:pt>
    <dgm:pt modelId="{5FF7386F-13C1-48B1-965E-6CADFB0DE4F3}" type="sibTrans" cxnId="{1C7761C6-5D27-4A8A-AB12-5447748F75C2}">
      <dgm:prSet/>
      <dgm:spPr/>
      <dgm:t>
        <a:bodyPr/>
        <a:lstStyle/>
        <a:p>
          <a:endParaRPr lang="ru-RU"/>
        </a:p>
      </dgm:t>
    </dgm:pt>
    <dgm:pt modelId="{E0199E94-A9D0-4FEE-A3E7-A189D0E01C3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2D050"/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взаимодействия с крупнейшими налогоплательщиками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D17D0-8DEE-4AD1-86C7-BF621BE4C7FC}" type="parTrans" cxnId="{34824DBD-04D7-4278-B796-D1671A9CBDC6}">
      <dgm:prSet/>
      <dgm:spPr/>
      <dgm:t>
        <a:bodyPr/>
        <a:lstStyle/>
        <a:p>
          <a:endParaRPr lang="ru-RU"/>
        </a:p>
      </dgm:t>
    </dgm:pt>
    <dgm:pt modelId="{E92F027E-AE68-4BD5-9452-826F4B8D086B}" type="sibTrans" cxnId="{34824DBD-04D7-4278-B796-D1671A9CBDC6}">
      <dgm:prSet/>
      <dgm:spPr/>
      <dgm:t>
        <a:bodyPr/>
        <a:lstStyle/>
        <a:p>
          <a:endParaRPr lang="ru-RU"/>
        </a:p>
      </dgm:t>
    </dgm:pt>
    <dgm:pt modelId="{526F6A7A-B9D2-4DF9-B334-9BDA6F030A5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налогового потенциала, выявленного в результате проведения инвентаризации земельных участков и объектов капитального строительства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66A4E3-3D3F-4F9A-8D9E-828F88738407}" type="parTrans" cxnId="{2C5FD79F-4AB3-4DA8-AE18-679E595206F4}">
      <dgm:prSet/>
      <dgm:spPr/>
      <dgm:t>
        <a:bodyPr/>
        <a:lstStyle/>
        <a:p>
          <a:endParaRPr lang="ru-RU"/>
        </a:p>
      </dgm:t>
    </dgm:pt>
    <dgm:pt modelId="{E8E4196A-25A2-4920-9781-F1C2EB04BB11}" type="sibTrans" cxnId="{2C5FD79F-4AB3-4DA8-AE18-679E595206F4}">
      <dgm:prSet/>
      <dgm:spPr/>
      <dgm:t>
        <a:bodyPr/>
        <a:lstStyle/>
        <a:p>
          <a:endParaRPr lang="ru-RU"/>
        </a:p>
      </dgm:t>
    </dgm:pt>
    <dgm:pt modelId="{174682D6-17F7-49CF-B73F-DF6C973BDE3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работы административных комиссий в городском округе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1D69B-288C-460E-BE88-7CE4B408B87E}" type="parTrans" cxnId="{9047B551-3D77-40BF-8473-41824D7C1804}">
      <dgm:prSet/>
      <dgm:spPr/>
      <dgm:t>
        <a:bodyPr/>
        <a:lstStyle/>
        <a:p>
          <a:endParaRPr lang="ru-RU"/>
        </a:p>
      </dgm:t>
    </dgm:pt>
    <dgm:pt modelId="{7C799303-1194-4595-B302-B83AEC2D5E1D}" type="sibTrans" cxnId="{9047B551-3D77-40BF-8473-41824D7C1804}">
      <dgm:prSet/>
      <dgm:spPr/>
      <dgm:t>
        <a:bodyPr/>
        <a:lstStyle/>
        <a:p>
          <a:endParaRPr lang="ru-RU"/>
        </a:p>
      </dgm:t>
    </dgm:pt>
    <dgm:pt modelId="{FA082607-CAD2-47A1-846E-888048CF9B9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Анализ применения специальных налоговых режимов в целях стимулирования развития малого и среднего предпринимательства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DAA39C-3573-42B4-A897-48C5E86B94C6}" type="parTrans" cxnId="{11E67FB3-EDF5-4559-97BE-E699F36E5589}">
      <dgm:prSet/>
      <dgm:spPr/>
      <dgm:t>
        <a:bodyPr/>
        <a:lstStyle/>
        <a:p>
          <a:endParaRPr lang="ru-RU"/>
        </a:p>
      </dgm:t>
    </dgm:pt>
    <dgm:pt modelId="{BE338F50-8B77-4A6A-A364-6D49CAD1656D}" type="sibTrans" cxnId="{11E67FB3-EDF5-4559-97BE-E699F36E5589}">
      <dgm:prSet/>
      <dgm:spPr/>
      <dgm:t>
        <a:bodyPr/>
        <a:lstStyle/>
        <a:p>
          <a:endParaRPr lang="ru-RU"/>
        </a:p>
      </dgm:t>
    </dgm:pt>
    <dgm:pt modelId="{90A83222-90D6-492D-BD95-EBC9918BBE17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92D050"/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выявлению недобросовестных налогоплательщиков, в том числе являющихся исполнителями </a:t>
          </a:r>
          <a:b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государственным контрактам, получателями бюджетных средств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B16379-6B3C-4F1B-A42F-3BCE0C865A0B}" type="parTrans" cxnId="{18B380FD-7A2C-4AD5-BA8E-3C49398D0F9E}">
      <dgm:prSet/>
      <dgm:spPr/>
      <dgm:t>
        <a:bodyPr/>
        <a:lstStyle/>
        <a:p>
          <a:endParaRPr lang="ru-RU"/>
        </a:p>
      </dgm:t>
    </dgm:pt>
    <dgm:pt modelId="{D817CDDC-4E44-45D6-9DE9-1BA5E37E597A}" type="sibTrans" cxnId="{18B380FD-7A2C-4AD5-BA8E-3C49398D0F9E}">
      <dgm:prSet/>
      <dgm:spPr/>
      <dgm:t>
        <a:bodyPr/>
        <a:lstStyle/>
        <a:p>
          <a:endParaRPr lang="ru-RU"/>
        </a:p>
      </dgm:t>
    </dgm:pt>
    <dgm:pt modelId="{1D185B67-8062-4196-B59F-6DDFF863230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автоматизированных систем по мониторингу доходов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5A29DB-6072-41DF-B3EE-2AA273298410}" type="parTrans" cxnId="{D1A6CB8A-47A6-4B6E-A392-0CE50855C046}">
      <dgm:prSet/>
      <dgm:spPr/>
      <dgm:t>
        <a:bodyPr/>
        <a:lstStyle/>
        <a:p>
          <a:endParaRPr lang="ru-RU"/>
        </a:p>
      </dgm:t>
    </dgm:pt>
    <dgm:pt modelId="{FA2C9B7E-6074-4C14-AB32-A569A8E1645C}" type="sibTrans" cxnId="{D1A6CB8A-47A6-4B6E-A392-0CE50855C046}">
      <dgm:prSet/>
      <dgm:spPr/>
      <dgm:t>
        <a:bodyPr/>
        <a:lstStyle/>
        <a:p>
          <a:endParaRPr lang="ru-RU"/>
        </a:p>
      </dgm:t>
    </dgm:pt>
    <dgm:pt modelId="{9B33E737-3289-4A47-B787-F4CAC86AF034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мер по легализации объектов налогообложения в рамках работы Межведомственной комиссии по вопросам увеличения доходного потенциала бюджета городского округа город Салават Республики Башкортостан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0AC76-D211-4DA9-9138-C05C709C1F7E}" type="parTrans" cxnId="{483F17E1-A96F-4B05-A577-1BCE0886A5AF}">
      <dgm:prSet/>
      <dgm:spPr/>
      <dgm:t>
        <a:bodyPr/>
        <a:lstStyle/>
        <a:p>
          <a:endParaRPr lang="ru-RU"/>
        </a:p>
      </dgm:t>
    </dgm:pt>
    <dgm:pt modelId="{AF8B64CC-E4A4-4E25-B696-9B9555AB9179}" type="sibTrans" cxnId="{483F17E1-A96F-4B05-A577-1BCE0886A5AF}">
      <dgm:prSet/>
      <dgm:spPr/>
      <dgm:t>
        <a:bodyPr/>
        <a:lstStyle/>
        <a:p>
          <a:endParaRPr lang="ru-RU"/>
        </a:p>
      </dgm:t>
    </dgm:pt>
    <dgm:pt modelId="{68187FA0-45EF-41A8-BDAD-29CEBE2C52E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Выявление лиц, осуществляющих незаконную предпринимательскую деятельность (торговая деятельность, деятельность такси и другие), в целях </a:t>
          </a:r>
          <a:b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их регистрации и постановки на налоговый учет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C41C6-0719-4437-B610-DADC81762896}" type="parTrans" cxnId="{8F4C84F8-777D-4381-A449-4966F62A7D38}">
      <dgm:prSet/>
      <dgm:spPr/>
      <dgm:t>
        <a:bodyPr/>
        <a:lstStyle/>
        <a:p>
          <a:endParaRPr lang="ru-RU"/>
        </a:p>
      </dgm:t>
    </dgm:pt>
    <dgm:pt modelId="{B2B5114F-21CD-4207-9F7A-36EECF20B4A2}" type="sibTrans" cxnId="{8F4C84F8-777D-4381-A449-4966F62A7D38}">
      <dgm:prSet/>
      <dgm:spPr/>
      <dgm:t>
        <a:bodyPr/>
        <a:lstStyle/>
        <a:p>
          <a:endParaRPr lang="ru-RU"/>
        </a:p>
      </dgm:t>
    </dgm:pt>
    <dgm:pt modelId="{4E371FEC-9024-4B18-8F9D-E295B8607C1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достижения и совершенствованию целевых индикаторов ежегодного роста доходов, установленных Комплексным планом мероприятий по увеличению поступлений налоговых и неналоговых доходов бюджета городского округа город Салават Республики Башкортостан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028D4-7E26-4606-9B5E-FBA083FDB65A}" type="parTrans" cxnId="{95633F7D-C3C0-4E7B-9FC7-8C0BFF401E50}">
      <dgm:prSet/>
      <dgm:spPr/>
      <dgm:t>
        <a:bodyPr/>
        <a:lstStyle/>
        <a:p>
          <a:endParaRPr lang="ru-RU"/>
        </a:p>
      </dgm:t>
    </dgm:pt>
    <dgm:pt modelId="{3689860B-27AB-4A85-A7AB-E2C6EE6AFC81}" type="sibTrans" cxnId="{95633F7D-C3C0-4E7B-9FC7-8C0BFF401E50}">
      <dgm:prSet/>
      <dgm:spPr/>
      <dgm:t>
        <a:bodyPr/>
        <a:lstStyle/>
        <a:p>
          <a:endParaRPr lang="ru-RU"/>
        </a:p>
      </dgm:t>
    </dgm:pt>
    <dgm:pt modelId="{973007F7-65E9-4279-BB7D-142C524BB45F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работы администраторов с дебиторской задолженностью в бюджет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BD3C5-DB0E-435C-A90D-3164D74EB5A8}" type="parTrans" cxnId="{D5D18FD2-310A-48C3-B2C9-6953FCC3052B}">
      <dgm:prSet/>
      <dgm:spPr/>
      <dgm:t>
        <a:bodyPr/>
        <a:lstStyle/>
        <a:p>
          <a:endParaRPr lang="ru-RU"/>
        </a:p>
      </dgm:t>
    </dgm:pt>
    <dgm:pt modelId="{B5B2AADE-9AA6-40E3-A879-5DA344AF9C89}" type="sibTrans" cxnId="{D5D18FD2-310A-48C3-B2C9-6953FCC3052B}">
      <dgm:prSet/>
      <dgm:spPr/>
      <dgm:t>
        <a:bodyPr/>
        <a:lstStyle/>
        <a:p>
          <a:endParaRPr lang="ru-RU"/>
        </a:p>
      </dgm:t>
    </dgm:pt>
    <dgm:pt modelId="{CC1B9BC3-93C7-4E8D-842B-2944BBB6F823}" type="pres">
      <dgm:prSet presAssocID="{2A96A0D5-95C7-46D1-A184-473CFBD03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9199CB-4239-4CB8-BABB-C5C91F89D412}" type="pres">
      <dgm:prSet presAssocID="{24C20251-F508-4D15-8258-CE942956DF3C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0DA33-83D7-4E12-958A-CB9D9E4802B4}" type="pres">
      <dgm:prSet presAssocID="{5FF7386F-13C1-48B1-965E-6CADFB0DE4F3}" presName="sibTrans" presStyleCnt="0"/>
      <dgm:spPr/>
    </dgm:pt>
    <dgm:pt modelId="{27CF7C5E-B1E9-4DF8-A890-1FFFA9DC3E6C}" type="pres">
      <dgm:prSet presAssocID="{E0199E94-A9D0-4FEE-A3E7-A189D0E01C3D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D9E4E-7442-439A-A83D-ABB4AA33D6C8}" type="pres">
      <dgm:prSet presAssocID="{E92F027E-AE68-4BD5-9452-826F4B8D086B}" presName="sibTrans" presStyleCnt="0"/>
      <dgm:spPr/>
    </dgm:pt>
    <dgm:pt modelId="{0C67A091-1610-49C9-9335-580DD7D8FFAF}" type="pres">
      <dgm:prSet presAssocID="{526F6A7A-B9D2-4DF9-B334-9BDA6F030A50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7B095-3DB4-42CC-B1C2-1ABF76462057}" type="pres">
      <dgm:prSet presAssocID="{E8E4196A-25A2-4920-9781-F1C2EB04BB11}" presName="sibTrans" presStyleCnt="0"/>
      <dgm:spPr/>
    </dgm:pt>
    <dgm:pt modelId="{682EB06C-F523-4EAC-9E33-AA443B946906}" type="pres">
      <dgm:prSet presAssocID="{4E371FEC-9024-4B18-8F9D-E295B8607C11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C03D1-72D3-4F0F-A8BB-5D2CCDA28B03}" type="pres">
      <dgm:prSet presAssocID="{3689860B-27AB-4A85-A7AB-E2C6EE6AFC81}" presName="sibTrans" presStyleCnt="0"/>
      <dgm:spPr/>
    </dgm:pt>
    <dgm:pt modelId="{97B12E8F-BE0C-4D79-BA2A-DC8B155B24C5}" type="pres">
      <dgm:prSet presAssocID="{68187FA0-45EF-41A8-BDAD-29CEBE2C52E3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A34E2-4F14-41A1-B845-AF17AF49ACED}" type="pres">
      <dgm:prSet presAssocID="{B2B5114F-21CD-4207-9F7A-36EECF20B4A2}" presName="sibTrans" presStyleCnt="0"/>
      <dgm:spPr/>
    </dgm:pt>
    <dgm:pt modelId="{003A0D54-5609-4C74-B7F2-C2BD35DD8892}" type="pres">
      <dgm:prSet presAssocID="{9B33E737-3289-4A47-B787-F4CAC86AF034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1C7DF-0CB7-4E71-B1B5-4C838952EE11}" type="pres">
      <dgm:prSet presAssocID="{AF8B64CC-E4A4-4E25-B696-9B9555AB9179}" presName="sibTrans" presStyleCnt="0"/>
      <dgm:spPr/>
    </dgm:pt>
    <dgm:pt modelId="{23488AA7-12B9-4BC4-856B-B941C8759FAD}" type="pres">
      <dgm:prSet presAssocID="{1D185B67-8062-4196-B59F-6DDFF8632306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26C5A-D7C7-4816-83AD-F99F33BA0513}" type="pres">
      <dgm:prSet presAssocID="{FA2C9B7E-6074-4C14-AB32-A569A8E1645C}" presName="sibTrans" presStyleCnt="0"/>
      <dgm:spPr/>
    </dgm:pt>
    <dgm:pt modelId="{6DB06783-7E7A-4C88-9D70-02670BAB2D29}" type="pres">
      <dgm:prSet presAssocID="{90A83222-90D6-492D-BD95-EBC9918BBE17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C2667-5F68-4B19-8BE3-DBCF86C3C545}" type="pres">
      <dgm:prSet presAssocID="{D817CDDC-4E44-45D6-9DE9-1BA5E37E597A}" presName="sibTrans" presStyleCnt="0"/>
      <dgm:spPr/>
    </dgm:pt>
    <dgm:pt modelId="{674AFDEE-34DA-44BA-BA7A-5A742D575419}" type="pres">
      <dgm:prSet presAssocID="{FA082607-CAD2-47A1-846E-888048CF9B9E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F100C-7497-44AC-AAEC-98AF04F962D9}" type="pres">
      <dgm:prSet presAssocID="{BE338F50-8B77-4A6A-A364-6D49CAD1656D}" presName="sibTrans" presStyleCnt="0"/>
      <dgm:spPr/>
    </dgm:pt>
    <dgm:pt modelId="{16BC2A0F-775E-499F-8F71-B9AA6BC6469C}" type="pres">
      <dgm:prSet presAssocID="{174682D6-17F7-49CF-B73F-DF6C973BDE34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A8C9C-3482-42B5-8ABB-13E449DC598D}" type="pres">
      <dgm:prSet presAssocID="{7C799303-1194-4595-B302-B83AEC2D5E1D}" presName="sibTrans" presStyleCnt="0"/>
      <dgm:spPr/>
    </dgm:pt>
    <dgm:pt modelId="{2971FB92-991E-4035-B421-2938838CCD6F}" type="pres">
      <dgm:prSet presAssocID="{973007F7-65E9-4279-BB7D-142C524BB45F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D18FD2-310A-48C3-B2C9-6953FCC3052B}" srcId="{2A96A0D5-95C7-46D1-A184-473CFBD03830}" destId="{973007F7-65E9-4279-BB7D-142C524BB45F}" srcOrd="10" destOrd="0" parTransId="{3B5BD3C5-DB0E-435C-A90D-3164D74EB5A8}" sibTransId="{B5B2AADE-9AA6-40E3-A879-5DA344AF9C89}"/>
    <dgm:cxn modelId="{5B2FA35E-C229-4090-8AD6-CAE0695A74CE}" type="presOf" srcId="{2A96A0D5-95C7-46D1-A184-473CFBD03830}" destId="{CC1B9BC3-93C7-4E8D-842B-2944BBB6F823}" srcOrd="0" destOrd="0" presId="urn:microsoft.com/office/officeart/2005/8/layout/default"/>
    <dgm:cxn modelId="{8F4C84F8-777D-4381-A449-4966F62A7D38}" srcId="{2A96A0D5-95C7-46D1-A184-473CFBD03830}" destId="{68187FA0-45EF-41A8-BDAD-29CEBE2C52E3}" srcOrd="4" destOrd="0" parTransId="{E92C41C6-0719-4437-B610-DADC81762896}" sibTransId="{B2B5114F-21CD-4207-9F7A-36EECF20B4A2}"/>
    <dgm:cxn modelId="{18B380FD-7A2C-4AD5-BA8E-3C49398D0F9E}" srcId="{2A96A0D5-95C7-46D1-A184-473CFBD03830}" destId="{90A83222-90D6-492D-BD95-EBC9918BBE17}" srcOrd="7" destOrd="0" parTransId="{6AB16379-6B3C-4F1B-A42F-3BCE0C865A0B}" sibTransId="{D817CDDC-4E44-45D6-9DE9-1BA5E37E597A}"/>
    <dgm:cxn modelId="{D8C22CE7-7913-4BC9-8DFE-7E982EF209AC}" type="presOf" srcId="{526F6A7A-B9D2-4DF9-B334-9BDA6F030A50}" destId="{0C67A091-1610-49C9-9335-580DD7D8FFAF}" srcOrd="0" destOrd="0" presId="urn:microsoft.com/office/officeart/2005/8/layout/default"/>
    <dgm:cxn modelId="{34824DBD-04D7-4278-B796-D1671A9CBDC6}" srcId="{2A96A0D5-95C7-46D1-A184-473CFBD03830}" destId="{E0199E94-A9D0-4FEE-A3E7-A189D0E01C3D}" srcOrd="1" destOrd="0" parTransId="{D0ED17D0-8DEE-4AD1-86C7-BF621BE4C7FC}" sibTransId="{E92F027E-AE68-4BD5-9452-826F4B8D086B}"/>
    <dgm:cxn modelId="{9047B551-3D77-40BF-8473-41824D7C1804}" srcId="{2A96A0D5-95C7-46D1-A184-473CFBD03830}" destId="{174682D6-17F7-49CF-B73F-DF6C973BDE34}" srcOrd="9" destOrd="0" parTransId="{6091D69B-288C-460E-BE88-7CE4B408B87E}" sibTransId="{7C799303-1194-4595-B302-B83AEC2D5E1D}"/>
    <dgm:cxn modelId="{46CE3B7D-876C-4F2B-BDAD-DAA0518584B4}" type="presOf" srcId="{68187FA0-45EF-41A8-BDAD-29CEBE2C52E3}" destId="{97B12E8F-BE0C-4D79-BA2A-DC8B155B24C5}" srcOrd="0" destOrd="0" presId="urn:microsoft.com/office/officeart/2005/8/layout/default"/>
    <dgm:cxn modelId="{D1A6CB8A-47A6-4B6E-A392-0CE50855C046}" srcId="{2A96A0D5-95C7-46D1-A184-473CFBD03830}" destId="{1D185B67-8062-4196-B59F-6DDFF8632306}" srcOrd="6" destOrd="0" parTransId="{565A29DB-6072-41DF-B3EE-2AA273298410}" sibTransId="{FA2C9B7E-6074-4C14-AB32-A569A8E1645C}"/>
    <dgm:cxn modelId="{2C5FD79F-4AB3-4DA8-AE18-679E595206F4}" srcId="{2A96A0D5-95C7-46D1-A184-473CFBD03830}" destId="{526F6A7A-B9D2-4DF9-B334-9BDA6F030A50}" srcOrd="2" destOrd="0" parTransId="{AC66A4E3-3D3F-4F9A-8D9E-828F88738407}" sibTransId="{E8E4196A-25A2-4920-9781-F1C2EB04BB11}"/>
    <dgm:cxn modelId="{AC3A674C-A061-459E-910F-40F1521B4ACC}" type="presOf" srcId="{4E371FEC-9024-4B18-8F9D-E295B8607C11}" destId="{682EB06C-F523-4EAC-9E33-AA443B946906}" srcOrd="0" destOrd="0" presId="urn:microsoft.com/office/officeart/2005/8/layout/default"/>
    <dgm:cxn modelId="{95633F7D-C3C0-4E7B-9FC7-8C0BFF401E50}" srcId="{2A96A0D5-95C7-46D1-A184-473CFBD03830}" destId="{4E371FEC-9024-4B18-8F9D-E295B8607C11}" srcOrd="3" destOrd="0" parTransId="{6D4028D4-7E26-4606-9B5E-FBA083FDB65A}" sibTransId="{3689860B-27AB-4A85-A7AB-E2C6EE6AFC81}"/>
    <dgm:cxn modelId="{11E67FB3-EDF5-4559-97BE-E699F36E5589}" srcId="{2A96A0D5-95C7-46D1-A184-473CFBD03830}" destId="{FA082607-CAD2-47A1-846E-888048CF9B9E}" srcOrd="8" destOrd="0" parTransId="{71DAA39C-3573-42B4-A897-48C5E86B94C6}" sibTransId="{BE338F50-8B77-4A6A-A364-6D49CAD1656D}"/>
    <dgm:cxn modelId="{8EBAF807-7E91-4C86-BCAA-DF597EE9A68B}" type="presOf" srcId="{174682D6-17F7-49CF-B73F-DF6C973BDE34}" destId="{16BC2A0F-775E-499F-8F71-B9AA6BC6469C}" srcOrd="0" destOrd="0" presId="urn:microsoft.com/office/officeart/2005/8/layout/default"/>
    <dgm:cxn modelId="{483F17E1-A96F-4B05-A577-1BCE0886A5AF}" srcId="{2A96A0D5-95C7-46D1-A184-473CFBD03830}" destId="{9B33E737-3289-4A47-B787-F4CAC86AF034}" srcOrd="5" destOrd="0" parTransId="{FFF0AC76-D211-4DA9-9138-C05C709C1F7E}" sibTransId="{AF8B64CC-E4A4-4E25-B696-9B9555AB9179}"/>
    <dgm:cxn modelId="{B3EEB289-8FA8-4357-BAB7-FAB8D6E5051E}" type="presOf" srcId="{973007F7-65E9-4279-BB7D-142C524BB45F}" destId="{2971FB92-991E-4035-B421-2938838CCD6F}" srcOrd="0" destOrd="0" presId="urn:microsoft.com/office/officeart/2005/8/layout/default"/>
    <dgm:cxn modelId="{D56CDA6A-B4D9-42A6-8B55-444F67B61C83}" type="presOf" srcId="{FA082607-CAD2-47A1-846E-888048CF9B9E}" destId="{674AFDEE-34DA-44BA-BA7A-5A742D575419}" srcOrd="0" destOrd="0" presId="urn:microsoft.com/office/officeart/2005/8/layout/default"/>
    <dgm:cxn modelId="{29EED027-253C-40D2-9285-A395641BF2EA}" type="presOf" srcId="{90A83222-90D6-492D-BD95-EBC9918BBE17}" destId="{6DB06783-7E7A-4C88-9D70-02670BAB2D29}" srcOrd="0" destOrd="0" presId="urn:microsoft.com/office/officeart/2005/8/layout/default"/>
    <dgm:cxn modelId="{0205663E-9E5F-4DBA-8614-023CA982D8F6}" type="presOf" srcId="{24C20251-F508-4D15-8258-CE942956DF3C}" destId="{1C9199CB-4239-4CB8-BABB-C5C91F89D412}" srcOrd="0" destOrd="0" presId="urn:microsoft.com/office/officeart/2005/8/layout/default"/>
    <dgm:cxn modelId="{03ABFA03-4930-4C92-87B2-CE01BE61332C}" type="presOf" srcId="{E0199E94-A9D0-4FEE-A3E7-A189D0E01C3D}" destId="{27CF7C5E-B1E9-4DF8-A890-1FFFA9DC3E6C}" srcOrd="0" destOrd="0" presId="urn:microsoft.com/office/officeart/2005/8/layout/default"/>
    <dgm:cxn modelId="{FD6A8102-E2E8-4CCC-B961-896AF1CFB80D}" type="presOf" srcId="{9B33E737-3289-4A47-B787-F4CAC86AF034}" destId="{003A0D54-5609-4C74-B7F2-C2BD35DD8892}" srcOrd="0" destOrd="0" presId="urn:microsoft.com/office/officeart/2005/8/layout/default"/>
    <dgm:cxn modelId="{F1E197FB-947B-41D0-8629-FE50B073B4E9}" type="presOf" srcId="{1D185B67-8062-4196-B59F-6DDFF8632306}" destId="{23488AA7-12B9-4BC4-856B-B941C8759FAD}" srcOrd="0" destOrd="0" presId="urn:microsoft.com/office/officeart/2005/8/layout/default"/>
    <dgm:cxn modelId="{1C7761C6-5D27-4A8A-AB12-5447748F75C2}" srcId="{2A96A0D5-95C7-46D1-A184-473CFBD03830}" destId="{24C20251-F508-4D15-8258-CE942956DF3C}" srcOrd="0" destOrd="0" parTransId="{A58C71D7-EB02-4E72-B82E-EB1732AE2F93}" sibTransId="{5FF7386F-13C1-48B1-965E-6CADFB0DE4F3}"/>
    <dgm:cxn modelId="{37A42617-E7D3-436A-B094-A673621232A1}" type="presParOf" srcId="{CC1B9BC3-93C7-4E8D-842B-2944BBB6F823}" destId="{1C9199CB-4239-4CB8-BABB-C5C91F89D412}" srcOrd="0" destOrd="0" presId="urn:microsoft.com/office/officeart/2005/8/layout/default"/>
    <dgm:cxn modelId="{0846E689-9024-4D58-96C4-2386787C23F4}" type="presParOf" srcId="{CC1B9BC3-93C7-4E8D-842B-2944BBB6F823}" destId="{8840DA33-83D7-4E12-958A-CB9D9E4802B4}" srcOrd="1" destOrd="0" presId="urn:microsoft.com/office/officeart/2005/8/layout/default"/>
    <dgm:cxn modelId="{CD732AF5-1A16-4C20-BDEA-98322AF6D9AB}" type="presParOf" srcId="{CC1B9BC3-93C7-4E8D-842B-2944BBB6F823}" destId="{27CF7C5E-B1E9-4DF8-A890-1FFFA9DC3E6C}" srcOrd="2" destOrd="0" presId="urn:microsoft.com/office/officeart/2005/8/layout/default"/>
    <dgm:cxn modelId="{1B97EF84-31FB-4935-A250-1DC01AB543FC}" type="presParOf" srcId="{CC1B9BC3-93C7-4E8D-842B-2944BBB6F823}" destId="{9FBD9E4E-7442-439A-A83D-ABB4AA33D6C8}" srcOrd="3" destOrd="0" presId="urn:microsoft.com/office/officeart/2005/8/layout/default"/>
    <dgm:cxn modelId="{27D40B06-AA41-49C0-B346-716CA00CC9F3}" type="presParOf" srcId="{CC1B9BC3-93C7-4E8D-842B-2944BBB6F823}" destId="{0C67A091-1610-49C9-9335-580DD7D8FFAF}" srcOrd="4" destOrd="0" presId="urn:microsoft.com/office/officeart/2005/8/layout/default"/>
    <dgm:cxn modelId="{B7586963-EBD2-4109-B39A-394403E749B2}" type="presParOf" srcId="{CC1B9BC3-93C7-4E8D-842B-2944BBB6F823}" destId="{F137B095-3DB4-42CC-B1C2-1ABF76462057}" srcOrd="5" destOrd="0" presId="urn:microsoft.com/office/officeart/2005/8/layout/default"/>
    <dgm:cxn modelId="{5833E362-6C24-4FE8-827C-1703DDCCE3F8}" type="presParOf" srcId="{CC1B9BC3-93C7-4E8D-842B-2944BBB6F823}" destId="{682EB06C-F523-4EAC-9E33-AA443B946906}" srcOrd="6" destOrd="0" presId="urn:microsoft.com/office/officeart/2005/8/layout/default"/>
    <dgm:cxn modelId="{13A4A455-F8EF-4249-B761-56F0A23C65D9}" type="presParOf" srcId="{CC1B9BC3-93C7-4E8D-842B-2944BBB6F823}" destId="{2E9C03D1-72D3-4F0F-A8BB-5D2CCDA28B03}" srcOrd="7" destOrd="0" presId="urn:microsoft.com/office/officeart/2005/8/layout/default"/>
    <dgm:cxn modelId="{F1836AAE-001D-4BA4-8537-480B667E2A7B}" type="presParOf" srcId="{CC1B9BC3-93C7-4E8D-842B-2944BBB6F823}" destId="{97B12E8F-BE0C-4D79-BA2A-DC8B155B24C5}" srcOrd="8" destOrd="0" presId="urn:microsoft.com/office/officeart/2005/8/layout/default"/>
    <dgm:cxn modelId="{C265D712-F84E-4C6C-904F-C92307E57A51}" type="presParOf" srcId="{CC1B9BC3-93C7-4E8D-842B-2944BBB6F823}" destId="{BBFA34E2-4F14-41A1-B845-AF17AF49ACED}" srcOrd="9" destOrd="0" presId="urn:microsoft.com/office/officeart/2005/8/layout/default"/>
    <dgm:cxn modelId="{4E361EF2-FD1D-4336-A96F-4E1A96AC1BC7}" type="presParOf" srcId="{CC1B9BC3-93C7-4E8D-842B-2944BBB6F823}" destId="{003A0D54-5609-4C74-B7F2-C2BD35DD8892}" srcOrd="10" destOrd="0" presId="urn:microsoft.com/office/officeart/2005/8/layout/default"/>
    <dgm:cxn modelId="{43A7BF61-B289-4849-99A1-AE88C66B794B}" type="presParOf" srcId="{CC1B9BC3-93C7-4E8D-842B-2944BBB6F823}" destId="{F411C7DF-0CB7-4E71-B1B5-4C838952EE11}" srcOrd="11" destOrd="0" presId="urn:microsoft.com/office/officeart/2005/8/layout/default"/>
    <dgm:cxn modelId="{E067FF8D-9B26-46DC-BA8D-CCA0B7CAACA3}" type="presParOf" srcId="{CC1B9BC3-93C7-4E8D-842B-2944BBB6F823}" destId="{23488AA7-12B9-4BC4-856B-B941C8759FAD}" srcOrd="12" destOrd="0" presId="urn:microsoft.com/office/officeart/2005/8/layout/default"/>
    <dgm:cxn modelId="{ECEB1D4D-875F-4EC8-A5E3-5BAE4AD1582F}" type="presParOf" srcId="{CC1B9BC3-93C7-4E8D-842B-2944BBB6F823}" destId="{9A926C5A-D7C7-4816-83AD-F99F33BA0513}" srcOrd="13" destOrd="0" presId="urn:microsoft.com/office/officeart/2005/8/layout/default"/>
    <dgm:cxn modelId="{F0527106-4846-4997-B9B7-CDD249277E65}" type="presParOf" srcId="{CC1B9BC3-93C7-4E8D-842B-2944BBB6F823}" destId="{6DB06783-7E7A-4C88-9D70-02670BAB2D29}" srcOrd="14" destOrd="0" presId="urn:microsoft.com/office/officeart/2005/8/layout/default"/>
    <dgm:cxn modelId="{5DEF043C-5CF7-44D2-8152-8F33A3B6E84C}" type="presParOf" srcId="{CC1B9BC3-93C7-4E8D-842B-2944BBB6F823}" destId="{A78C2667-5F68-4B19-8BE3-DBCF86C3C545}" srcOrd="15" destOrd="0" presId="urn:microsoft.com/office/officeart/2005/8/layout/default"/>
    <dgm:cxn modelId="{27E40D16-CA3A-4AA0-8D3C-226708006B1A}" type="presParOf" srcId="{CC1B9BC3-93C7-4E8D-842B-2944BBB6F823}" destId="{674AFDEE-34DA-44BA-BA7A-5A742D575419}" srcOrd="16" destOrd="0" presId="urn:microsoft.com/office/officeart/2005/8/layout/default"/>
    <dgm:cxn modelId="{E0D06E3F-1083-4C68-A8F4-9F30B8A0E046}" type="presParOf" srcId="{CC1B9BC3-93C7-4E8D-842B-2944BBB6F823}" destId="{C4BF100C-7497-44AC-AAEC-98AF04F962D9}" srcOrd="17" destOrd="0" presId="urn:microsoft.com/office/officeart/2005/8/layout/default"/>
    <dgm:cxn modelId="{ED78B790-07C8-4DE6-BE1E-99CE49110902}" type="presParOf" srcId="{CC1B9BC3-93C7-4E8D-842B-2944BBB6F823}" destId="{16BC2A0F-775E-499F-8F71-B9AA6BC6469C}" srcOrd="18" destOrd="0" presId="urn:microsoft.com/office/officeart/2005/8/layout/default"/>
    <dgm:cxn modelId="{015740E5-DD41-453C-A5F9-EBBEB8390194}" type="presParOf" srcId="{CC1B9BC3-93C7-4E8D-842B-2944BBB6F823}" destId="{AEAA8C9C-3482-42B5-8ABB-13E449DC598D}" srcOrd="19" destOrd="0" presId="urn:microsoft.com/office/officeart/2005/8/layout/default"/>
    <dgm:cxn modelId="{E9BC7C55-3D90-4257-8E78-61647F2F5C1A}" type="presParOf" srcId="{CC1B9BC3-93C7-4E8D-842B-2944BBB6F823}" destId="{2971FB92-991E-4035-B421-2938838CCD6F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0CD0DD-5574-484A-9D78-40FE1AE90D97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0A442-B488-4EBA-9EF1-EC609464FB16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«Газпром Нефтехим Салават»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D4B332-5EFE-4890-A177-EE01CEDD67B7}" type="parTrans" cxnId="{118B151B-E440-4F36-A823-94E30145689E}">
      <dgm:prSet/>
      <dgm:spPr/>
      <dgm:t>
        <a:bodyPr/>
        <a:lstStyle/>
        <a:p>
          <a:endParaRPr lang="ru-RU"/>
        </a:p>
      </dgm:t>
    </dgm:pt>
    <dgm:pt modelId="{0E4E4B99-608B-42A1-A57C-57E4EA93998D}" type="sibTrans" cxnId="{118B151B-E440-4F36-A823-94E30145689E}">
      <dgm:prSet/>
      <dgm:spPr/>
      <dgm:t>
        <a:bodyPr/>
        <a:lstStyle/>
        <a:p>
          <a:endParaRPr lang="ru-RU"/>
        </a:p>
      </dgm:t>
    </dgm:pt>
    <dgm:pt modelId="{7098C935-B888-48DC-8AC4-93B5B9B47FAA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«Завод строительных материалов и конструкций»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86EB6-4F8C-45AE-80CB-295E84CBA168}" type="parTrans" cxnId="{3594F0C9-071F-4362-B23B-3B85B3D441E5}">
      <dgm:prSet/>
      <dgm:spPr/>
      <dgm:t>
        <a:bodyPr/>
        <a:lstStyle/>
        <a:p>
          <a:endParaRPr lang="ru-RU"/>
        </a:p>
      </dgm:t>
    </dgm:pt>
    <dgm:pt modelId="{20F21296-7399-4641-A9DD-32DF5EC5CEE4}" type="sibTrans" cxnId="{3594F0C9-071F-4362-B23B-3B85B3D441E5}">
      <dgm:prSet/>
      <dgm:spPr/>
      <dgm:t>
        <a:bodyPr/>
        <a:lstStyle/>
        <a:p>
          <a:endParaRPr lang="ru-RU"/>
        </a:p>
      </dgm:t>
    </dgm:pt>
    <dgm:pt modelId="{A10AB34E-2288-448A-8A7D-89B37E7B8362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«Салаватстекло»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D4165-5196-476E-9243-9D25E8E891F4}" type="parTrans" cxnId="{674A619B-F716-4BE6-946A-2F751FAFCD0D}">
      <dgm:prSet/>
      <dgm:spPr/>
      <dgm:t>
        <a:bodyPr/>
        <a:lstStyle/>
        <a:p>
          <a:endParaRPr lang="ru-RU"/>
        </a:p>
      </dgm:t>
    </dgm:pt>
    <dgm:pt modelId="{EC364EB3-0715-49DB-937A-BAD165F21BC6}" type="sibTrans" cxnId="{674A619B-F716-4BE6-946A-2F751FAFCD0D}">
      <dgm:prSet/>
      <dgm:spPr/>
      <dgm:t>
        <a:bodyPr/>
        <a:lstStyle/>
        <a:p>
          <a:endParaRPr lang="ru-RU"/>
        </a:p>
      </dgm:t>
    </dgm:pt>
    <dgm:pt modelId="{CCF3E0C2-DC79-4506-A7C9-E8EBE75EE672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«Ново-</a:t>
          </a:r>
          <a:r>
            <a:rPr lang="ru-RU" sz="1400" dirty="0" err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Салаватская</a:t>
          </a:r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ТЭЦ»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2F27B5-49C9-4C2B-815C-68308EDAD03C}" type="parTrans" cxnId="{A1FA7CA4-6F65-4223-9466-902D20552308}">
      <dgm:prSet/>
      <dgm:spPr/>
      <dgm:t>
        <a:bodyPr/>
        <a:lstStyle/>
        <a:p>
          <a:endParaRPr lang="ru-RU"/>
        </a:p>
      </dgm:t>
    </dgm:pt>
    <dgm:pt modelId="{C90C5DD1-AC4B-4DCA-935F-C7F410BC7979}" type="sibTrans" cxnId="{A1FA7CA4-6F65-4223-9466-902D20552308}">
      <dgm:prSet/>
      <dgm:spPr/>
      <dgm:t>
        <a:bodyPr/>
        <a:lstStyle/>
        <a:p>
          <a:endParaRPr lang="ru-RU"/>
        </a:p>
      </dgm:t>
    </dgm:pt>
    <dgm:pt modelId="{DD4BF76A-6C2C-4BA1-998F-13BFA567F400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«Салаватский химический завод»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4B609-2406-49BD-9C9C-15487ECD7563}" type="parTrans" cxnId="{094A128E-3043-45F8-9797-D219BB94D344}">
      <dgm:prSet/>
      <dgm:spPr/>
      <dgm:t>
        <a:bodyPr/>
        <a:lstStyle/>
        <a:p>
          <a:endParaRPr lang="ru-RU"/>
        </a:p>
      </dgm:t>
    </dgm:pt>
    <dgm:pt modelId="{7088BD48-8C1C-452B-A840-146D1B2071A4}" type="sibTrans" cxnId="{094A128E-3043-45F8-9797-D219BB94D344}">
      <dgm:prSet/>
      <dgm:spPr/>
      <dgm:t>
        <a:bodyPr/>
        <a:lstStyle/>
        <a:p>
          <a:endParaRPr lang="ru-RU"/>
        </a:p>
      </dgm:t>
    </dgm:pt>
    <dgm:pt modelId="{C8AAE2AE-B02B-46D4-9EC2-361D668A46CD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«Предприятие промышленного железнодорожного транспорта»</a:t>
          </a:r>
          <a:endParaRPr lang="ru-RU" sz="14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C8028-019E-4630-81E2-9729CC75B7DC}" type="parTrans" cxnId="{B23DB1BF-AB6E-4F51-A4A0-1A2B659C236C}">
      <dgm:prSet/>
      <dgm:spPr/>
      <dgm:t>
        <a:bodyPr/>
        <a:lstStyle/>
        <a:p>
          <a:endParaRPr lang="ru-RU"/>
        </a:p>
      </dgm:t>
    </dgm:pt>
    <dgm:pt modelId="{BAB50FA7-3466-49C4-8673-330D5C0DE5EE}" type="sibTrans" cxnId="{B23DB1BF-AB6E-4F51-A4A0-1A2B659C236C}">
      <dgm:prSet/>
      <dgm:spPr/>
      <dgm:t>
        <a:bodyPr/>
        <a:lstStyle/>
        <a:p>
          <a:endParaRPr lang="ru-RU"/>
        </a:p>
      </dgm:t>
    </dgm:pt>
    <dgm:pt modelId="{8C49F9BD-8830-4584-BFB3-9BA18C2BFCF4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«Салаватнефтемаш»</a:t>
          </a:r>
          <a:endParaRPr lang="ru-RU" sz="16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51B91-5C9E-4B27-A38B-46720364A7F8}" type="parTrans" cxnId="{EE0BD924-DE05-41D2-A6E5-5A8A2B5A5148}">
      <dgm:prSet/>
      <dgm:spPr/>
      <dgm:t>
        <a:bodyPr/>
        <a:lstStyle/>
        <a:p>
          <a:endParaRPr lang="ru-RU"/>
        </a:p>
      </dgm:t>
    </dgm:pt>
    <dgm:pt modelId="{3DE0715E-7637-4678-B807-8FE78F2E8E5B}" type="sibTrans" cxnId="{EE0BD924-DE05-41D2-A6E5-5A8A2B5A5148}">
      <dgm:prSet/>
      <dgm:spPr/>
      <dgm:t>
        <a:bodyPr/>
        <a:lstStyle/>
        <a:p>
          <a:endParaRPr lang="ru-RU"/>
        </a:p>
      </dgm:t>
    </dgm:pt>
    <dgm:pt modelId="{860EA4C0-54ED-4927-993A-A1515181C586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«Акрил Салават»</a:t>
          </a:r>
          <a:endParaRPr lang="ru-RU" sz="16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5880D6-D8EB-44C8-A26A-2F6249FE65D8}" type="parTrans" cxnId="{9A2A438D-DEF7-41BD-87FD-4F96F430A984}">
      <dgm:prSet/>
      <dgm:spPr/>
      <dgm:t>
        <a:bodyPr/>
        <a:lstStyle/>
        <a:p>
          <a:endParaRPr lang="ru-RU"/>
        </a:p>
      </dgm:t>
    </dgm:pt>
    <dgm:pt modelId="{8092EAB4-003B-4842-AEF2-69DA131D7F4D}" type="sibTrans" cxnId="{9A2A438D-DEF7-41BD-87FD-4F96F430A984}">
      <dgm:prSet/>
      <dgm:spPr/>
      <dgm:t>
        <a:bodyPr/>
        <a:lstStyle/>
        <a:p>
          <a:endParaRPr lang="ru-RU"/>
        </a:p>
      </dgm:t>
    </dgm:pt>
    <dgm:pt modelId="{87C5C9A1-B136-4D19-8C3D-8A25221DE414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«СалаватНефтехимРемстрой»</a:t>
          </a:r>
          <a:endParaRPr lang="ru-RU" sz="16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5A30E-400C-4DBF-90AC-1681E4FBF818}" type="parTrans" cxnId="{8ED2CA58-660B-497C-B180-895467F2B45F}">
      <dgm:prSet/>
      <dgm:spPr/>
      <dgm:t>
        <a:bodyPr/>
        <a:lstStyle/>
        <a:p>
          <a:endParaRPr lang="ru-RU"/>
        </a:p>
      </dgm:t>
    </dgm:pt>
    <dgm:pt modelId="{9AC9F486-ABBF-4C9B-B2F3-EA3F1AE05AFB}" type="sibTrans" cxnId="{8ED2CA58-660B-497C-B180-895467F2B45F}">
      <dgm:prSet/>
      <dgm:spPr/>
      <dgm:t>
        <a:bodyPr/>
        <a:lstStyle/>
        <a:p>
          <a:endParaRPr lang="ru-RU"/>
        </a:p>
      </dgm:t>
    </dgm:pt>
    <dgm:pt modelId="{8FE383F5-9F4E-4E54-9BE6-497C0D612416}" type="pres">
      <dgm:prSet presAssocID="{F50CD0DD-5574-484A-9D78-40FE1AE90D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EDF662-DEAB-44EB-99CC-956770A26A0B}" type="pres">
      <dgm:prSet presAssocID="{BCF0A442-B488-4EBA-9EF1-EC609464FB16}" presName="parentLin" presStyleCnt="0"/>
      <dgm:spPr/>
    </dgm:pt>
    <dgm:pt modelId="{C84833E7-AD74-499C-87B9-A7C218E35C9F}" type="pres">
      <dgm:prSet presAssocID="{BCF0A442-B488-4EBA-9EF1-EC609464FB16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8AB2DB81-860B-45A6-8071-322F6519264B}" type="pres">
      <dgm:prSet presAssocID="{BCF0A442-B488-4EBA-9EF1-EC609464FB16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D77EB-7C49-463E-9EDA-E8CFFA44E031}" type="pres">
      <dgm:prSet presAssocID="{BCF0A442-B488-4EBA-9EF1-EC609464FB16}" presName="negativeSpace" presStyleCnt="0"/>
      <dgm:spPr/>
    </dgm:pt>
    <dgm:pt modelId="{5C333CA5-6C6B-4806-9B32-B9C562E8C5A7}" type="pres">
      <dgm:prSet presAssocID="{BCF0A442-B488-4EBA-9EF1-EC609464FB16}" presName="childText" presStyleLbl="conFgAcc1" presStyleIdx="0" presStyleCnt="9">
        <dgm:presLayoutVars>
          <dgm:bulletEnabled val="1"/>
        </dgm:presLayoutVars>
      </dgm:prSet>
      <dgm:spPr>
        <a:noFill/>
      </dgm:spPr>
    </dgm:pt>
    <dgm:pt modelId="{4D04350F-73DF-43E3-9314-D1ED6CC3C739}" type="pres">
      <dgm:prSet presAssocID="{0E4E4B99-608B-42A1-A57C-57E4EA93998D}" presName="spaceBetweenRectangles" presStyleCnt="0"/>
      <dgm:spPr/>
    </dgm:pt>
    <dgm:pt modelId="{95A54ADB-2D9D-4E4A-93A5-9CD8CE7BED17}" type="pres">
      <dgm:prSet presAssocID="{7098C935-B888-48DC-8AC4-93B5B9B47FAA}" presName="parentLin" presStyleCnt="0"/>
      <dgm:spPr/>
    </dgm:pt>
    <dgm:pt modelId="{4F17E25F-71AB-4B4B-959B-2B42D483D51B}" type="pres">
      <dgm:prSet presAssocID="{7098C935-B888-48DC-8AC4-93B5B9B47FAA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5403D256-B6E4-470A-983A-A3A93038B248}" type="pres">
      <dgm:prSet presAssocID="{7098C935-B888-48DC-8AC4-93B5B9B47FAA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CFB33-5235-4D94-B56A-367F9C3833E8}" type="pres">
      <dgm:prSet presAssocID="{7098C935-B888-48DC-8AC4-93B5B9B47FAA}" presName="negativeSpace" presStyleCnt="0"/>
      <dgm:spPr/>
    </dgm:pt>
    <dgm:pt modelId="{A62E753E-B646-4602-9C59-851321EE2592}" type="pres">
      <dgm:prSet presAssocID="{7098C935-B888-48DC-8AC4-93B5B9B47FAA}" presName="childText" presStyleLbl="conFgAcc1" presStyleIdx="1" presStyleCnt="9">
        <dgm:presLayoutVars>
          <dgm:bulletEnabled val="1"/>
        </dgm:presLayoutVars>
      </dgm:prSet>
      <dgm:spPr>
        <a:noFill/>
      </dgm:spPr>
    </dgm:pt>
    <dgm:pt modelId="{5842D70E-EED9-4DF5-9BF6-1015FAB82C9A}" type="pres">
      <dgm:prSet presAssocID="{20F21296-7399-4641-A9DD-32DF5EC5CEE4}" presName="spaceBetweenRectangles" presStyleCnt="0"/>
      <dgm:spPr/>
    </dgm:pt>
    <dgm:pt modelId="{6B00C34D-F24A-4C26-89F2-8F0B07CA8A83}" type="pres">
      <dgm:prSet presAssocID="{A10AB34E-2288-448A-8A7D-89B37E7B8362}" presName="parentLin" presStyleCnt="0"/>
      <dgm:spPr/>
    </dgm:pt>
    <dgm:pt modelId="{14DE72CC-4ABE-442A-A069-5402DEEDFDE9}" type="pres">
      <dgm:prSet presAssocID="{A10AB34E-2288-448A-8A7D-89B37E7B8362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10AA617D-F6B5-4668-A408-0956F6A47AC7}" type="pres">
      <dgm:prSet presAssocID="{A10AB34E-2288-448A-8A7D-89B37E7B8362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46047-073D-40A9-9C5E-D0F36A56C0E4}" type="pres">
      <dgm:prSet presAssocID="{A10AB34E-2288-448A-8A7D-89B37E7B8362}" presName="negativeSpace" presStyleCnt="0"/>
      <dgm:spPr/>
    </dgm:pt>
    <dgm:pt modelId="{9DE36381-1680-4EE2-9ACF-AFB50693A621}" type="pres">
      <dgm:prSet presAssocID="{A10AB34E-2288-448A-8A7D-89B37E7B8362}" presName="childText" presStyleLbl="conFgAcc1" presStyleIdx="2" presStyleCnt="9">
        <dgm:presLayoutVars>
          <dgm:bulletEnabled val="1"/>
        </dgm:presLayoutVars>
      </dgm:prSet>
      <dgm:spPr>
        <a:noFill/>
      </dgm:spPr>
    </dgm:pt>
    <dgm:pt modelId="{27C5DB1E-9506-4D72-B971-AC7436ED652B}" type="pres">
      <dgm:prSet presAssocID="{EC364EB3-0715-49DB-937A-BAD165F21BC6}" presName="spaceBetweenRectangles" presStyleCnt="0"/>
      <dgm:spPr/>
    </dgm:pt>
    <dgm:pt modelId="{5B7AC867-6423-4675-9F8E-EDB9E2AA33A7}" type="pres">
      <dgm:prSet presAssocID="{CCF3E0C2-DC79-4506-A7C9-E8EBE75EE672}" presName="parentLin" presStyleCnt="0"/>
      <dgm:spPr/>
    </dgm:pt>
    <dgm:pt modelId="{7F14CE78-345C-46B5-870E-DD333852915E}" type="pres">
      <dgm:prSet presAssocID="{CCF3E0C2-DC79-4506-A7C9-E8EBE75EE672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E7F9DDF7-4A3B-4522-9B95-0F131C99F8B6}" type="pres">
      <dgm:prSet presAssocID="{CCF3E0C2-DC79-4506-A7C9-E8EBE75EE672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E76E69-3389-4413-B783-3BF48935F967}" type="pres">
      <dgm:prSet presAssocID="{CCF3E0C2-DC79-4506-A7C9-E8EBE75EE672}" presName="negativeSpace" presStyleCnt="0"/>
      <dgm:spPr/>
    </dgm:pt>
    <dgm:pt modelId="{0EFC5A98-D882-4B25-B0E6-5E44A6D91D9E}" type="pres">
      <dgm:prSet presAssocID="{CCF3E0C2-DC79-4506-A7C9-E8EBE75EE672}" presName="childText" presStyleLbl="conFgAcc1" presStyleIdx="3" presStyleCnt="9">
        <dgm:presLayoutVars>
          <dgm:bulletEnabled val="1"/>
        </dgm:presLayoutVars>
      </dgm:prSet>
      <dgm:spPr>
        <a:noFill/>
      </dgm:spPr>
    </dgm:pt>
    <dgm:pt modelId="{C13751AD-50F2-44BA-8E14-42A3805A89F2}" type="pres">
      <dgm:prSet presAssocID="{C90C5DD1-AC4B-4DCA-935F-C7F410BC7979}" presName="spaceBetweenRectangles" presStyleCnt="0"/>
      <dgm:spPr/>
    </dgm:pt>
    <dgm:pt modelId="{A8E40CE4-661D-4ECF-904A-89993E08EF91}" type="pres">
      <dgm:prSet presAssocID="{DD4BF76A-6C2C-4BA1-998F-13BFA567F400}" presName="parentLin" presStyleCnt="0"/>
      <dgm:spPr/>
    </dgm:pt>
    <dgm:pt modelId="{FAC1CCB4-EE30-42CE-A629-920DC7D1165A}" type="pres">
      <dgm:prSet presAssocID="{DD4BF76A-6C2C-4BA1-998F-13BFA567F400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E5BA8503-99E0-4199-A76E-D814C4BC79E0}" type="pres">
      <dgm:prSet presAssocID="{DD4BF76A-6C2C-4BA1-998F-13BFA567F400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67007-BA01-4C2F-9367-D967D1DA7CFF}" type="pres">
      <dgm:prSet presAssocID="{DD4BF76A-6C2C-4BA1-998F-13BFA567F400}" presName="negativeSpace" presStyleCnt="0"/>
      <dgm:spPr/>
    </dgm:pt>
    <dgm:pt modelId="{20A0B3A4-15E3-4346-8111-7E6C40919E0D}" type="pres">
      <dgm:prSet presAssocID="{DD4BF76A-6C2C-4BA1-998F-13BFA567F400}" presName="childText" presStyleLbl="conFgAcc1" presStyleIdx="4" presStyleCnt="9">
        <dgm:presLayoutVars>
          <dgm:bulletEnabled val="1"/>
        </dgm:presLayoutVars>
      </dgm:prSet>
      <dgm:spPr>
        <a:noFill/>
      </dgm:spPr>
    </dgm:pt>
    <dgm:pt modelId="{24AF0F75-6C38-4D12-9589-4FE74F58389E}" type="pres">
      <dgm:prSet presAssocID="{7088BD48-8C1C-452B-A840-146D1B2071A4}" presName="spaceBetweenRectangles" presStyleCnt="0"/>
      <dgm:spPr/>
    </dgm:pt>
    <dgm:pt modelId="{318070B6-815F-4E45-B90F-74D1CBB944E7}" type="pres">
      <dgm:prSet presAssocID="{C8AAE2AE-B02B-46D4-9EC2-361D668A46CD}" presName="parentLin" presStyleCnt="0"/>
      <dgm:spPr/>
    </dgm:pt>
    <dgm:pt modelId="{64162549-57D1-4F62-98FD-BC582A8243FB}" type="pres">
      <dgm:prSet presAssocID="{C8AAE2AE-B02B-46D4-9EC2-361D668A46CD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7D6F7B3E-7ED5-45F0-829F-316C801CD5A8}" type="pres">
      <dgm:prSet presAssocID="{C8AAE2AE-B02B-46D4-9EC2-361D668A46CD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7479A-CDFE-4469-AEAA-368E98B8C8A0}" type="pres">
      <dgm:prSet presAssocID="{C8AAE2AE-B02B-46D4-9EC2-361D668A46CD}" presName="negativeSpace" presStyleCnt="0"/>
      <dgm:spPr/>
    </dgm:pt>
    <dgm:pt modelId="{8D45BA9A-F9B0-4443-8706-09AAC52EBBD6}" type="pres">
      <dgm:prSet presAssocID="{C8AAE2AE-B02B-46D4-9EC2-361D668A46CD}" presName="childText" presStyleLbl="conFgAcc1" presStyleIdx="5" presStyleCnt="9">
        <dgm:presLayoutVars>
          <dgm:bulletEnabled val="1"/>
        </dgm:presLayoutVars>
      </dgm:prSet>
      <dgm:spPr>
        <a:noFill/>
      </dgm:spPr>
    </dgm:pt>
    <dgm:pt modelId="{D9750231-B6C9-45B1-874C-C82736364AEA}" type="pres">
      <dgm:prSet presAssocID="{BAB50FA7-3466-49C4-8673-330D5C0DE5EE}" presName="spaceBetweenRectangles" presStyleCnt="0"/>
      <dgm:spPr/>
    </dgm:pt>
    <dgm:pt modelId="{FB77478F-C9C7-451D-B0AD-B8939ABAEB5D}" type="pres">
      <dgm:prSet presAssocID="{8C49F9BD-8830-4584-BFB3-9BA18C2BFCF4}" presName="parentLin" presStyleCnt="0"/>
      <dgm:spPr/>
    </dgm:pt>
    <dgm:pt modelId="{AE5206A8-71D6-4E65-8195-397948456A05}" type="pres">
      <dgm:prSet presAssocID="{8C49F9BD-8830-4584-BFB3-9BA18C2BFCF4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6A8904E1-2A3A-4072-A8D8-77B60F292A74}" type="pres">
      <dgm:prSet presAssocID="{8C49F9BD-8830-4584-BFB3-9BA18C2BFCF4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83DAE-9EC5-4BC3-9750-E148DE41F4D6}" type="pres">
      <dgm:prSet presAssocID="{8C49F9BD-8830-4584-BFB3-9BA18C2BFCF4}" presName="negativeSpace" presStyleCnt="0"/>
      <dgm:spPr/>
    </dgm:pt>
    <dgm:pt modelId="{240A1A06-E7D6-4312-81B1-B2531B49B1D8}" type="pres">
      <dgm:prSet presAssocID="{8C49F9BD-8830-4584-BFB3-9BA18C2BFCF4}" presName="childText" presStyleLbl="conFgAcc1" presStyleIdx="6" presStyleCnt="9">
        <dgm:presLayoutVars>
          <dgm:bulletEnabled val="1"/>
        </dgm:presLayoutVars>
      </dgm:prSet>
      <dgm:spPr>
        <a:noFill/>
      </dgm:spPr>
    </dgm:pt>
    <dgm:pt modelId="{CB586EDE-08A8-4C6B-885C-8F7D7B5FA7B7}" type="pres">
      <dgm:prSet presAssocID="{3DE0715E-7637-4678-B807-8FE78F2E8E5B}" presName="spaceBetweenRectangles" presStyleCnt="0"/>
      <dgm:spPr/>
    </dgm:pt>
    <dgm:pt modelId="{B3383A2C-3192-4E8B-89EB-041FD7A78EFC}" type="pres">
      <dgm:prSet presAssocID="{860EA4C0-54ED-4927-993A-A1515181C586}" presName="parentLin" presStyleCnt="0"/>
      <dgm:spPr/>
    </dgm:pt>
    <dgm:pt modelId="{27C11429-45AC-4952-B326-316929DB2585}" type="pres">
      <dgm:prSet presAssocID="{860EA4C0-54ED-4927-993A-A1515181C586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0BAF16CD-13D7-489C-B752-1761DA44C2DC}" type="pres">
      <dgm:prSet presAssocID="{860EA4C0-54ED-4927-993A-A1515181C586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CF196-13D5-46C9-A269-0D354CEFA8B0}" type="pres">
      <dgm:prSet presAssocID="{860EA4C0-54ED-4927-993A-A1515181C586}" presName="negativeSpace" presStyleCnt="0"/>
      <dgm:spPr/>
    </dgm:pt>
    <dgm:pt modelId="{199F8AD5-5C72-494E-9374-EC42C6743C25}" type="pres">
      <dgm:prSet presAssocID="{860EA4C0-54ED-4927-993A-A1515181C586}" presName="childText" presStyleLbl="conFgAcc1" presStyleIdx="7" presStyleCnt="9">
        <dgm:presLayoutVars>
          <dgm:bulletEnabled val="1"/>
        </dgm:presLayoutVars>
      </dgm:prSet>
      <dgm:spPr>
        <a:noFill/>
      </dgm:spPr>
    </dgm:pt>
    <dgm:pt modelId="{1DD4A75A-C621-49B6-BF8A-A977D2AC1A54}" type="pres">
      <dgm:prSet presAssocID="{8092EAB4-003B-4842-AEF2-69DA131D7F4D}" presName="spaceBetweenRectangles" presStyleCnt="0"/>
      <dgm:spPr/>
    </dgm:pt>
    <dgm:pt modelId="{E5682EE2-2DDB-4E2D-A165-01DCC7C43A4E}" type="pres">
      <dgm:prSet presAssocID="{87C5C9A1-B136-4D19-8C3D-8A25221DE414}" presName="parentLin" presStyleCnt="0"/>
      <dgm:spPr/>
    </dgm:pt>
    <dgm:pt modelId="{BCAE98A6-EF81-4A46-9BD4-F07BCA52C469}" type="pres">
      <dgm:prSet presAssocID="{87C5C9A1-B136-4D19-8C3D-8A25221DE414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15A6C830-5BAB-4CBA-97D8-6607A038584E}" type="pres">
      <dgm:prSet presAssocID="{87C5C9A1-B136-4D19-8C3D-8A25221DE414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C57AB-D5B8-47CD-B06C-4F6B738E3D5D}" type="pres">
      <dgm:prSet presAssocID="{87C5C9A1-B136-4D19-8C3D-8A25221DE414}" presName="negativeSpace" presStyleCnt="0"/>
      <dgm:spPr/>
    </dgm:pt>
    <dgm:pt modelId="{D6312E76-BB3B-4BD3-BC8F-6FB9D53EBD67}" type="pres">
      <dgm:prSet presAssocID="{87C5C9A1-B136-4D19-8C3D-8A25221DE414}" presName="childText" presStyleLbl="conFgAcc1" presStyleIdx="8" presStyleCnt="9">
        <dgm:presLayoutVars>
          <dgm:bulletEnabled val="1"/>
        </dgm:presLayoutVars>
      </dgm:prSet>
      <dgm:spPr>
        <a:noFill/>
      </dgm:spPr>
    </dgm:pt>
  </dgm:ptLst>
  <dgm:cxnLst>
    <dgm:cxn modelId="{841068E4-EB86-48BF-9B03-A807377FD236}" type="presOf" srcId="{87C5C9A1-B136-4D19-8C3D-8A25221DE414}" destId="{BCAE98A6-EF81-4A46-9BD4-F07BCA52C469}" srcOrd="0" destOrd="0" presId="urn:microsoft.com/office/officeart/2005/8/layout/list1"/>
    <dgm:cxn modelId="{118B151B-E440-4F36-A823-94E30145689E}" srcId="{F50CD0DD-5574-484A-9D78-40FE1AE90D97}" destId="{BCF0A442-B488-4EBA-9EF1-EC609464FB16}" srcOrd="0" destOrd="0" parTransId="{00D4B332-5EFE-4890-A177-EE01CEDD67B7}" sibTransId="{0E4E4B99-608B-42A1-A57C-57E4EA93998D}"/>
    <dgm:cxn modelId="{094A128E-3043-45F8-9797-D219BB94D344}" srcId="{F50CD0DD-5574-484A-9D78-40FE1AE90D97}" destId="{DD4BF76A-6C2C-4BA1-998F-13BFA567F400}" srcOrd="4" destOrd="0" parTransId="{97F4B609-2406-49BD-9C9C-15487ECD7563}" sibTransId="{7088BD48-8C1C-452B-A840-146D1B2071A4}"/>
    <dgm:cxn modelId="{16DAE150-CACD-4CBF-B625-C6237598A0BD}" type="presOf" srcId="{860EA4C0-54ED-4927-993A-A1515181C586}" destId="{27C11429-45AC-4952-B326-316929DB2585}" srcOrd="0" destOrd="0" presId="urn:microsoft.com/office/officeart/2005/8/layout/list1"/>
    <dgm:cxn modelId="{01C4B08F-E814-4DD8-B286-C08A3447EEF1}" type="presOf" srcId="{7098C935-B888-48DC-8AC4-93B5B9B47FAA}" destId="{4F17E25F-71AB-4B4B-959B-2B42D483D51B}" srcOrd="0" destOrd="0" presId="urn:microsoft.com/office/officeart/2005/8/layout/list1"/>
    <dgm:cxn modelId="{B23DB1BF-AB6E-4F51-A4A0-1A2B659C236C}" srcId="{F50CD0DD-5574-484A-9D78-40FE1AE90D97}" destId="{C8AAE2AE-B02B-46D4-9EC2-361D668A46CD}" srcOrd="5" destOrd="0" parTransId="{FAEC8028-019E-4630-81E2-9729CC75B7DC}" sibTransId="{BAB50FA7-3466-49C4-8673-330D5C0DE5EE}"/>
    <dgm:cxn modelId="{C4F577C0-C0A5-43DA-913B-A4AB060BFE2D}" type="presOf" srcId="{8C49F9BD-8830-4584-BFB3-9BA18C2BFCF4}" destId="{6A8904E1-2A3A-4072-A8D8-77B60F292A74}" srcOrd="1" destOrd="0" presId="urn:microsoft.com/office/officeart/2005/8/layout/list1"/>
    <dgm:cxn modelId="{9A2A438D-DEF7-41BD-87FD-4F96F430A984}" srcId="{F50CD0DD-5574-484A-9D78-40FE1AE90D97}" destId="{860EA4C0-54ED-4927-993A-A1515181C586}" srcOrd="7" destOrd="0" parTransId="{495880D6-D8EB-44C8-A26A-2F6249FE65D8}" sibTransId="{8092EAB4-003B-4842-AEF2-69DA131D7F4D}"/>
    <dgm:cxn modelId="{35E8C821-E3F9-43E3-A446-3EDDEE3535A7}" type="presOf" srcId="{87C5C9A1-B136-4D19-8C3D-8A25221DE414}" destId="{15A6C830-5BAB-4CBA-97D8-6607A038584E}" srcOrd="1" destOrd="0" presId="urn:microsoft.com/office/officeart/2005/8/layout/list1"/>
    <dgm:cxn modelId="{D410B95C-5456-4C3E-A78B-B94B0C4545F1}" type="presOf" srcId="{8C49F9BD-8830-4584-BFB3-9BA18C2BFCF4}" destId="{AE5206A8-71D6-4E65-8195-397948456A05}" srcOrd="0" destOrd="0" presId="urn:microsoft.com/office/officeart/2005/8/layout/list1"/>
    <dgm:cxn modelId="{98964211-5592-43E7-B2C9-B0DBC46984CB}" type="presOf" srcId="{A10AB34E-2288-448A-8A7D-89B37E7B8362}" destId="{14DE72CC-4ABE-442A-A069-5402DEEDFDE9}" srcOrd="0" destOrd="0" presId="urn:microsoft.com/office/officeart/2005/8/layout/list1"/>
    <dgm:cxn modelId="{C109693A-24DB-4EC7-ACD6-BD3057A1C307}" type="presOf" srcId="{BCF0A442-B488-4EBA-9EF1-EC609464FB16}" destId="{C84833E7-AD74-499C-87B9-A7C218E35C9F}" srcOrd="0" destOrd="0" presId="urn:microsoft.com/office/officeart/2005/8/layout/list1"/>
    <dgm:cxn modelId="{696C5B0C-DDB6-4FA1-9BBE-3D10B025245F}" type="presOf" srcId="{DD4BF76A-6C2C-4BA1-998F-13BFA567F400}" destId="{E5BA8503-99E0-4199-A76E-D814C4BC79E0}" srcOrd="1" destOrd="0" presId="urn:microsoft.com/office/officeart/2005/8/layout/list1"/>
    <dgm:cxn modelId="{59F3CB0E-5210-4D04-B396-4E62B28010A2}" type="presOf" srcId="{BCF0A442-B488-4EBA-9EF1-EC609464FB16}" destId="{8AB2DB81-860B-45A6-8071-322F6519264B}" srcOrd="1" destOrd="0" presId="urn:microsoft.com/office/officeart/2005/8/layout/list1"/>
    <dgm:cxn modelId="{8ED2CA58-660B-497C-B180-895467F2B45F}" srcId="{F50CD0DD-5574-484A-9D78-40FE1AE90D97}" destId="{87C5C9A1-B136-4D19-8C3D-8A25221DE414}" srcOrd="8" destOrd="0" parTransId="{0C35A30E-400C-4DBF-90AC-1681E4FBF818}" sibTransId="{9AC9F486-ABBF-4C9B-B2F3-EA3F1AE05AFB}"/>
    <dgm:cxn modelId="{62C2CB29-8539-4985-B6BC-3A590D06C53B}" type="presOf" srcId="{A10AB34E-2288-448A-8A7D-89B37E7B8362}" destId="{10AA617D-F6B5-4668-A408-0956F6A47AC7}" srcOrd="1" destOrd="0" presId="urn:microsoft.com/office/officeart/2005/8/layout/list1"/>
    <dgm:cxn modelId="{FCD44639-DDB9-4CB6-9B15-D5A2646B3095}" type="presOf" srcId="{F50CD0DD-5574-484A-9D78-40FE1AE90D97}" destId="{8FE383F5-9F4E-4E54-9BE6-497C0D612416}" srcOrd="0" destOrd="0" presId="urn:microsoft.com/office/officeart/2005/8/layout/list1"/>
    <dgm:cxn modelId="{EE0BD924-DE05-41D2-A6E5-5A8A2B5A5148}" srcId="{F50CD0DD-5574-484A-9D78-40FE1AE90D97}" destId="{8C49F9BD-8830-4584-BFB3-9BA18C2BFCF4}" srcOrd="6" destOrd="0" parTransId="{9B351B91-5C9E-4B27-A38B-46720364A7F8}" sibTransId="{3DE0715E-7637-4678-B807-8FE78F2E8E5B}"/>
    <dgm:cxn modelId="{096A0402-FF19-41A8-B193-9E60E37B534E}" type="presOf" srcId="{DD4BF76A-6C2C-4BA1-998F-13BFA567F400}" destId="{FAC1CCB4-EE30-42CE-A629-920DC7D1165A}" srcOrd="0" destOrd="0" presId="urn:microsoft.com/office/officeart/2005/8/layout/list1"/>
    <dgm:cxn modelId="{3594F0C9-071F-4362-B23B-3B85B3D441E5}" srcId="{F50CD0DD-5574-484A-9D78-40FE1AE90D97}" destId="{7098C935-B888-48DC-8AC4-93B5B9B47FAA}" srcOrd="1" destOrd="0" parTransId="{69286EB6-4F8C-45AE-80CB-295E84CBA168}" sibTransId="{20F21296-7399-4641-A9DD-32DF5EC5CEE4}"/>
    <dgm:cxn modelId="{A47CC3A9-2D97-4DE8-A705-8BB9EF2096E3}" type="presOf" srcId="{7098C935-B888-48DC-8AC4-93B5B9B47FAA}" destId="{5403D256-B6E4-470A-983A-A3A93038B248}" srcOrd="1" destOrd="0" presId="urn:microsoft.com/office/officeart/2005/8/layout/list1"/>
    <dgm:cxn modelId="{674A619B-F716-4BE6-946A-2F751FAFCD0D}" srcId="{F50CD0DD-5574-484A-9D78-40FE1AE90D97}" destId="{A10AB34E-2288-448A-8A7D-89B37E7B8362}" srcOrd="2" destOrd="0" parTransId="{8AFD4165-5196-476E-9243-9D25E8E891F4}" sibTransId="{EC364EB3-0715-49DB-937A-BAD165F21BC6}"/>
    <dgm:cxn modelId="{8B8BEE4C-3120-4E14-8ED4-DC1D1E3D8B92}" type="presOf" srcId="{860EA4C0-54ED-4927-993A-A1515181C586}" destId="{0BAF16CD-13D7-489C-B752-1761DA44C2DC}" srcOrd="1" destOrd="0" presId="urn:microsoft.com/office/officeart/2005/8/layout/list1"/>
    <dgm:cxn modelId="{D7F32C0A-BD79-4E23-B46A-09FFD77C31A8}" type="presOf" srcId="{C8AAE2AE-B02B-46D4-9EC2-361D668A46CD}" destId="{7D6F7B3E-7ED5-45F0-829F-316C801CD5A8}" srcOrd="1" destOrd="0" presId="urn:microsoft.com/office/officeart/2005/8/layout/list1"/>
    <dgm:cxn modelId="{BD368ABB-4F6A-4DFD-86AA-10F4536AA88F}" type="presOf" srcId="{CCF3E0C2-DC79-4506-A7C9-E8EBE75EE672}" destId="{E7F9DDF7-4A3B-4522-9B95-0F131C99F8B6}" srcOrd="1" destOrd="0" presId="urn:microsoft.com/office/officeart/2005/8/layout/list1"/>
    <dgm:cxn modelId="{A1FA7CA4-6F65-4223-9466-902D20552308}" srcId="{F50CD0DD-5574-484A-9D78-40FE1AE90D97}" destId="{CCF3E0C2-DC79-4506-A7C9-E8EBE75EE672}" srcOrd="3" destOrd="0" parTransId="{E72F27B5-49C9-4C2B-815C-68308EDAD03C}" sibTransId="{C90C5DD1-AC4B-4DCA-935F-C7F410BC7979}"/>
    <dgm:cxn modelId="{03CF2CC2-C77B-4352-9FC7-ADD86678AB63}" type="presOf" srcId="{CCF3E0C2-DC79-4506-A7C9-E8EBE75EE672}" destId="{7F14CE78-345C-46B5-870E-DD333852915E}" srcOrd="0" destOrd="0" presId="urn:microsoft.com/office/officeart/2005/8/layout/list1"/>
    <dgm:cxn modelId="{58DF401C-5F3B-411D-A0D8-23C5A0AD573A}" type="presOf" srcId="{C8AAE2AE-B02B-46D4-9EC2-361D668A46CD}" destId="{64162549-57D1-4F62-98FD-BC582A8243FB}" srcOrd="0" destOrd="0" presId="urn:microsoft.com/office/officeart/2005/8/layout/list1"/>
    <dgm:cxn modelId="{A00CEDE2-189D-4EE4-98B8-81A24C899FD7}" type="presParOf" srcId="{8FE383F5-9F4E-4E54-9BE6-497C0D612416}" destId="{8FEDF662-DEAB-44EB-99CC-956770A26A0B}" srcOrd="0" destOrd="0" presId="urn:microsoft.com/office/officeart/2005/8/layout/list1"/>
    <dgm:cxn modelId="{CBD5F9BC-C111-4FF4-A7D4-68E0E5E3E17F}" type="presParOf" srcId="{8FEDF662-DEAB-44EB-99CC-956770A26A0B}" destId="{C84833E7-AD74-499C-87B9-A7C218E35C9F}" srcOrd="0" destOrd="0" presId="urn:microsoft.com/office/officeart/2005/8/layout/list1"/>
    <dgm:cxn modelId="{E394ED30-75C7-4CAA-AAF1-5C37C2A98F4F}" type="presParOf" srcId="{8FEDF662-DEAB-44EB-99CC-956770A26A0B}" destId="{8AB2DB81-860B-45A6-8071-322F6519264B}" srcOrd="1" destOrd="0" presId="urn:microsoft.com/office/officeart/2005/8/layout/list1"/>
    <dgm:cxn modelId="{5FF91FA5-AC59-4685-9655-FE7B8426DE45}" type="presParOf" srcId="{8FE383F5-9F4E-4E54-9BE6-497C0D612416}" destId="{D99D77EB-7C49-463E-9EDA-E8CFFA44E031}" srcOrd="1" destOrd="0" presId="urn:microsoft.com/office/officeart/2005/8/layout/list1"/>
    <dgm:cxn modelId="{6F5F0257-B1C5-46D0-93BE-9ECDAA1C5C76}" type="presParOf" srcId="{8FE383F5-9F4E-4E54-9BE6-497C0D612416}" destId="{5C333CA5-6C6B-4806-9B32-B9C562E8C5A7}" srcOrd="2" destOrd="0" presId="urn:microsoft.com/office/officeart/2005/8/layout/list1"/>
    <dgm:cxn modelId="{A0D8C353-A640-43AB-97C1-7C95AC4D7356}" type="presParOf" srcId="{8FE383F5-9F4E-4E54-9BE6-497C0D612416}" destId="{4D04350F-73DF-43E3-9314-D1ED6CC3C739}" srcOrd="3" destOrd="0" presId="urn:microsoft.com/office/officeart/2005/8/layout/list1"/>
    <dgm:cxn modelId="{E3247B5A-1052-42C3-8E61-E95182A5A7D6}" type="presParOf" srcId="{8FE383F5-9F4E-4E54-9BE6-497C0D612416}" destId="{95A54ADB-2D9D-4E4A-93A5-9CD8CE7BED17}" srcOrd="4" destOrd="0" presId="urn:microsoft.com/office/officeart/2005/8/layout/list1"/>
    <dgm:cxn modelId="{D96F5D10-15FC-40CA-BF99-62D0F5C01204}" type="presParOf" srcId="{95A54ADB-2D9D-4E4A-93A5-9CD8CE7BED17}" destId="{4F17E25F-71AB-4B4B-959B-2B42D483D51B}" srcOrd="0" destOrd="0" presId="urn:microsoft.com/office/officeart/2005/8/layout/list1"/>
    <dgm:cxn modelId="{EB3EBA0B-071C-4A9A-8D7F-1F76C27BDFF4}" type="presParOf" srcId="{95A54ADB-2D9D-4E4A-93A5-9CD8CE7BED17}" destId="{5403D256-B6E4-470A-983A-A3A93038B248}" srcOrd="1" destOrd="0" presId="urn:microsoft.com/office/officeart/2005/8/layout/list1"/>
    <dgm:cxn modelId="{C1745FB3-BDA1-42E7-922F-E340651081E2}" type="presParOf" srcId="{8FE383F5-9F4E-4E54-9BE6-497C0D612416}" destId="{4C5CFB33-5235-4D94-B56A-367F9C3833E8}" srcOrd="5" destOrd="0" presId="urn:microsoft.com/office/officeart/2005/8/layout/list1"/>
    <dgm:cxn modelId="{A43B2F39-C4E9-4BE9-B1D6-92435132C986}" type="presParOf" srcId="{8FE383F5-9F4E-4E54-9BE6-497C0D612416}" destId="{A62E753E-B646-4602-9C59-851321EE2592}" srcOrd="6" destOrd="0" presId="urn:microsoft.com/office/officeart/2005/8/layout/list1"/>
    <dgm:cxn modelId="{3DBC5721-1DAF-47A4-8F0C-E363AB444DB1}" type="presParOf" srcId="{8FE383F5-9F4E-4E54-9BE6-497C0D612416}" destId="{5842D70E-EED9-4DF5-9BF6-1015FAB82C9A}" srcOrd="7" destOrd="0" presId="urn:microsoft.com/office/officeart/2005/8/layout/list1"/>
    <dgm:cxn modelId="{4308646B-E1AB-4C28-A363-908B408B53B2}" type="presParOf" srcId="{8FE383F5-9F4E-4E54-9BE6-497C0D612416}" destId="{6B00C34D-F24A-4C26-89F2-8F0B07CA8A83}" srcOrd="8" destOrd="0" presId="urn:microsoft.com/office/officeart/2005/8/layout/list1"/>
    <dgm:cxn modelId="{767CB35B-76AF-41BF-A0B5-417DD65B488F}" type="presParOf" srcId="{6B00C34D-F24A-4C26-89F2-8F0B07CA8A83}" destId="{14DE72CC-4ABE-442A-A069-5402DEEDFDE9}" srcOrd="0" destOrd="0" presId="urn:microsoft.com/office/officeart/2005/8/layout/list1"/>
    <dgm:cxn modelId="{D304DDA4-81F3-402A-B8FF-8912A4CD5DEA}" type="presParOf" srcId="{6B00C34D-F24A-4C26-89F2-8F0B07CA8A83}" destId="{10AA617D-F6B5-4668-A408-0956F6A47AC7}" srcOrd="1" destOrd="0" presId="urn:microsoft.com/office/officeart/2005/8/layout/list1"/>
    <dgm:cxn modelId="{C7465711-C4FE-4B2B-8271-29DECDCA1A26}" type="presParOf" srcId="{8FE383F5-9F4E-4E54-9BE6-497C0D612416}" destId="{47546047-073D-40A9-9C5E-D0F36A56C0E4}" srcOrd="9" destOrd="0" presId="urn:microsoft.com/office/officeart/2005/8/layout/list1"/>
    <dgm:cxn modelId="{06EF0FF3-4881-42E8-B4F7-3C71DA706079}" type="presParOf" srcId="{8FE383F5-9F4E-4E54-9BE6-497C0D612416}" destId="{9DE36381-1680-4EE2-9ACF-AFB50693A621}" srcOrd="10" destOrd="0" presId="urn:microsoft.com/office/officeart/2005/8/layout/list1"/>
    <dgm:cxn modelId="{F633DBEF-13A3-4129-9F44-FC63B66246D7}" type="presParOf" srcId="{8FE383F5-9F4E-4E54-9BE6-497C0D612416}" destId="{27C5DB1E-9506-4D72-B971-AC7436ED652B}" srcOrd="11" destOrd="0" presId="urn:microsoft.com/office/officeart/2005/8/layout/list1"/>
    <dgm:cxn modelId="{2B8786AF-9650-4284-8837-D83418D1560F}" type="presParOf" srcId="{8FE383F5-9F4E-4E54-9BE6-497C0D612416}" destId="{5B7AC867-6423-4675-9F8E-EDB9E2AA33A7}" srcOrd="12" destOrd="0" presId="urn:microsoft.com/office/officeart/2005/8/layout/list1"/>
    <dgm:cxn modelId="{279CD95A-49A6-4043-92CE-ED1B83098EF7}" type="presParOf" srcId="{5B7AC867-6423-4675-9F8E-EDB9E2AA33A7}" destId="{7F14CE78-345C-46B5-870E-DD333852915E}" srcOrd="0" destOrd="0" presId="urn:microsoft.com/office/officeart/2005/8/layout/list1"/>
    <dgm:cxn modelId="{97BABD5B-1612-4576-83E7-DCCCAADAE5DC}" type="presParOf" srcId="{5B7AC867-6423-4675-9F8E-EDB9E2AA33A7}" destId="{E7F9DDF7-4A3B-4522-9B95-0F131C99F8B6}" srcOrd="1" destOrd="0" presId="urn:microsoft.com/office/officeart/2005/8/layout/list1"/>
    <dgm:cxn modelId="{8123AD22-7003-450F-BE6D-9BCAFA484123}" type="presParOf" srcId="{8FE383F5-9F4E-4E54-9BE6-497C0D612416}" destId="{BFE76E69-3389-4413-B783-3BF48935F967}" srcOrd="13" destOrd="0" presId="urn:microsoft.com/office/officeart/2005/8/layout/list1"/>
    <dgm:cxn modelId="{2DD728E0-1B9E-4084-8FE2-ECBBBB84FE8B}" type="presParOf" srcId="{8FE383F5-9F4E-4E54-9BE6-497C0D612416}" destId="{0EFC5A98-D882-4B25-B0E6-5E44A6D91D9E}" srcOrd="14" destOrd="0" presId="urn:microsoft.com/office/officeart/2005/8/layout/list1"/>
    <dgm:cxn modelId="{7EF7AC1E-3676-486D-B39D-14B967BF89E5}" type="presParOf" srcId="{8FE383F5-9F4E-4E54-9BE6-497C0D612416}" destId="{C13751AD-50F2-44BA-8E14-42A3805A89F2}" srcOrd="15" destOrd="0" presId="urn:microsoft.com/office/officeart/2005/8/layout/list1"/>
    <dgm:cxn modelId="{82B03B31-3395-4D11-942A-0DB52B999FF0}" type="presParOf" srcId="{8FE383F5-9F4E-4E54-9BE6-497C0D612416}" destId="{A8E40CE4-661D-4ECF-904A-89993E08EF91}" srcOrd="16" destOrd="0" presId="urn:microsoft.com/office/officeart/2005/8/layout/list1"/>
    <dgm:cxn modelId="{D79B2F80-83FE-4CE7-8019-A97B6C5479C0}" type="presParOf" srcId="{A8E40CE4-661D-4ECF-904A-89993E08EF91}" destId="{FAC1CCB4-EE30-42CE-A629-920DC7D1165A}" srcOrd="0" destOrd="0" presId="urn:microsoft.com/office/officeart/2005/8/layout/list1"/>
    <dgm:cxn modelId="{AFAE2E40-6AEB-44DE-A472-1331FF46C961}" type="presParOf" srcId="{A8E40CE4-661D-4ECF-904A-89993E08EF91}" destId="{E5BA8503-99E0-4199-A76E-D814C4BC79E0}" srcOrd="1" destOrd="0" presId="urn:microsoft.com/office/officeart/2005/8/layout/list1"/>
    <dgm:cxn modelId="{031385B4-2A90-43AA-AB78-BCB4BA46D51B}" type="presParOf" srcId="{8FE383F5-9F4E-4E54-9BE6-497C0D612416}" destId="{6A867007-BA01-4C2F-9367-D967D1DA7CFF}" srcOrd="17" destOrd="0" presId="urn:microsoft.com/office/officeart/2005/8/layout/list1"/>
    <dgm:cxn modelId="{4959D21C-6442-45D2-BBC7-3714CABA909E}" type="presParOf" srcId="{8FE383F5-9F4E-4E54-9BE6-497C0D612416}" destId="{20A0B3A4-15E3-4346-8111-7E6C40919E0D}" srcOrd="18" destOrd="0" presId="urn:microsoft.com/office/officeart/2005/8/layout/list1"/>
    <dgm:cxn modelId="{7704DED0-467A-4F73-8784-B963FEF11705}" type="presParOf" srcId="{8FE383F5-9F4E-4E54-9BE6-497C0D612416}" destId="{24AF0F75-6C38-4D12-9589-4FE74F58389E}" srcOrd="19" destOrd="0" presId="urn:microsoft.com/office/officeart/2005/8/layout/list1"/>
    <dgm:cxn modelId="{F355F396-10FD-4043-B782-6225502A37E2}" type="presParOf" srcId="{8FE383F5-9F4E-4E54-9BE6-497C0D612416}" destId="{318070B6-815F-4E45-B90F-74D1CBB944E7}" srcOrd="20" destOrd="0" presId="urn:microsoft.com/office/officeart/2005/8/layout/list1"/>
    <dgm:cxn modelId="{EB981E66-7ED6-4795-93EC-B1F30CE208D1}" type="presParOf" srcId="{318070B6-815F-4E45-B90F-74D1CBB944E7}" destId="{64162549-57D1-4F62-98FD-BC582A8243FB}" srcOrd="0" destOrd="0" presId="urn:microsoft.com/office/officeart/2005/8/layout/list1"/>
    <dgm:cxn modelId="{EB0F2551-A2E0-44B1-A5D2-551E6FEDF9ED}" type="presParOf" srcId="{318070B6-815F-4E45-B90F-74D1CBB944E7}" destId="{7D6F7B3E-7ED5-45F0-829F-316C801CD5A8}" srcOrd="1" destOrd="0" presId="urn:microsoft.com/office/officeart/2005/8/layout/list1"/>
    <dgm:cxn modelId="{1F79CF8A-7500-4DB5-8CEF-10EA359C8E41}" type="presParOf" srcId="{8FE383F5-9F4E-4E54-9BE6-497C0D612416}" destId="{0857479A-CDFE-4469-AEAA-368E98B8C8A0}" srcOrd="21" destOrd="0" presId="urn:microsoft.com/office/officeart/2005/8/layout/list1"/>
    <dgm:cxn modelId="{5846C0D9-7A9B-47DE-B239-E23582FE1362}" type="presParOf" srcId="{8FE383F5-9F4E-4E54-9BE6-497C0D612416}" destId="{8D45BA9A-F9B0-4443-8706-09AAC52EBBD6}" srcOrd="22" destOrd="0" presId="urn:microsoft.com/office/officeart/2005/8/layout/list1"/>
    <dgm:cxn modelId="{F9424E6F-76BE-47A3-B16D-C3830EA1627E}" type="presParOf" srcId="{8FE383F5-9F4E-4E54-9BE6-497C0D612416}" destId="{D9750231-B6C9-45B1-874C-C82736364AEA}" srcOrd="23" destOrd="0" presId="urn:microsoft.com/office/officeart/2005/8/layout/list1"/>
    <dgm:cxn modelId="{39E2E67B-A87E-4A91-B7CA-BF228AAA32AA}" type="presParOf" srcId="{8FE383F5-9F4E-4E54-9BE6-497C0D612416}" destId="{FB77478F-C9C7-451D-B0AD-B8939ABAEB5D}" srcOrd="24" destOrd="0" presId="urn:microsoft.com/office/officeart/2005/8/layout/list1"/>
    <dgm:cxn modelId="{1AF7FB16-E44A-48D6-A916-92FDDED912C9}" type="presParOf" srcId="{FB77478F-C9C7-451D-B0AD-B8939ABAEB5D}" destId="{AE5206A8-71D6-4E65-8195-397948456A05}" srcOrd="0" destOrd="0" presId="urn:microsoft.com/office/officeart/2005/8/layout/list1"/>
    <dgm:cxn modelId="{D33FB875-012B-42C1-8846-AC9022A5D1D6}" type="presParOf" srcId="{FB77478F-C9C7-451D-B0AD-B8939ABAEB5D}" destId="{6A8904E1-2A3A-4072-A8D8-77B60F292A74}" srcOrd="1" destOrd="0" presId="urn:microsoft.com/office/officeart/2005/8/layout/list1"/>
    <dgm:cxn modelId="{4F3CEDA3-AAAB-4563-B378-A57B5636D580}" type="presParOf" srcId="{8FE383F5-9F4E-4E54-9BE6-497C0D612416}" destId="{26383DAE-9EC5-4BC3-9750-E148DE41F4D6}" srcOrd="25" destOrd="0" presId="urn:microsoft.com/office/officeart/2005/8/layout/list1"/>
    <dgm:cxn modelId="{F4161893-5E47-4525-B2D2-F51B3D858F73}" type="presParOf" srcId="{8FE383F5-9F4E-4E54-9BE6-497C0D612416}" destId="{240A1A06-E7D6-4312-81B1-B2531B49B1D8}" srcOrd="26" destOrd="0" presId="urn:microsoft.com/office/officeart/2005/8/layout/list1"/>
    <dgm:cxn modelId="{803182DF-6DF7-46CA-8A90-545CEF43C6B2}" type="presParOf" srcId="{8FE383F5-9F4E-4E54-9BE6-497C0D612416}" destId="{CB586EDE-08A8-4C6B-885C-8F7D7B5FA7B7}" srcOrd="27" destOrd="0" presId="urn:microsoft.com/office/officeart/2005/8/layout/list1"/>
    <dgm:cxn modelId="{8468FD44-A6B8-47CD-AF72-279CE6A56D7B}" type="presParOf" srcId="{8FE383F5-9F4E-4E54-9BE6-497C0D612416}" destId="{B3383A2C-3192-4E8B-89EB-041FD7A78EFC}" srcOrd="28" destOrd="0" presId="urn:microsoft.com/office/officeart/2005/8/layout/list1"/>
    <dgm:cxn modelId="{75793302-6469-4848-A2D8-7FCF4248D23F}" type="presParOf" srcId="{B3383A2C-3192-4E8B-89EB-041FD7A78EFC}" destId="{27C11429-45AC-4952-B326-316929DB2585}" srcOrd="0" destOrd="0" presId="urn:microsoft.com/office/officeart/2005/8/layout/list1"/>
    <dgm:cxn modelId="{38C588AD-D31A-476F-92E2-D8BB2D760FF5}" type="presParOf" srcId="{B3383A2C-3192-4E8B-89EB-041FD7A78EFC}" destId="{0BAF16CD-13D7-489C-B752-1761DA44C2DC}" srcOrd="1" destOrd="0" presId="urn:microsoft.com/office/officeart/2005/8/layout/list1"/>
    <dgm:cxn modelId="{74ED7AF1-090C-41B0-BC67-1D447DCF681C}" type="presParOf" srcId="{8FE383F5-9F4E-4E54-9BE6-497C0D612416}" destId="{2EECF196-13D5-46C9-A269-0D354CEFA8B0}" srcOrd="29" destOrd="0" presId="urn:microsoft.com/office/officeart/2005/8/layout/list1"/>
    <dgm:cxn modelId="{78DC7296-A1BC-4079-B095-5B8B6BD1CAF7}" type="presParOf" srcId="{8FE383F5-9F4E-4E54-9BE6-497C0D612416}" destId="{199F8AD5-5C72-494E-9374-EC42C6743C25}" srcOrd="30" destOrd="0" presId="urn:microsoft.com/office/officeart/2005/8/layout/list1"/>
    <dgm:cxn modelId="{B2476DA0-5458-40A6-A06E-9ADB7C88BFA6}" type="presParOf" srcId="{8FE383F5-9F4E-4E54-9BE6-497C0D612416}" destId="{1DD4A75A-C621-49B6-BF8A-A977D2AC1A54}" srcOrd="31" destOrd="0" presId="urn:microsoft.com/office/officeart/2005/8/layout/list1"/>
    <dgm:cxn modelId="{8FD07406-B968-4136-81B1-D1D17902B293}" type="presParOf" srcId="{8FE383F5-9F4E-4E54-9BE6-497C0D612416}" destId="{E5682EE2-2DDB-4E2D-A165-01DCC7C43A4E}" srcOrd="32" destOrd="0" presId="urn:microsoft.com/office/officeart/2005/8/layout/list1"/>
    <dgm:cxn modelId="{6915D332-DB96-4BEC-A728-5A1A945A9DE9}" type="presParOf" srcId="{E5682EE2-2DDB-4E2D-A165-01DCC7C43A4E}" destId="{BCAE98A6-EF81-4A46-9BD4-F07BCA52C469}" srcOrd="0" destOrd="0" presId="urn:microsoft.com/office/officeart/2005/8/layout/list1"/>
    <dgm:cxn modelId="{F627F221-E63B-4F75-923E-D89AE3AFB8BD}" type="presParOf" srcId="{E5682EE2-2DDB-4E2D-A165-01DCC7C43A4E}" destId="{15A6C830-5BAB-4CBA-97D8-6607A038584E}" srcOrd="1" destOrd="0" presId="urn:microsoft.com/office/officeart/2005/8/layout/list1"/>
    <dgm:cxn modelId="{B3E058DF-93AA-41AB-B791-E23135BAEF54}" type="presParOf" srcId="{8FE383F5-9F4E-4E54-9BE6-497C0D612416}" destId="{C95C57AB-D5B8-47CD-B06C-4F6B738E3D5D}" srcOrd="33" destOrd="0" presId="urn:microsoft.com/office/officeart/2005/8/layout/list1"/>
    <dgm:cxn modelId="{42E2F776-ABFB-496A-9F26-0436F4B21054}" type="presParOf" srcId="{8FE383F5-9F4E-4E54-9BE6-497C0D612416}" destId="{D6312E76-BB3B-4BD3-BC8F-6FB9D53EBD67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A76E0-7710-4583-819A-DF28CDF70CC5}">
      <dsp:nvSpPr>
        <dsp:cNvPr id="0" name=""/>
        <dsp:cNvSpPr/>
      </dsp:nvSpPr>
      <dsp:spPr>
        <a:xfrm>
          <a:off x="-5399881" y="-826872"/>
          <a:ext cx="6429746" cy="6429746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A86FB-1AE9-4D6B-A85D-5853D39393B4}">
      <dsp:nvSpPr>
        <dsp:cNvPr id="0" name=""/>
        <dsp:cNvSpPr/>
      </dsp:nvSpPr>
      <dsp:spPr>
        <a:xfrm>
          <a:off x="539165" y="367179"/>
          <a:ext cx="10475152" cy="734740"/>
        </a:xfrm>
        <a:prstGeom prst="rect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8320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бюджета городского округа город Салават Республики Башкортостан.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165" y="367179"/>
        <a:ext cx="10475152" cy="734740"/>
      </dsp:txXfrm>
    </dsp:sp>
    <dsp:sp modelId="{21A3E594-3093-46D4-A8AC-70702C3DD99D}">
      <dsp:nvSpPr>
        <dsp:cNvPr id="0" name=""/>
        <dsp:cNvSpPr/>
      </dsp:nvSpPr>
      <dsp:spPr>
        <a:xfrm>
          <a:off x="79952" y="275336"/>
          <a:ext cx="918425" cy="9184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CA0CB-6533-423F-87BF-6DBFA3C6D9CB}">
      <dsp:nvSpPr>
        <dsp:cNvPr id="0" name=""/>
        <dsp:cNvSpPr/>
      </dsp:nvSpPr>
      <dsp:spPr>
        <a:xfrm>
          <a:off x="960408" y="1469480"/>
          <a:ext cx="10053909" cy="734740"/>
        </a:xfrm>
        <a:prstGeom prst="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8320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долгосрочных, стратегических планов, национальных  и региональных проектов, направленных на повышение уровня жизни граждан, создание комфортных условий для их проживания.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408" y="1469480"/>
        <a:ext cx="10053909" cy="734740"/>
      </dsp:txXfrm>
    </dsp:sp>
    <dsp:sp modelId="{EF58A0AC-63C6-476B-813F-E8C246283EA6}">
      <dsp:nvSpPr>
        <dsp:cNvPr id="0" name=""/>
        <dsp:cNvSpPr/>
      </dsp:nvSpPr>
      <dsp:spPr>
        <a:xfrm>
          <a:off x="492654" y="1399450"/>
          <a:ext cx="918425" cy="91842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1F1A06BA-3BB2-47EF-A76B-6DB830E32FF0}">
      <dsp:nvSpPr>
        <dsp:cNvPr id="0" name=""/>
        <dsp:cNvSpPr/>
      </dsp:nvSpPr>
      <dsp:spPr>
        <a:xfrm>
          <a:off x="960408" y="2571781"/>
          <a:ext cx="10053909" cy="734740"/>
        </a:xfrm>
        <a:prstGeom prst="rect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83200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/>
        </a:p>
      </dsp:txBody>
      <dsp:txXfrm>
        <a:off x="960408" y="2571781"/>
        <a:ext cx="10053909" cy="734740"/>
      </dsp:txXfrm>
    </dsp:sp>
    <dsp:sp modelId="{3C38403A-2FC5-4138-A1D7-9CE3C5D73FF7}">
      <dsp:nvSpPr>
        <dsp:cNvPr id="0" name=""/>
        <dsp:cNvSpPr/>
      </dsp:nvSpPr>
      <dsp:spPr>
        <a:xfrm>
          <a:off x="501195" y="2479939"/>
          <a:ext cx="918425" cy="91842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74558295-F9A1-4A67-8323-C760B5F6682C}">
      <dsp:nvSpPr>
        <dsp:cNvPr id="0" name=""/>
        <dsp:cNvSpPr/>
      </dsp:nvSpPr>
      <dsp:spPr>
        <a:xfrm>
          <a:off x="539165" y="3674082"/>
          <a:ext cx="10475152" cy="734740"/>
        </a:xfrm>
        <a:prstGeom prst="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8320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достойного эффективного труда людей.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165" y="3674082"/>
        <a:ext cx="10475152" cy="734740"/>
      </dsp:txXfrm>
    </dsp:sp>
    <dsp:sp modelId="{BF11BFEA-59F4-47C1-B4DD-A6F0CCF2A53A}">
      <dsp:nvSpPr>
        <dsp:cNvPr id="0" name=""/>
        <dsp:cNvSpPr/>
      </dsp:nvSpPr>
      <dsp:spPr>
        <a:xfrm>
          <a:off x="79952" y="3582240"/>
          <a:ext cx="918425" cy="91842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199CB-4239-4CB8-BABB-C5C91F89D412}">
      <dsp:nvSpPr>
        <dsp:cNvPr id="0" name=""/>
        <dsp:cNvSpPr/>
      </dsp:nvSpPr>
      <dsp:spPr>
        <a:xfrm>
          <a:off x="1152656" y="786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оценки налогового потенциала городского округа город Салават Республики Башкортостан в разрезе отдельных доходных источников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2656" y="786"/>
        <a:ext cx="2230947" cy="1338568"/>
      </dsp:txXfrm>
    </dsp:sp>
    <dsp:sp modelId="{27CF7C5E-B1E9-4DF8-A890-1FFFA9DC3E6C}">
      <dsp:nvSpPr>
        <dsp:cNvPr id="0" name=""/>
        <dsp:cNvSpPr/>
      </dsp:nvSpPr>
      <dsp:spPr>
        <a:xfrm>
          <a:off x="3606698" y="786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взаимодействия с крупнейшими налогоплательщиками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6698" y="786"/>
        <a:ext cx="2230947" cy="1338568"/>
      </dsp:txXfrm>
    </dsp:sp>
    <dsp:sp modelId="{0C67A091-1610-49C9-9335-580DD7D8FFAF}">
      <dsp:nvSpPr>
        <dsp:cNvPr id="0" name=""/>
        <dsp:cNvSpPr/>
      </dsp:nvSpPr>
      <dsp:spPr>
        <a:xfrm>
          <a:off x="6060740" y="786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налогового потенциала, выявленного в результате проведения инвентаризации земельных участков и объектов капитального строительства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0740" y="786"/>
        <a:ext cx="2230947" cy="1338568"/>
      </dsp:txXfrm>
    </dsp:sp>
    <dsp:sp modelId="{682EB06C-F523-4EAC-9E33-AA443B946906}">
      <dsp:nvSpPr>
        <dsp:cNvPr id="0" name=""/>
        <dsp:cNvSpPr/>
      </dsp:nvSpPr>
      <dsp:spPr>
        <a:xfrm>
          <a:off x="8514782" y="786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достижения и совершенствованию целевых индикаторов ежегодного роста доходов, установленных Комплексным планом мероприятий по увеличению поступлений налоговых и неналоговых доходов бюджета городского округа город Салават Республики Башкортостан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4782" y="786"/>
        <a:ext cx="2230947" cy="1338568"/>
      </dsp:txXfrm>
    </dsp:sp>
    <dsp:sp modelId="{97B12E8F-BE0C-4D79-BA2A-DC8B155B24C5}">
      <dsp:nvSpPr>
        <dsp:cNvPr id="0" name=""/>
        <dsp:cNvSpPr/>
      </dsp:nvSpPr>
      <dsp:spPr>
        <a:xfrm>
          <a:off x="1152656" y="1562449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Выявление лиц, осуществляющих незаконную предпринимательскую деятельность (торговая деятельность, деятельность такси и другие), в целях </a:t>
          </a:r>
          <a:b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их регистрации и постановки на налоговый учет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2656" y="1562449"/>
        <a:ext cx="2230947" cy="1338568"/>
      </dsp:txXfrm>
    </dsp:sp>
    <dsp:sp modelId="{003A0D54-5609-4C74-B7F2-C2BD35DD8892}">
      <dsp:nvSpPr>
        <dsp:cNvPr id="0" name=""/>
        <dsp:cNvSpPr/>
      </dsp:nvSpPr>
      <dsp:spPr>
        <a:xfrm>
          <a:off x="3606698" y="1562449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мер по легализации объектов налогообложения в рамках работы Межведомственной комиссии по вопросам увеличения доходного потенциала бюджета городского округа город Салават Республики Башкортостан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6698" y="1562449"/>
        <a:ext cx="2230947" cy="1338568"/>
      </dsp:txXfrm>
    </dsp:sp>
    <dsp:sp modelId="{23488AA7-12B9-4BC4-856B-B941C8759FAD}">
      <dsp:nvSpPr>
        <dsp:cNvPr id="0" name=""/>
        <dsp:cNvSpPr/>
      </dsp:nvSpPr>
      <dsp:spPr>
        <a:xfrm>
          <a:off x="6060740" y="1562449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автоматизированных систем по мониторингу доходов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0740" y="1562449"/>
        <a:ext cx="2230947" cy="1338568"/>
      </dsp:txXfrm>
    </dsp:sp>
    <dsp:sp modelId="{6DB06783-7E7A-4C88-9D70-02670BAB2D29}">
      <dsp:nvSpPr>
        <dsp:cNvPr id="0" name=""/>
        <dsp:cNvSpPr/>
      </dsp:nvSpPr>
      <dsp:spPr>
        <a:xfrm>
          <a:off x="8514782" y="1562449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работы по выявлению недобросовестных налогоплательщиков, в том числе являющихся исполнителями </a:t>
          </a:r>
          <a:b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государственным контрактам, получателями бюджетных средств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4782" y="1562449"/>
        <a:ext cx="2230947" cy="1338568"/>
      </dsp:txXfrm>
    </dsp:sp>
    <dsp:sp modelId="{674AFDEE-34DA-44BA-BA7A-5A742D575419}">
      <dsp:nvSpPr>
        <dsp:cNvPr id="0" name=""/>
        <dsp:cNvSpPr/>
      </dsp:nvSpPr>
      <dsp:spPr>
        <a:xfrm>
          <a:off x="2379677" y="3124112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Анализ применения специальных налоговых режимов в целях стимулирования развития малого и среднего предпринимательства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677" y="3124112"/>
        <a:ext cx="2230947" cy="1338568"/>
      </dsp:txXfrm>
    </dsp:sp>
    <dsp:sp modelId="{16BC2A0F-775E-499F-8F71-B9AA6BC6469C}">
      <dsp:nvSpPr>
        <dsp:cNvPr id="0" name=""/>
        <dsp:cNvSpPr/>
      </dsp:nvSpPr>
      <dsp:spPr>
        <a:xfrm>
          <a:off x="4833719" y="3124112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работы административных комиссий в городском округе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3719" y="3124112"/>
        <a:ext cx="2230947" cy="1338568"/>
      </dsp:txXfrm>
    </dsp:sp>
    <dsp:sp modelId="{2971FB92-991E-4035-B421-2938838CCD6F}">
      <dsp:nvSpPr>
        <dsp:cNvPr id="0" name=""/>
        <dsp:cNvSpPr/>
      </dsp:nvSpPr>
      <dsp:spPr>
        <a:xfrm>
          <a:off x="7287761" y="3124112"/>
          <a:ext cx="2230947" cy="133856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работы администраторов с дебиторской задолженностью в бюджет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7761" y="3124112"/>
        <a:ext cx="2230947" cy="1338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33CA5-6C6B-4806-9B32-B9C562E8C5A7}">
      <dsp:nvSpPr>
        <dsp:cNvPr id="0" name=""/>
        <dsp:cNvSpPr/>
      </dsp:nvSpPr>
      <dsp:spPr>
        <a:xfrm>
          <a:off x="0" y="38671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B2DB81-860B-45A6-8071-322F6519264B}">
      <dsp:nvSpPr>
        <dsp:cNvPr id="0" name=""/>
        <dsp:cNvSpPr/>
      </dsp:nvSpPr>
      <dsp:spPr>
        <a:xfrm>
          <a:off x="379089" y="18007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«Газпром Нефтехим Салават»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200253"/>
        <a:ext cx="5266898" cy="372930"/>
      </dsp:txXfrm>
    </dsp:sp>
    <dsp:sp modelId="{A62E753E-B646-4602-9C59-851321EE2592}">
      <dsp:nvSpPr>
        <dsp:cNvPr id="0" name=""/>
        <dsp:cNvSpPr/>
      </dsp:nvSpPr>
      <dsp:spPr>
        <a:xfrm>
          <a:off x="0" y="102175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03D256-B6E4-470A-983A-A3A93038B248}">
      <dsp:nvSpPr>
        <dsp:cNvPr id="0" name=""/>
        <dsp:cNvSpPr/>
      </dsp:nvSpPr>
      <dsp:spPr>
        <a:xfrm>
          <a:off x="379089" y="81511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«Завод строительных материалов и конструкций»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835293"/>
        <a:ext cx="5266898" cy="372930"/>
      </dsp:txXfrm>
    </dsp:sp>
    <dsp:sp modelId="{9DE36381-1680-4EE2-9ACF-AFB50693A621}">
      <dsp:nvSpPr>
        <dsp:cNvPr id="0" name=""/>
        <dsp:cNvSpPr/>
      </dsp:nvSpPr>
      <dsp:spPr>
        <a:xfrm>
          <a:off x="0" y="165679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AA617D-F6B5-4668-A408-0956F6A47AC7}">
      <dsp:nvSpPr>
        <dsp:cNvPr id="0" name=""/>
        <dsp:cNvSpPr/>
      </dsp:nvSpPr>
      <dsp:spPr>
        <a:xfrm>
          <a:off x="379089" y="145015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«Салаватстекло»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1470333"/>
        <a:ext cx="5266898" cy="372930"/>
      </dsp:txXfrm>
    </dsp:sp>
    <dsp:sp modelId="{0EFC5A98-D882-4B25-B0E6-5E44A6D91D9E}">
      <dsp:nvSpPr>
        <dsp:cNvPr id="0" name=""/>
        <dsp:cNvSpPr/>
      </dsp:nvSpPr>
      <dsp:spPr>
        <a:xfrm>
          <a:off x="0" y="229183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F9DDF7-4A3B-4522-9B95-0F131C99F8B6}">
      <dsp:nvSpPr>
        <dsp:cNvPr id="0" name=""/>
        <dsp:cNvSpPr/>
      </dsp:nvSpPr>
      <dsp:spPr>
        <a:xfrm>
          <a:off x="379089" y="208519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«Ново-</a:t>
          </a:r>
          <a:r>
            <a:rPr lang="ru-RU" sz="1400" kern="1200" dirty="0" err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Салаватская</a:t>
          </a: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ТЭЦ»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2105373"/>
        <a:ext cx="5266898" cy="372930"/>
      </dsp:txXfrm>
    </dsp:sp>
    <dsp:sp modelId="{20A0B3A4-15E3-4346-8111-7E6C40919E0D}">
      <dsp:nvSpPr>
        <dsp:cNvPr id="0" name=""/>
        <dsp:cNvSpPr/>
      </dsp:nvSpPr>
      <dsp:spPr>
        <a:xfrm>
          <a:off x="0" y="292687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BA8503-99E0-4199-A76E-D814C4BC79E0}">
      <dsp:nvSpPr>
        <dsp:cNvPr id="0" name=""/>
        <dsp:cNvSpPr/>
      </dsp:nvSpPr>
      <dsp:spPr>
        <a:xfrm>
          <a:off x="379089" y="272023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«Салаватский химический завод»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2740413"/>
        <a:ext cx="5266898" cy="372930"/>
      </dsp:txXfrm>
    </dsp:sp>
    <dsp:sp modelId="{8D45BA9A-F9B0-4443-8706-09AAC52EBBD6}">
      <dsp:nvSpPr>
        <dsp:cNvPr id="0" name=""/>
        <dsp:cNvSpPr/>
      </dsp:nvSpPr>
      <dsp:spPr>
        <a:xfrm>
          <a:off x="0" y="356191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6F7B3E-7ED5-45F0-829F-316C801CD5A8}">
      <dsp:nvSpPr>
        <dsp:cNvPr id="0" name=""/>
        <dsp:cNvSpPr/>
      </dsp:nvSpPr>
      <dsp:spPr>
        <a:xfrm>
          <a:off x="379089" y="335527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«Предприятие промышленного железнодорожного транспорта»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3375453"/>
        <a:ext cx="5266898" cy="372930"/>
      </dsp:txXfrm>
    </dsp:sp>
    <dsp:sp modelId="{240A1A06-E7D6-4312-81B1-B2531B49B1D8}">
      <dsp:nvSpPr>
        <dsp:cNvPr id="0" name=""/>
        <dsp:cNvSpPr/>
      </dsp:nvSpPr>
      <dsp:spPr>
        <a:xfrm>
          <a:off x="0" y="419695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8904E1-2A3A-4072-A8D8-77B60F292A74}">
      <dsp:nvSpPr>
        <dsp:cNvPr id="0" name=""/>
        <dsp:cNvSpPr/>
      </dsp:nvSpPr>
      <dsp:spPr>
        <a:xfrm>
          <a:off x="379089" y="399031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«Салаватнефтемаш»</a:t>
          </a:r>
          <a:endParaRPr lang="ru-RU" sz="16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4010493"/>
        <a:ext cx="5266898" cy="372930"/>
      </dsp:txXfrm>
    </dsp:sp>
    <dsp:sp modelId="{199F8AD5-5C72-494E-9374-EC42C6743C25}">
      <dsp:nvSpPr>
        <dsp:cNvPr id="0" name=""/>
        <dsp:cNvSpPr/>
      </dsp:nvSpPr>
      <dsp:spPr>
        <a:xfrm>
          <a:off x="0" y="483199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AF16CD-13D7-489C-B752-1761DA44C2DC}">
      <dsp:nvSpPr>
        <dsp:cNvPr id="0" name=""/>
        <dsp:cNvSpPr/>
      </dsp:nvSpPr>
      <dsp:spPr>
        <a:xfrm>
          <a:off x="379089" y="462535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«Акрил Салават»</a:t>
          </a:r>
          <a:endParaRPr lang="ru-RU" sz="16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4645533"/>
        <a:ext cx="5266898" cy="372930"/>
      </dsp:txXfrm>
    </dsp:sp>
    <dsp:sp modelId="{D6312E76-BB3B-4BD3-BC8F-6FB9D53EBD67}">
      <dsp:nvSpPr>
        <dsp:cNvPr id="0" name=""/>
        <dsp:cNvSpPr/>
      </dsp:nvSpPr>
      <dsp:spPr>
        <a:xfrm>
          <a:off x="0" y="5467038"/>
          <a:ext cx="7581783" cy="3528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A6C830-5BAB-4CBA-97D8-6607A038584E}">
      <dsp:nvSpPr>
        <dsp:cNvPr id="0" name=""/>
        <dsp:cNvSpPr/>
      </dsp:nvSpPr>
      <dsp:spPr>
        <a:xfrm>
          <a:off x="379089" y="5260398"/>
          <a:ext cx="5307248" cy="4132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601" tIns="0" rIns="20060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«СалаватНефтехимРемстрой»</a:t>
          </a:r>
          <a:endParaRPr lang="ru-RU" sz="1600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4" y="5280573"/>
        <a:ext cx="526689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0.49118</cdr:x>
      <cdr:y>0.82839</cdr:y>
    </cdr:from>
    <cdr:to>
      <cdr:x>0.62773</cdr:x>
      <cdr:y>0.96381</cdr:y>
    </cdr:to>
    <cdr:sp macro="" textlink="">
      <cdr:nvSpPr>
        <cdr:cNvPr id="2" name="4-конечная звезда 1"/>
        <cdr:cNvSpPr/>
      </cdr:nvSpPr>
      <cdr:spPr>
        <a:xfrm xmlns:a="http://schemas.openxmlformats.org/drawingml/2006/main">
          <a:off x="1973520" y="3132604"/>
          <a:ext cx="548640" cy="512064"/>
        </a:xfrm>
        <a:prstGeom xmlns:a="http://schemas.openxmlformats.org/drawingml/2006/main" prst="star4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0.45235</cdr:x>
      <cdr:y>0.0407</cdr:y>
    </cdr:from>
    <cdr:to>
      <cdr:x>0.67993</cdr:x>
      <cdr:y>0.15028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17483" y="153899"/>
          <a:ext cx="914400" cy="414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ru-RU" sz="18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0.03768</cdr:x>
      <cdr:y>0.81702</cdr:y>
    </cdr:from>
    <cdr:to>
      <cdr:x>0.17423</cdr:x>
      <cdr:y>0.9484</cdr:y>
    </cdr:to>
    <cdr:sp macro="" textlink="">
      <cdr:nvSpPr>
        <cdr:cNvPr id="2" name="4-конечная звезда 1"/>
        <cdr:cNvSpPr/>
      </cdr:nvSpPr>
      <cdr:spPr>
        <a:xfrm xmlns:a="http://schemas.openxmlformats.org/drawingml/2006/main">
          <a:off x="151384" y="3184338"/>
          <a:ext cx="548640" cy="512064"/>
        </a:xfrm>
        <a:prstGeom xmlns:a="http://schemas.openxmlformats.org/drawingml/2006/main" prst="star4">
          <a:avLst/>
        </a:prstGeom>
        <a:solidFill xmlns:a="http://schemas.openxmlformats.org/drawingml/2006/main">
          <a:srgbClr val="2406A2"/>
        </a:solidFill>
        <a:ln xmlns:a="http://schemas.openxmlformats.org/drawingml/2006/main">
          <a:solidFill>
            <a:srgbClr val="2406A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0.26421</cdr:x>
      <cdr:y>0.84134</cdr:y>
    </cdr:from>
    <cdr:to>
      <cdr:x>1</cdr:x>
      <cdr:y>0.99811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1579" y="3279124"/>
          <a:ext cx="2956304" cy="611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Безвозмездные поступления</a:t>
          </a:r>
          <a:endParaRPr lang="ru-RU" sz="14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0.19821</cdr:x>
      <cdr:y>0.07273</cdr:y>
    </cdr:from>
    <cdr:to>
      <cdr:x>0.4258</cdr:x>
      <cdr:y>0.19473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96403" y="283464"/>
          <a:ext cx="914400" cy="475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ru-RU" sz="18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0.77273</cdr:x>
      <cdr:y>0.02941</cdr:y>
    </cdr:from>
    <cdr:to>
      <cdr:x>0.98485</cdr:x>
      <cdr:y>0.47059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2408" y="72008"/>
          <a:ext cx="1008112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28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482D5-54C5-4DB8-80CB-029ACF9829BC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28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38148-BDF7-439B-90B3-53C03AB37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3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14844E-58B2-4069-8404-E13BB589E966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4E8C0A-E7AC-4E0E-8B97-80AADEE38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678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салават город&quot;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10283"/>
          <a:stretch/>
        </p:blipFill>
        <p:spPr bwMode="auto">
          <a:xfrm>
            <a:off x="3997621" y="-36880"/>
            <a:ext cx="8214426" cy="54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46" y="-36880"/>
            <a:ext cx="12231393" cy="6927515"/>
          </a:xfrm>
          <a:prstGeom prst="rect">
            <a:avLst/>
          </a:prstGeom>
        </p:spPr>
      </p:pic>
      <p:sp>
        <p:nvSpPr>
          <p:cNvPr id="7" name="Прямоугольник 1"/>
          <p:cNvSpPr/>
          <p:nvPr/>
        </p:nvSpPr>
        <p:spPr>
          <a:xfrm>
            <a:off x="0" y="-10634"/>
            <a:ext cx="10876547" cy="6916759"/>
          </a:xfrm>
          <a:custGeom>
            <a:avLst/>
            <a:gdLst>
              <a:gd name="connsiteX0" fmla="*/ 0 w 5342021"/>
              <a:gd name="connsiteY0" fmla="*/ 0 h 6858000"/>
              <a:gd name="connsiteX1" fmla="*/ 5342021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5342021"/>
              <a:gd name="connsiteY0" fmla="*/ 0 h 6858000"/>
              <a:gd name="connsiteX1" fmla="*/ 4523874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10876547"/>
              <a:gd name="connsiteY0" fmla="*/ 0 h 6906126"/>
              <a:gd name="connsiteX1" fmla="*/ 4523874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22821 w 10876547"/>
              <a:gd name="connsiteY1" fmla="*/ 48126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06779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053616 w 10876547"/>
              <a:gd name="connsiteY1" fmla="*/ 21265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10633 h 6916759"/>
              <a:gd name="connsiteX1" fmla="*/ 4011086 w 10876547"/>
              <a:gd name="connsiteY1" fmla="*/ 0 h 6916759"/>
              <a:gd name="connsiteX2" fmla="*/ 10876547 w 10876547"/>
              <a:gd name="connsiteY2" fmla="*/ 6916759 h 6916759"/>
              <a:gd name="connsiteX3" fmla="*/ 0 w 10876547"/>
              <a:gd name="connsiteY3" fmla="*/ 6868633 h 6916759"/>
              <a:gd name="connsiteX4" fmla="*/ 0 w 10876547"/>
              <a:gd name="connsiteY4" fmla="*/ 10633 h 691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7" h="6916759">
                <a:moveTo>
                  <a:pt x="0" y="10633"/>
                </a:moveTo>
                <a:lnTo>
                  <a:pt x="4011086" y="0"/>
                </a:lnTo>
                <a:lnTo>
                  <a:pt x="10876547" y="6916759"/>
                </a:lnTo>
                <a:lnTo>
                  <a:pt x="0" y="6868633"/>
                </a:lnTo>
                <a:lnTo>
                  <a:pt x="0" y="10633"/>
                </a:lnTo>
                <a:close/>
              </a:path>
            </a:pathLst>
          </a:custGeom>
          <a:solidFill>
            <a:srgbClr val="407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8898360">
            <a:off x="-37814" y="-17217"/>
            <a:ext cx="1114665" cy="1114665"/>
          </a:xfrm>
          <a:custGeom>
            <a:avLst/>
            <a:gdLst>
              <a:gd name="connsiteX0" fmla="*/ 1114665 w 1114665"/>
              <a:gd name="connsiteY0" fmla="*/ 276167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361416 h 1114665"/>
              <a:gd name="connsiteX4" fmla="*/ 361761 w 1114665"/>
              <a:gd name="connsiteY4" fmla="*/ 0 h 1114665"/>
              <a:gd name="connsiteX5" fmla="*/ 838761 w 1114665"/>
              <a:gd name="connsiteY5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665" h="1114665">
                <a:moveTo>
                  <a:pt x="1114665" y="276167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361416"/>
                </a:lnTo>
                <a:lnTo>
                  <a:pt x="361761" y="0"/>
                </a:lnTo>
                <a:lnTo>
                  <a:pt x="83876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8898360">
            <a:off x="812133" y="813188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4368" r="6052" b="33315"/>
          <a:stretch/>
        </p:blipFill>
        <p:spPr>
          <a:xfrm>
            <a:off x="1793049" y="290904"/>
            <a:ext cx="10818028" cy="6567096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 rot="18898360">
            <a:off x="-298743" y="986926"/>
            <a:ext cx="1114665" cy="1881369"/>
          </a:xfrm>
          <a:custGeom>
            <a:avLst/>
            <a:gdLst>
              <a:gd name="connsiteX0" fmla="*/ 1114665 w 1114665"/>
              <a:gd name="connsiteY0" fmla="*/ 0 h 1881369"/>
              <a:gd name="connsiteX1" fmla="*/ 1114665 w 1114665"/>
              <a:gd name="connsiteY1" fmla="*/ 1881369 h 1881369"/>
              <a:gd name="connsiteX2" fmla="*/ 0 w 1114665"/>
              <a:gd name="connsiteY2" fmla="*/ 1881369 h 1881369"/>
              <a:gd name="connsiteX3" fmla="*/ 0 w 1114665"/>
              <a:gd name="connsiteY3" fmla="*/ 1113602 h 188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665" h="1881369">
                <a:moveTo>
                  <a:pt x="1114665" y="0"/>
                </a:moveTo>
                <a:lnTo>
                  <a:pt x="1114665" y="1881369"/>
                </a:lnTo>
                <a:lnTo>
                  <a:pt x="0" y="1881369"/>
                </a:lnTo>
                <a:lnTo>
                  <a:pt x="0" y="1113602"/>
                </a:lnTo>
                <a:close/>
              </a:path>
            </a:pathLst>
          </a:custGeom>
          <a:solidFill>
            <a:srgbClr val="EA201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8898360">
            <a:off x="1655048" y="1673729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8898360">
            <a:off x="812133" y="2477860"/>
            <a:ext cx="1114665" cy="1114665"/>
          </a:xfrm>
          <a:prstGeom prst="rect">
            <a:avLst/>
          </a:prstGeom>
          <a:solidFill>
            <a:srgbClr val="EA201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8898360">
            <a:off x="1655048" y="3323204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8844314">
            <a:off x="827920" y="4151477"/>
            <a:ext cx="1114665" cy="1114665"/>
          </a:xfrm>
          <a:prstGeom prst="rect">
            <a:avLst/>
          </a:prstGeom>
          <a:gradFill>
            <a:gsLst>
              <a:gs pos="0">
                <a:srgbClr val="0084FF">
                  <a:alpha val="6000"/>
                </a:srgbClr>
              </a:gs>
              <a:gs pos="100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8898360">
            <a:off x="1655048" y="4969297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18898360">
            <a:off x="-14572" y="4993842"/>
            <a:ext cx="1114665" cy="1114665"/>
          </a:xfrm>
          <a:custGeom>
            <a:avLst/>
            <a:gdLst>
              <a:gd name="connsiteX0" fmla="*/ 1114665 w 1114665"/>
              <a:gd name="connsiteY0" fmla="*/ 0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294260 h 1114665"/>
              <a:gd name="connsiteX4" fmla="*/ 294541 w 1114665"/>
              <a:gd name="connsiteY4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665" h="1114665">
                <a:moveTo>
                  <a:pt x="1114665" y="0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294260"/>
                </a:lnTo>
                <a:lnTo>
                  <a:pt x="29454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2669860">
            <a:off x="4005108" y="-1204195"/>
            <a:ext cx="1109613" cy="5438560"/>
          </a:xfrm>
          <a:custGeom>
            <a:avLst/>
            <a:gdLst>
              <a:gd name="connsiteX0" fmla="*/ 0 w 1109613"/>
              <a:gd name="connsiteY0" fmla="*/ 1090325 h 5438560"/>
              <a:gd name="connsiteX1" fmla="*/ 1109613 w 1109613"/>
              <a:gd name="connsiteY1" fmla="*/ 0 h 5438560"/>
              <a:gd name="connsiteX2" fmla="*/ 1109613 w 1109613"/>
              <a:gd name="connsiteY2" fmla="*/ 5438560 h 5438560"/>
              <a:gd name="connsiteX3" fmla="*/ 0 w 1109613"/>
              <a:gd name="connsiteY3" fmla="*/ 5438560 h 543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5438560">
                <a:moveTo>
                  <a:pt x="0" y="1090325"/>
                </a:moveTo>
                <a:lnTo>
                  <a:pt x="1109613" y="0"/>
                </a:lnTo>
                <a:lnTo>
                  <a:pt x="1109613" y="5438560"/>
                </a:lnTo>
                <a:lnTo>
                  <a:pt x="0" y="543856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2669860">
            <a:off x="609834" y="5761810"/>
            <a:ext cx="1109613" cy="1755804"/>
          </a:xfrm>
          <a:custGeom>
            <a:avLst/>
            <a:gdLst>
              <a:gd name="connsiteX0" fmla="*/ 0 w 1109613"/>
              <a:gd name="connsiteY0" fmla="*/ 0 h 1755804"/>
              <a:gd name="connsiteX1" fmla="*/ 1109613 w 1109613"/>
              <a:gd name="connsiteY1" fmla="*/ 0 h 1755804"/>
              <a:gd name="connsiteX2" fmla="*/ 1109613 w 1109613"/>
              <a:gd name="connsiteY2" fmla="*/ 665479 h 1755804"/>
              <a:gd name="connsiteX3" fmla="*/ 0 w 1109613"/>
              <a:gd name="connsiteY3" fmla="*/ 1755804 h 175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755804">
                <a:moveTo>
                  <a:pt x="0" y="0"/>
                </a:moveTo>
                <a:lnTo>
                  <a:pt x="1109613" y="0"/>
                </a:lnTo>
                <a:lnTo>
                  <a:pt x="1109613" y="665479"/>
                </a:lnTo>
                <a:lnTo>
                  <a:pt x="0" y="1755804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8904809">
            <a:off x="5780712" y="80269"/>
            <a:ext cx="2275510" cy="8873291"/>
          </a:xfrm>
          <a:custGeom>
            <a:avLst/>
            <a:gdLst>
              <a:gd name="connsiteX0" fmla="*/ 1109613 w 2275510"/>
              <a:gd name="connsiteY0" fmla="*/ 76379 h 8873291"/>
              <a:gd name="connsiteX1" fmla="*/ 1109612 w 2275510"/>
              <a:gd name="connsiteY1" fmla="*/ 7718859 h 8873291"/>
              <a:gd name="connsiteX2" fmla="*/ 0 w 2275510"/>
              <a:gd name="connsiteY2" fmla="*/ 6612346 h 8873291"/>
              <a:gd name="connsiteX3" fmla="*/ 0 w 2275510"/>
              <a:gd name="connsiteY3" fmla="*/ 49646 h 8873291"/>
              <a:gd name="connsiteX4" fmla="*/ 49507 w 2275510"/>
              <a:gd name="connsiteY4" fmla="*/ 0 h 8873291"/>
              <a:gd name="connsiteX5" fmla="*/ 49616 w 2275510"/>
              <a:gd name="connsiteY5" fmla="*/ 77862 h 8873291"/>
              <a:gd name="connsiteX6" fmla="*/ 2275510 w 2275510"/>
              <a:gd name="connsiteY6" fmla="*/ 74748 h 8873291"/>
              <a:gd name="connsiteX7" fmla="*/ 2275510 w 2275510"/>
              <a:gd name="connsiteY7" fmla="*/ 8873291 h 8873291"/>
              <a:gd name="connsiteX8" fmla="*/ 1165897 w 2275510"/>
              <a:gd name="connsiteY8" fmla="*/ 7766778 h 8873291"/>
              <a:gd name="connsiteX9" fmla="*/ 1165897 w 2275510"/>
              <a:gd name="connsiteY9" fmla="*/ 76301 h 887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5510" h="8873291">
                <a:moveTo>
                  <a:pt x="1109613" y="76379"/>
                </a:moveTo>
                <a:lnTo>
                  <a:pt x="1109612" y="7718859"/>
                </a:lnTo>
                <a:lnTo>
                  <a:pt x="0" y="6612346"/>
                </a:lnTo>
                <a:lnTo>
                  <a:pt x="0" y="49646"/>
                </a:lnTo>
                <a:lnTo>
                  <a:pt x="49507" y="0"/>
                </a:lnTo>
                <a:lnTo>
                  <a:pt x="49616" y="77862"/>
                </a:lnTo>
                <a:close/>
                <a:moveTo>
                  <a:pt x="2275510" y="74748"/>
                </a:moveTo>
                <a:lnTo>
                  <a:pt x="2275510" y="8873291"/>
                </a:lnTo>
                <a:lnTo>
                  <a:pt x="1165897" y="7766778"/>
                </a:lnTo>
                <a:lnTo>
                  <a:pt x="1165897" y="76301"/>
                </a:lnTo>
                <a:close/>
              </a:path>
            </a:pathLst>
          </a:custGeom>
          <a:gradFill>
            <a:gsLst>
              <a:gs pos="100000">
                <a:srgbClr val="4F81BD">
                  <a:alpha val="35000"/>
                  <a:lumMod val="63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8867722">
            <a:off x="952840" y="2598015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8867722">
            <a:off x="1779491" y="509582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2732278" flipV="1">
            <a:off x="-884740" y="3002210"/>
            <a:ext cx="1766703" cy="1766334"/>
          </a:xfrm>
          <a:custGeom>
            <a:avLst/>
            <a:gdLst>
              <a:gd name="connsiteX0" fmla="*/ 1306163 w 1766703"/>
              <a:gd name="connsiteY0" fmla="*/ 451972 h 1766334"/>
              <a:gd name="connsiteX1" fmla="*/ 1761100 w 1766703"/>
              <a:gd name="connsiteY1" fmla="*/ 457325 h 1766334"/>
              <a:gd name="connsiteX2" fmla="*/ 1766703 w 1766703"/>
              <a:gd name="connsiteY2" fmla="*/ 0 h 1766334"/>
              <a:gd name="connsiteX3" fmla="*/ 1537824 w 1766703"/>
              <a:gd name="connsiteY3" fmla="*/ 224621 h 1766334"/>
              <a:gd name="connsiteX4" fmla="*/ 1537413 w 1766703"/>
              <a:gd name="connsiteY4" fmla="*/ 246474 h 1766334"/>
              <a:gd name="connsiteX5" fmla="*/ 1515967 w 1766703"/>
              <a:gd name="connsiteY5" fmla="*/ 246071 h 1766334"/>
              <a:gd name="connsiteX6" fmla="*/ 990313 w 1766703"/>
              <a:gd name="connsiteY6" fmla="*/ 1530684 h 1766334"/>
              <a:gd name="connsiteX7" fmla="*/ 999220 w 1766703"/>
              <a:gd name="connsiteY7" fmla="*/ 1013644 h 1766334"/>
              <a:gd name="connsiteX8" fmla="*/ 1523002 w 1766703"/>
              <a:gd name="connsiteY8" fmla="*/ 1013863 h 1766334"/>
              <a:gd name="connsiteX9" fmla="*/ 1513109 w 1766703"/>
              <a:gd name="connsiteY9" fmla="*/ 1540501 h 1766334"/>
              <a:gd name="connsiteX10" fmla="*/ 769073 w 1766703"/>
              <a:gd name="connsiteY10" fmla="*/ 1744372 h 1766334"/>
              <a:gd name="connsiteX11" fmla="*/ 782850 w 1766703"/>
              <a:gd name="connsiteY11" fmla="*/ 1744502 h 1766334"/>
              <a:gd name="connsiteX12" fmla="*/ 782811 w 1766703"/>
              <a:gd name="connsiteY12" fmla="*/ 1748534 h 1766334"/>
              <a:gd name="connsiteX13" fmla="*/ 1730536 w 1766703"/>
              <a:gd name="connsiteY13" fmla="*/ 1766334 h 1766334"/>
              <a:gd name="connsiteX14" fmla="*/ 1730655 w 1766703"/>
              <a:gd name="connsiteY14" fmla="*/ 1760253 h 1766334"/>
              <a:gd name="connsiteX15" fmla="*/ 1736627 w 1766703"/>
              <a:gd name="connsiteY15" fmla="*/ 1760365 h 1766334"/>
              <a:gd name="connsiteX16" fmla="*/ 1754707 w 1766703"/>
              <a:gd name="connsiteY16" fmla="*/ 797779 h 1766334"/>
              <a:gd name="connsiteX17" fmla="*/ 1527101 w 1766703"/>
              <a:gd name="connsiteY17" fmla="*/ 795640 h 1766334"/>
              <a:gd name="connsiteX18" fmla="*/ 1527061 w 1766703"/>
              <a:gd name="connsiteY18" fmla="*/ 797735 h 1766334"/>
              <a:gd name="connsiteX19" fmla="*/ 1002953 w 1766703"/>
              <a:gd name="connsiteY19" fmla="*/ 796920 h 1766334"/>
              <a:gd name="connsiteX20" fmla="*/ 1003783 w 1766703"/>
              <a:gd name="connsiteY20" fmla="*/ 748726 h 1766334"/>
              <a:gd name="connsiteX21" fmla="*/ 733955 w 1766703"/>
              <a:gd name="connsiteY21" fmla="*/ 1013534 h 1766334"/>
              <a:gd name="connsiteX22" fmla="*/ 782496 w 1766703"/>
              <a:gd name="connsiteY22" fmla="*/ 1013554 h 1766334"/>
              <a:gd name="connsiteX23" fmla="*/ 0 w 1766703"/>
              <a:gd name="connsiteY23" fmla="*/ 1733835 h 1766334"/>
              <a:gd name="connsiteX24" fmla="*/ 444992 w 1766703"/>
              <a:gd name="connsiteY24" fmla="*/ 1742191 h 1766334"/>
              <a:gd name="connsiteX25" fmla="*/ 452615 w 1766703"/>
              <a:gd name="connsiteY25" fmla="*/ 1289640 h 1766334"/>
              <a:gd name="connsiteX26" fmla="*/ 231240 w 1766703"/>
              <a:gd name="connsiteY26" fmla="*/ 1506896 h 1766334"/>
              <a:gd name="connsiteX27" fmla="*/ 231060 w 1766703"/>
              <a:gd name="connsiteY27" fmla="*/ 1516506 h 1766334"/>
              <a:gd name="connsiteX28" fmla="*/ 221629 w 1766703"/>
              <a:gd name="connsiteY28" fmla="*/ 1516329 h 17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6703" h="1766334">
                <a:moveTo>
                  <a:pt x="1306163" y="451972"/>
                </a:moveTo>
                <a:lnTo>
                  <a:pt x="1761100" y="457325"/>
                </a:lnTo>
                <a:lnTo>
                  <a:pt x="1766703" y="0"/>
                </a:lnTo>
                <a:lnTo>
                  <a:pt x="1537824" y="224621"/>
                </a:lnTo>
                <a:lnTo>
                  <a:pt x="1537413" y="246474"/>
                </a:lnTo>
                <a:lnTo>
                  <a:pt x="1515967" y="246071"/>
                </a:lnTo>
                <a:close/>
                <a:moveTo>
                  <a:pt x="990313" y="1530684"/>
                </a:moveTo>
                <a:lnTo>
                  <a:pt x="999220" y="1013644"/>
                </a:lnTo>
                <a:lnTo>
                  <a:pt x="1523002" y="1013863"/>
                </a:lnTo>
                <a:lnTo>
                  <a:pt x="1513109" y="1540501"/>
                </a:lnTo>
                <a:close/>
                <a:moveTo>
                  <a:pt x="769073" y="1744372"/>
                </a:moveTo>
                <a:lnTo>
                  <a:pt x="782850" y="1744502"/>
                </a:lnTo>
                <a:lnTo>
                  <a:pt x="782811" y="1748534"/>
                </a:lnTo>
                <a:lnTo>
                  <a:pt x="1730536" y="1766334"/>
                </a:lnTo>
                <a:lnTo>
                  <a:pt x="1730655" y="1760253"/>
                </a:lnTo>
                <a:lnTo>
                  <a:pt x="1736627" y="1760365"/>
                </a:lnTo>
                <a:lnTo>
                  <a:pt x="1754707" y="797779"/>
                </a:lnTo>
                <a:cubicBezTo>
                  <a:pt x="1678838" y="797066"/>
                  <a:pt x="1602968" y="796353"/>
                  <a:pt x="1527101" y="795640"/>
                </a:cubicBezTo>
                <a:lnTo>
                  <a:pt x="1527061" y="797735"/>
                </a:lnTo>
                <a:lnTo>
                  <a:pt x="1002953" y="796920"/>
                </a:lnTo>
                <a:lnTo>
                  <a:pt x="1003783" y="748726"/>
                </a:lnTo>
                <a:lnTo>
                  <a:pt x="733955" y="1013534"/>
                </a:lnTo>
                <a:lnTo>
                  <a:pt x="782496" y="1013554"/>
                </a:lnTo>
                <a:close/>
                <a:moveTo>
                  <a:pt x="0" y="1733835"/>
                </a:moveTo>
                <a:lnTo>
                  <a:pt x="444992" y="1742191"/>
                </a:lnTo>
                <a:lnTo>
                  <a:pt x="452615" y="1289640"/>
                </a:lnTo>
                <a:lnTo>
                  <a:pt x="231240" y="1506896"/>
                </a:lnTo>
                <a:lnTo>
                  <a:pt x="231060" y="1516506"/>
                </a:lnTo>
                <a:lnTo>
                  <a:pt x="221629" y="151632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 rot="18932278" flipV="1">
            <a:off x="1507617" y="-1508774"/>
            <a:ext cx="3040249" cy="3046059"/>
          </a:xfrm>
          <a:custGeom>
            <a:avLst/>
            <a:gdLst>
              <a:gd name="connsiteX0" fmla="*/ 732235 w 3040249"/>
              <a:gd name="connsiteY0" fmla="*/ 723209 h 3046059"/>
              <a:gd name="connsiteX1" fmla="*/ 289220 w 3040249"/>
              <a:gd name="connsiteY1" fmla="*/ 719051 h 3046059"/>
              <a:gd name="connsiteX2" fmla="*/ 297906 w 3040249"/>
              <a:gd name="connsiteY2" fmla="*/ 256629 h 3046059"/>
              <a:gd name="connsiteX3" fmla="*/ 736538 w 3040249"/>
              <a:gd name="connsiteY3" fmla="*/ 264869 h 3046059"/>
              <a:gd name="connsiteX4" fmla="*/ 725445 w 3040249"/>
              <a:gd name="connsiteY4" fmla="*/ 1446192 h 3046059"/>
              <a:gd name="connsiteX5" fmla="*/ 275724 w 3040249"/>
              <a:gd name="connsiteY5" fmla="*/ 1437747 h 3046059"/>
              <a:gd name="connsiteX6" fmla="*/ 283702 w 3040249"/>
              <a:gd name="connsiteY6" fmla="*/ 1012904 h 3046059"/>
              <a:gd name="connsiteX7" fmla="*/ 729475 w 3040249"/>
              <a:gd name="connsiteY7" fmla="*/ 1017095 h 3046059"/>
              <a:gd name="connsiteX8" fmla="*/ 1483834 w 3040249"/>
              <a:gd name="connsiteY8" fmla="*/ 730268 h 3046059"/>
              <a:gd name="connsiteX9" fmla="*/ 1026116 w 3040249"/>
              <a:gd name="connsiteY9" fmla="*/ 725969 h 3046059"/>
              <a:gd name="connsiteX10" fmla="*/ 1030394 w 3040249"/>
              <a:gd name="connsiteY10" fmla="*/ 270387 h 3046059"/>
              <a:gd name="connsiteX11" fmla="*/ 1492308 w 3040249"/>
              <a:gd name="connsiteY11" fmla="*/ 279062 h 3046059"/>
              <a:gd name="connsiteX12" fmla="*/ 1470314 w 3040249"/>
              <a:gd name="connsiteY12" fmla="*/ 1450208 h 3046059"/>
              <a:gd name="connsiteX13" fmla="*/ 1460416 w 3040249"/>
              <a:gd name="connsiteY13" fmla="*/ 1450023 h 3046059"/>
              <a:gd name="connsiteX14" fmla="*/ 1460229 w 3040249"/>
              <a:gd name="connsiteY14" fmla="*/ 1459992 h 3046059"/>
              <a:gd name="connsiteX15" fmla="*/ 1019304 w 3040249"/>
              <a:gd name="connsiteY15" fmla="*/ 1451712 h 3046059"/>
              <a:gd name="connsiteX16" fmla="*/ 1023356 w 3040249"/>
              <a:gd name="connsiteY16" fmla="*/ 1019852 h 3046059"/>
              <a:gd name="connsiteX17" fmla="*/ 1478316 w 3040249"/>
              <a:gd name="connsiteY17" fmla="*/ 1024124 h 3046059"/>
              <a:gd name="connsiteX18" fmla="*/ 2160725 w 3040249"/>
              <a:gd name="connsiteY18" fmla="*/ 925533 h 3046059"/>
              <a:gd name="connsiteX19" fmla="*/ 2410695 w 3040249"/>
              <a:gd name="connsiteY19" fmla="*/ 680213 h 3046059"/>
              <a:gd name="connsiteX20" fmla="*/ 2072837 w 3040249"/>
              <a:gd name="connsiteY20" fmla="*/ 673134 h 3046059"/>
              <a:gd name="connsiteX21" fmla="*/ 2070489 w 3040249"/>
              <a:gd name="connsiteY21" fmla="*/ 923127 h 3046059"/>
              <a:gd name="connsiteX22" fmla="*/ 622710 w 3040249"/>
              <a:gd name="connsiteY22" fmla="*/ 2434934 h 3046059"/>
              <a:gd name="connsiteX23" fmla="*/ 872902 w 3040249"/>
              <a:gd name="connsiteY23" fmla="*/ 2189397 h 3046059"/>
              <a:gd name="connsiteX24" fmla="*/ 871887 w 3040249"/>
              <a:gd name="connsiteY24" fmla="*/ 2060604 h 3046059"/>
              <a:gd name="connsiteX25" fmla="*/ 621891 w 3040249"/>
              <a:gd name="connsiteY25" fmla="*/ 2058256 h 3046059"/>
              <a:gd name="connsiteX26" fmla="*/ 0 w 3040249"/>
              <a:gd name="connsiteY26" fmla="*/ 3046059 h 3046059"/>
              <a:gd name="connsiteX27" fmla="*/ 253549 w 3040249"/>
              <a:gd name="connsiteY27" fmla="*/ 2797227 h 3046059"/>
              <a:gd name="connsiteX28" fmla="*/ 271238 w 3040249"/>
              <a:gd name="connsiteY28" fmla="*/ 1676530 h 3046059"/>
              <a:gd name="connsiteX29" fmla="*/ 1374380 w 3040249"/>
              <a:gd name="connsiteY29" fmla="*/ 1697248 h 3046059"/>
              <a:gd name="connsiteX30" fmla="*/ 1710743 w 3040249"/>
              <a:gd name="connsiteY30" fmla="*/ 1367143 h 3046059"/>
              <a:gd name="connsiteX31" fmla="*/ 1731094 w 3040249"/>
              <a:gd name="connsiteY31" fmla="*/ 283546 h 3046059"/>
              <a:gd name="connsiteX32" fmla="*/ 2786216 w 3040249"/>
              <a:gd name="connsiteY32" fmla="*/ 311679 h 3046059"/>
              <a:gd name="connsiteX33" fmla="*/ 3040249 w 3040249"/>
              <a:gd name="connsiteY33" fmla="*/ 62372 h 3046059"/>
              <a:gd name="connsiteX34" fmla="*/ 63786 w 3040249"/>
              <a:gd name="connsiteY34" fmla="*/ 0 h 3046059"/>
              <a:gd name="connsiteX35" fmla="*/ 63660 w 3040249"/>
              <a:gd name="connsiteY35" fmla="*/ 6713 h 3046059"/>
              <a:gd name="connsiteX36" fmla="*/ 57084 w 3040249"/>
              <a:gd name="connsiteY36" fmla="*/ 6587 h 304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40249" h="3046059">
                <a:moveTo>
                  <a:pt x="732235" y="723209"/>
                </a:moveTo>
                <a:lnTo>
                  <a:pt x="289220" y="719051"/>
                </a:lnTo>
                <a:lnTo>
                  <a:pt x="297906" y="256629"/>
                </a:lnTo>
                <a:lnTo>
                  <a:pt x="736538" y="264869"/>
                </a:lnTo>
                <a:close/>
                <a:moveTo>
                  <a:pt x="725445" y="1446192"/>
                </a:moveTo>
                <a:lnTo>
                  <a:pt x="275724" y="1437747"/>
                </a:lnTo>
                <a:lnTo>
                  <a:pt x="283702" y="1012904"/>
                </a:lnTo>
                <a:lnTo>
                  <a:pt x="729475" y="1017095"/>
                </a:lnTo>
                <a:close/>
                <a:moveTo>
                  <a:pt x="1483834" y="730268"/>
                </a:moveTo>
                <a:lnTo>
                  <a:pt x="1026116" y="725969"/>
                </a:lnTo>
                <a:lnTo>
                  <a:pt x="1030394" y="270387"/>
                </a:lnTo>
                <a:lnTo>
                  <a:pt x="1492308" y="279062"/>
                </a:lnTo>
                <a:close/>
                <a:moveTo>
                  <a:pt x="1470314" y="1450208"/>
                </a:moveTo>
                <a:lnTo>
                  <a:pt x="1460416" y="1450023"/>
                </a:lnTo>
                <a:lnTo>
                  <a:pt x="1460229" y="1459992"/>
                </a:lnTo>
                <a:lnTo>
                  <a:pt x="1019304" y="1451712"/>
                </a:lnTo>
                <a:lnTo>
                  <a:pt x="1023356" y="1019852"/>
                </a:lnTo>
                <a:lnTo>
                  <a:pt x="1478316" y="1024124"/>
                </a:lnTo>
                <a:close/>
                <a:moveTo>
                  <a:pt x="2160725" y="925533"/>
                </a:moveTo>
                <a:lnTo>
                  <a:pt x="2410695" y="680213"/>
                </a:lnTo>
                <a:lnTo>
                  <a:pt x="2072837" y="673134"/>
                </a:lnTo>
                <a:lnTo>
                  <a:pt x="2070489" y="923127"/>
                </a:lnTo>
                <a:close/>
                <a:moveTo>
                  <a:pt x="622710" y="2434934"/>
                </a:moveTo>
                <a:lnTo>
                  <a:pt x="872902" y="2189397"/>
                </a:lnTo>
                <a:lnTo>
                  <a:pt x="871887" y="2060604"/>
                </a:lnTo>
                <a:lnTo>
                  <a:pt x="621891" y="2058256"/>
                </a:lnTo>
                <a:close/>
                <a:moveTo>
                  <a:pt x="0" y="3046059"/>
                </a:moveTo>
                <a:lnTo>
                  <a:pt x="253549" y="2797227"/>
                </a:lnTo>
                <a:lnTo>
                  <a:pt x="271238" y="1676530"/>
                </a:lnTo>
                <a:lnTo>
                  <a:pt x="1374380" y="1697248"/>
                </a:lnTo>
                <a:lnTo>
                  <a:pt x="1710743" y="1367143"/>
                </a:lnTo>
                <a:lnTo>
                  <a:pt x="1731094" y="283546"/>
                </a:lnTo>
                <a:lnTo>
                  <a:pt x="2786216" y="311679"/>
                </a:lnTo>
                <a:lnTo>
                  <a:pt x="3040249" y="62372"/>
                </a:lnTo>
                <a:lnTo>
                  <a:pt x="63786" y="0"/>
                </a:lnTo>
                <a:lnTo>
                  <a:pt x="63660" y="6713"/>
                </a:lnTo>
                <a:lnTo>
                  <a:pt x="57084" y="6587"/>
                </a:lnTo>
                <a:close/>
              </a:path>
            </a:pathLst>
          </a:custGeom>
          <a:solidFill>
            <a:srgbClr val="2A6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 rot="2669860">
            <a:off x="4816544" y="-1534103"/>
            <a:ext cx="1109613" cy="7739809"/>
          </a:xfrm>
          <a:custGeom>
            <a:avLst/>
            <a:gdLst>
              <a:gd name="connsiteX0" fmla="*/ 0 w 1109613"/>
              <a:gd name="connsiteY0" fmla="*/ 1090325 h 7739809"/>
              <a:gd name="connsiteX1" fmla="*/ 1109613 w 1109613"/>
              <a:gd name="connsiteY1" fmla="*/ 0 h 7739809"/>
              <a:gd name="connsiteX2" fmla="*/ 1109613 w 1109613"/>
              <a:gd name="connsiteY2" fmla="*/ 7739809 h 7739809"/>
              <a:gd name="connsiteX3" fmla="*/ 0 w 1109613"/>
              <a:gd name="connsiteY3" fmla="*/ 7739809 h 773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7739809">
                <a:moveTo>
                  <a:pt x="0" y="1090325"/>
                </a:moveTo>
                <a:lnTo>
                  <a:pt x="1109613" y="0"/>
                </a:lnTo>
                <a:lnTo>
                  <a:pt x="1109613" y="7739809"/>
                </a:lnTo>
                <a:lnTo>
                  <a:pt x="0" y="7739809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2669860">
            <a:off x="5286498" y="-1929794"/>
            <a:ext cx="1109613" cy="10755079"/>
          </a:xfrm>
          <a:custGeom>
            <a:avLst/>
            <a:gdLst>
              <a:gd name="connsiteX0" fmla="*/ 0 w 1109613"/>
              <a:gd name="connsiteY0" fmla="*/ 1090324 h 10755079"/>
              <a:gd name="connsiteX1" fmla="*/ 1109613 w 1109613"/>
              <a:gd name="connsiteY1" fmla="*/ 0 h 10755079"/>
              <a:gd name="connsiteX2" fmla="*/ 1109613 w 1109613"/>
              <a:gd name="connsiteY2" fmla="*/ 9664754 h 10755079"/>
              <a:gd name="connsiteX3" fmla="*/ 0 w 1109613"/>
              <a:gd name="connsiteY3" fmla="*/ 10755079 h 107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0755079">
                <a:moveTo>
                  <a:pt x="0" y="1090324"/>
                </a:moveTo>
                <a:lnTo>
                  <a:pt x="1109613" y="0"/>
                </a:lnTo>
                <a:lnTo>
                  <a:pt x="1109613" y="9664754"/>
                </a:lnTo>
                <a:lnTo>
                  <a:pt x="0" y="10755079"/>
                </a:lnTo>
                <a:close/>
              </a:path>
            </a:pathLst>
          </a:cu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898360">
            <a:off x="9134334" y="5263763"/>
            <a:ext cx="4045007" cy="1114665"/>
          </a:xfrm>
          <a:custGeom>
            <a:avLst/>
            <a:gdLst>
              <a:gd name="connsiteX0" fmla="*/ 4045007 w 4045007"/>
              <a:gd name="connsiteY0" fmla="*/ 0 h 1114665"/>
              <a:gd name="connsiteX1" fmla="*/ 2929278 w 4045007"/>
              <a:gd name="connsiteY1" fmla="*/ 1114665 h 1114665"/>
              <a:gd name="connsiteX2" fmla="*/ 1113602 w 4045007"/>
              <a:gd name="connsiteY2" fmla="*/ 1114665 h 1114665"/>
              <a:gd name="connsiteX3" fmla="*/ 0 w 4045007"/>
              <a:gd name="connsiteY3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007" h="1114665">
                <a:moveTo>
                  <a:pt x="4045007" y="0"/>
                </a:moveTo>
                <a:lnTo>
                  <a:pt x="2929278" y="1114665"/>
                </a:lnTo>
                <a:lnTo>
                  <a:pt x="1113602" y="11146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4300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8077515" flipV="1">
            <a:off x="940933" y="4267826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gradFill>
            <a:gsLst>
              <a:gs pos="64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8178804" flipV="1">
            <a:off x="1709291" y="3406324"/>
            <a:ext cx="979542" cy="979542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6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Салават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Картинки по запросу &quot;салават город&quot;"/>
          <p:cNvPicPr>
            <a:picLocks noChangeAspect="1" noChangeArrowheads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29852"/>
          <a:stretch/>
        </p:blipFill>
        <p:spPr bwMode="auto">
          <a:xfrm>
            <a:off x="5086351" y="0"/>
            <a:ext cx="710565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7000">
                <a:srgbClr val="092E66">
                  <a:alpha val="56000"/>
                </a:srgbClr>
              </a:gs>
              <a:gs pos="50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0"/>
                </a:srgbClr>
              </a:gs>
              <a:gs pos="0">
                <a:srgbClr val="092667"/>
              </a:gs>
              <a:gs pos="54000">
                <a:srgbClr val="09306F">
                  <a:lumMod val="97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5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Промышленность 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man-engineering.ru/wp-content/uploads/17-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12946"/>
          <a:stretch/>
        </p:blipFill>
        <p:spPr bwMode="auto">
          <a:xfrm flipH="1">
            <a:off x="2895600" y="0"/>
            <a:ext cx="9296399" cy="6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56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5" y="6596390"/>
            <a:ext cx="6776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895600" y="-151287"/>
            <a:ext cx="10818028" cy="7009287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9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Инвестиции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get-zen_doc/3122622/pub_5eccdd0b5e1152041afe84ab_5eccddcbcdaa790dc5daf5c0/scale_1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1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764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7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346" y="-10635"/>
            <a:ext cx="12211346" cy="6916759"/>
          </a:xfrm>
          <a:prstGeom prst="rect">
            <a:avLst/>
          </a:prstGeom>
          <a:solidFill>
            <a:srgbClr val="082C60"/>
          </a:solidFill>
        </p:spPr>
      </p:pic>
      <p:sp>
        <p:nvSpPr>
          <p:cNvPr id="7" name="Прямоугольник 1"/>
          <p:cNvSpPr/>
          <p:nvPr/>
        </p:nvSpPr>
        <p:spPr>
          <a:xfrm>
            <a:off x="0" y="-10634"/>
            <a:ext cx="10876547" cy="6916759"/>
          </a:xfrm>
          <a:custGeom>
            <a:avLst/>
            <a:gdLst>
              <a:gd name="connsiteX0" fmla="*/ 0 w 5342021"/>
              <a:gd name="connsiteY0" fmla="*/ 0 h 6858000"/>
              <a:gd name="connsiteX1" fmla="*/ 5342021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5342021"/>
              <a:gd name="connsiteY0" fmla="*/ 0 h 6858000"/>
              <a:gd name="connsiteX1" fmla="*/ 4523874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10876547"/>
              <a:gd name="connsiteY0" fmla="*/ 0 h 6906126"/>
              <a:gd name="connsiteX1" fmla="*/ 4523874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22821 w 10876547"/>
              <a:gd name="connsiteY1" fmla="*/ 48126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06779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053616 w 10876547"/>
              <a:gd name="connsiteY1" fmla="*/ 21265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10633 h 6916759"/>
              <a:gd name="connsiteX1" fmla="*/ 4011086 w 10876547"/>
              <a:gd name="connsiteY1" fmla="*/ 0 h 6916759"/>
              <a:gd name="connsiteX2" fmla="*/ 10876547 w 10876547"/>
              <a:gd name="connsiteY2" fmla="*/ 6916759 h 6916759"/>
              <a:gd name="connsiteX3" fmla="*/ 0 w 10876547"/>
              <a:gd name="connsiteY3" fmla="*/ 6868633 h 6916759"/>
              <a:gd name="connsiteX4" fmla="*/ 0 w 10876547"/>
              <a:gd name="connsiteY4" fmla="*/ 10633 h 691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7" h="6916759">
                <a:moveTo>
                  <a:pt x="0" y="10633"/>
                </a:moveTo>
                <a:lnTo>
                  <a:pt x="4011086" y="0"/>
                </a:lnTo>
                <a:lnTo>
                  <a:pt x="10876547" y="6916759"/>
                </a:lnTo>
                <a:lnTo>
                  <a:pt x="0" y="6868633"/>
                </a:lnTo>
                <a:lnTo>
                  <a:pt x="0" y="10633"/>
                </a:lnTo>
                <a:close/>
              </a:path>
            </a:pathLst>
          </a:custGeom>
          <a:solidFill>
            <a:srgbClr val="0D2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8898360">
            <a:off x="-37814" y="-17217"/>
            <a:ext cx="1114665" cy="1114665"/>
          </a:xfrm>
          <a:custGeom>
            <a:avLst/>
            <a:gdLst>
              <a:gd name="connsiteX0" fmla="*/ 1114665 w 1114665"/>
              <a:gd name="connsiteY0" fmla="*/ 276167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361416 h 1114665"/>
              <a:gd name="connsiteX4" fmla="*/ 361761 w 1114665"/>
              <a:gd name="connsiteY4" fmla="*/ 0 h 1114665"/>
              <a:gd name="connsiteX5" fmla="*/ 838761 w 1114665"/>
              <a:gd name="connsiteY5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665" h="1114665">
                <a:moveTo>
                  <a:pt x="1114665" y="276167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361416"/>
                </a:lnTo>
                <a:lnTo>
                  <a:pt x="361761" y="0"/>
                </a:lnTo>
                <a:lnTo>
                  <a:pt x="83876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8898360">
            <a:off x="812133" y="813188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4368" r="6052" b="33315"/>
          <a:stretch/>
        </p:blipFill>
        <p:spPr>
          <a:xfrm>
            <a:off x="1899255" y="232012"/>
            <a:ext cx="10818028" cy="6628283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 rot="18898360">
            <a:off x="-298743" y="986926"/>
            <a:ext cx="1114665" cy="1881369"/>
          </a:xfrm>
          <a:custGeom>
            <a:avLst/>
            <a:gdLst>
              <a:gd name="connsiteX0" fmla="*/ 1114665 w 1114665"/>
              <a:gd name="connsiteY0" fmla="*/ 0 h 1881369"/>
              <a:gd name="connsiteX1" fmla="*/ 1114665 w 1114665"/>
              <a:gd name="connsiteY1" fmla="*/ 1881369 h 1881369"/>
              <a:gd name="connsiteX2" fmla="*/ 0 w 1114665"/>
              <a:gd name="connsiteY2" fmla="*/ 1881369 h 1881369"/>
              <a:gd name="connsiteX3" fmla="*/ 0 w 1114665"/>
              <a:gd name="connsiteY3" fmla="*/ 1113602 h 188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665" h="1881369">
                <a:moveTo>
                  <a:pt x="1114665" y="0"/>
                </a:moveTo>
                <a:lnTo>
                  <a:pt x="1114665" y="1881369"/>
                </a:lnTo>
                <a:lnTo>
                  <a:pt x="0" y="1881369"/>
                </a:lnTo>
                <a:lnTo>
                  <a:pt x="0" y="1113602"/>
                </a:lnTo>
                <a:close/>
              </a:path>
            </a:pathLst>
          </a:custGeom>
          <a:solidFill>
            <a:srgbClr val="EA201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8898360">
            <a:off x="1655048" y="1673729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8898360">
            <a:off x="812133" y="2477860"/>
            <a:ext cx="1114665" cy="1114665"/>
          </a:xfrm>
          <a:prstGeom prst="rect">
            <a:avLst/>
          </a:prstGeom>
          <a:solidFill>
            <a:srgbClr val="EA201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8898360">
            <a:off x="1655048" y="3323204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8898360">
            <a:off x="812133" y="4150256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8898360">
            <a:off x="1655048" y="4969297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18898360">
            <a:off x="9695" y="4997352"/>
            <a:ext cx="1114665" cy="1114665"/>
          </a:xfrm>
          <a:custGeom>
            <a:avLst/>
            <a:gdLst>
              <a:gd name="connsiteX0" fmla="*/ 1114665 w 1114665"/>
              <a:gd name="connsiteY0" fmla="*/ 0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294260 h 1114665"/>
              <a:gd name="connsiteX4" fmla="*/ 294541 w 1114665"/>
              <a:gd name="connsiteY4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665" h="1114665">
                <a:moveTo>
                  <a:pt x="1114665" y="0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294260"/>
                </a:lnTo>
                <a:lnTo>
                  <a:pt x="29454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2669860">
            <a:off x="4005108" y="-1204195"/>
            <a:ext cx="1109613" cy="5438560"/>
          </a:xfrm>
          <a:custGeom>
            <a:avLst/>
            <a:gdLst>
              <a:gd name="connsiteX0" fmla="*/ 0 w 1109613"/>
              <a:gd name="connsiteY0" fmla="*/ 1090325 h 5438560"/>
              <a:gd name="connsiteX1" fmla="*/ 1109613 w 1109613"/>
              <a:gd name="connsiteY1" fmla="*/ 0 h 5438560"/>
              <a:gd name="connsiteX2" fmla="*/ 1109613 w 1109613"/>
              <a:gd name="connsiteY2" fmla="*/ 5438560 h 5438560"/>
              <a:gd name="connsiteX3" fmla="*/ 0 w 1109613"/>
              <a:gd name="connsiteY3" fmla="*/ 5438560 h 543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5438560">
                <a:moveTo>
                  <a:pt x="0" y="1090325"/>
                </a:moveTo>
                <a:lnTo>
                  <a:pt x="1109613" y="0"/>
                </a:lnTo>
                <a:lnTo>
                  <a:pt x="1109613" y="5438560"/>
                </a:lnTo>
                <a:lnTo>
                  <a:pt x="0" y="543856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2669860">
            <a:off x="609834" y="5761810"/>
            <a:ext cx="1109613" cy="1755804"/>
          </a:xfrm>
          <a:custGeom>
            <a:avLst/>
            <a:gdLst>
              <a:gd name="connsiteX0" fmla="*/ 0 w 1109613"/>
              <a:gd name="connsiteY0" fmla="*/ 0 h 1755804"/>
              <a:gd name="connsiteX1" fmla="*/ 1109613 w 1109613"/>
              <a:gd name="connsiteY1" fmla="*/ 0 h 1755804"/>
              <a:gd name="connsiteX2" fmla="*/ 1109613 w 1109613"/>
              <a:gd name="connsiteY2" fmla="*/ 665479 h 1755804"/>
              <a:gd name="connsiteX3" fmla="*/ 0 w 1109613"/>
              <a:gd name="connsiteY3" fmla="*/ 1755804 h 175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755804">
                <a:moveTo>
                  <a:pt x="0" y="0"/>
                </a:moveTo>
                <a:lnTo>
                  <a:pt x="1109613" y="0"/>
                </a:lnTo>
                <a:lnTo>
                  <a:pt x="1109613" y="665479"/>
                </a:lnTo>
                <a:lnTo>
                  <a:pt x="0" y="1755804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8904809">
            <a:off x="5780712" y="80269"/>
            <a:ext cx="2275510" cy="8873291"/>
          </a:xfrm>
          <a:custGeom>
            <a:avLst/>
            <a:gdLst>
              <a:gd name="connsiteX0" fmla="*/ 1109613 w 2275510"/>
              <a:gd name="connsiteY0" fmla="*/ 76379 h 8873291"/>
              <a:gd name="connsiteX1" fmla="*/ 1109612 w 2275510"/>
              <a:gd name="connsiteY1" fmla="*/ 7718859 h 8873291"/>
              <a:gd name="connsiteX2" fmla="*/ 0 w 2275510"/>
              <a:gd name="connsiteY2" fmla="*/ 6612346 h 8873291"/>
              <a:gd name="connsiteX3" fmla="*/ 0 w 2275510"/>
              <a:gd name="connsiteY3" fmla="*/ 49646 h 8873291"/>
              <a:gd name="connsiteX4" fmla="*/ 49507 w 2275510"/>
              <a:gd name="connsiteY4" fmla="*/ 0 h 8873291"/>
              <a:gd name="connsiteX5" fmla="*/ 49616 w 2275510"/>
              <a:gd name="connsiteY5" fmla="*/ 77862 h 8873291"/>
              <a:gd name="connsiteX6" fmla="*/ 2275510 w 2275510"/>
              <a:gd name="connsiteY6" fmla="*/ 74748 h 8873291"/>
              <a:gd name="connsiteX7" fmla="*/ 2275510 w 2275510"/>
              <a:gd name="connsiteY7" fmla="*/ 8873291 h 8873291"/>
              <a:gd name="connsiteX8" fmla="*/ 1165897 w 2275510"/>
              <a:gd name="connsiteY8" fmla="*/ 7766778 h 8873291"/>
              <a:gd name="connsiteX9" fmla="*/ 1165897 w 2275510"/>
              <a:gd name="connsiteY9" fmla="*/ 76301 h 887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5510" h="8873291">
                <a:moveTo>
                  <a:pt x="1109613" y="76379"/>
                </a:moveTo>
                <a:lnTo>
                  <a:pt x="1109612" y="7718859"/>
                </a:lnTo>
                <a:lnTo>
                  <a:pt x="0" y="6612346"/>
                </a:lnTo>
                <a:lnTo>
                  <a:pt x="0" y="49646"/>
                </a:lnTo>
                <a:lnTo>
                  <a:pt x="49507" y="0"/>
                </a:lnTo>
                <a:lnTo>
                  <a:pt x="49616" y="77862"/>
                </a:lnTo>
                <a:close/>
                <a:moveTo>
                  <a:pt x="2275510" y="74748"/>
                </a:moveTo>
                <a:lnTo>
                  <a:pt x="2275510" y="8873291"/>
                </a:lnTo>
                <a:lnTo>
                  <a:pt x="1165897" y="7766778"/>
                </a:lnTo>
                <a:lnTo>
                  <a:pt x="1165897" y="76301"/>
                </a:lnTo>
                <a:close/>
              </a:path>
            </a:pathLst>
          </a:custGeom>
          <a:gradFill>
            <a:gsLst>
              <a:gs pos="100000">
                <a:srgbClr val="4F81BD">
                  <a:alpha val="35000"/>
                  <a:lumMod val="63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8867722">
            <a:off x="952840" y="2598015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8867722">
            <a:off x="1779491" y="509582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2732278" flipV="1">
            <a:off x="-884740" y="3002210"/>
            <a:ext cx="1766703" cy="1766334"/>
          </a:xfrm>
          <a:custGeom>
            <a:avLst/>
            <a:gdLst>
              <a:gd name="connsiteX0" fmla="*/ 1306163 w 1766703"/>
              <a:gd name="connsiteY0" fmla="*/ 451972 h 1766334"/>
              <a:gd name="connsiteX1" fmla="*/ 1761100 w 1766703"/>
              <a:gd name="connsiteY1" fmla="*/ 457325 h 1766334"/>
              <a:gd name="connsiteX2" fmla="*/ 1766703 w 1766703"/>
              <a:gd name="connsiteY2" fmla="*/ 0 h 1766334"/>
              <a:gd name="connsiteX3" fmla="*/ 1537824 w 1766703"/>
              <a:gd name="connsiteY3" fmla="*/ 224621 h 1766334"/>
              <a:gd name="connsiteX4" fmla="*/ 1537413 w 1766703"/>
              <a:gd name="connsiteY4" fmla="*/ 246474 h 1766334"/>
              <a:gd name="connsiteX5" fmla="*/ 1515967 w 1766703"/>
              <a:gd name="connsiteY5" fmla="*/ 246071 h 1766334"/>
              <a:gd name="connsiteX6" fmla="*/ 990313 w 1766703"/>
              <a:gd name="connsiteY6" fmla="*/ 1530684 h 1766334"/>
              <a:gd name="connsiteX7" fmla="*/ 999220 w 1766703"/>
              <a:gd name="connsiteY7" fmla="*/ 1013644 h 1766334"/>
              <a:gd name="connsiteX8" fmla="*/ 1523002 w 1766703"/>
              <a:gd name="connsiteY8" fmla="*/ 1013863 h 1766334"/>
              <a:gd name="connsiteX9" fmla="*/ 1513109 w 1766703"/>
              <a:gd name="connsiteY9" fmla="*/ 1540501 h 1766334"/>
              <a:gd name="connsiteX10" fmla="*/ 769073 w 1766703"/>
              <a:gd name="connsiteY10" fmla="*/ 1744372 h 1766334"/>
              <a:gd name="connsiteX11" fmla="*/ 782850 w 1766703"/>
              <a:gd name="connsiteY11" fmla="*/ 1744502 h 1766334"/>
              <a:gd name="connsiteX12" fmla="*/ 782811 w 1766703"/>
              <a:gd name="connsiteY12" fmla="*/ 1748534 h 1766334"/>
              <a:gd name="connsiteX13" fmla="*/ 1730536 w 1766703"/>
              <a:gd name="connsiteY13" fmla="*/ 1766334 h 1766334"/>
              <a:gd name="connsiteX14" fmla="*/ 1730655 w 1766703"/>
              <a:gd name="connsiteY14" fmla="*/ 1760253 h 1766334"/>
              <a:gd name="connsiteX15" fmla="*/ 1736627 w 1766703"/>
              <a:gd name="connsiteY15" fmla="*/ 1760365 h 1766334"/>
              <a:gd name="connsiteX16" fmla="*/ 1754707 w 1766703"/>
              <a:gd name="connsiteY16" fmla="*/ 797779 h 1766334"/>
              <a:gd name="connsiteX17" fmla="*/ 1527101 w 1766703"/>
              <a:gd name="connsiteY17" fmla="*/ 795640 h 1766334"/>
              <a:gd name="connsiteX18" fmla="*/ 1527061 w 1766703"/>
              <a:gd name="connsiteY18" fmla="*/ 797735 h 1766334"/>
              <a:gd name="connsiteX19" fmla="*/ 1002953 w 1766703"/>
              <a:gd name="connsiteY19" fmla="*/ 796920 h 1766334"/>
              <a:gd name="connsiteX20" fmla="*/ 1003783 w 1766703"/>
              <a:gd name="connsiteY20" fmla="*/ 748726 h 1766334"/>
              <a:gd name="connsiteX21" fmla="*/ 733955 w 1766703"/>
              <a:gd name="connsiteY21" fmla="*/ 1013534 h 1766334"/>
              <a:gd name="connsiteX22" fmla="*/ 782496 w 1766703"/>
              <a:gd name="connsiteY22" fmla="*/ 1013554 h 1766334"/>
              <a:gd name="connsiteX23" fmla="*/ 0 w 1766703"/>
              <a:gd name="connsiteY23" fmla="*/ 1733835 h 1766334"/>
              <a:gd name="connsiteX24" fmla="*/ 444992 w 1766703"/>
              <a:gd name="connsiteY24" fmla="*/ 1742191 h 1766334"/>
              <a:gd name="connsiteX25" fmla="*/ 452615 w 1766703"/>
              <a:gd name="connsiteY25" fmla="*/ 1289640 h 1766334"/>
              <a:gd name="connsiteX26" fmla="*/ 231240 w 1766703"/>
              <a:gd name="connsiteY26" fmla="*/ 1506896 h 1766334"/>
              <a:gd name="connsiteX27" fmla="*/ 231060 w 1766703"/>
              <a:gd name="connsiteY27" fmla="*/ 1516506 h 1766334"/>
              <a:gd name="connsiteX28" fmla="*/ 221629 w 1766703"/>
              <a:gd name="connsiteY28" fmla="*/ 1516329 h 17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6703" h="1766334">
                <a:moveTo>
                  <a:pt x="1306163" y="451972"/>
                </a:moveTo>
                <a:lnTo>
                  <a:pt x="1761100" y="457325"/>
                </a:lnTo>
                <a:lnTo>
                  <a:pt x="1766703" y="0"/>
                </a:lnTo>
                <a:lnTo>
                  <a:pt x="1537824" y="224621"/>
                </a:lnTo>
                <a:lnTo>
                  <a:pt x="1537413" y="246474"/>
                </a:lnTo>
                <a:lnTo>
                  <a:pt x="1515967" y="246071"/>
                </a:lnTo>
                <a:close/>
                <a:moveTo>
                  <a:pt x="990313" y="1530684"/>
                </a:moveTo>
                <a:lnTo>
                  <a:pt x="999220" y="1013644"/>
                </a:lnTo>
                <a:lnTo>
                  <a:pt x="1523002" y="1013863"/>
                </a:lnTo>
                <a:lnTo>
                  <a:pt x="1513109" y="1540501"/>
                </a:lnTo>
                <a:close/>
                <a:moveTo>
                  <a:pt x="769073" y="1744372"/>
                </a:moveTo>
                <a:lnTo>
                  <a:pt x="782850" y="1744502"/>
                </a:lnTo>
                <a:lnTo>
                  <a:pt x="782811" y="1748534"/>
                </a:lnTo>
                <a:lnTo>
                  <a:pt x="1730536" y="1766334"/>
                </a:lnTo>
                <a:lnTo>
                  <a:pt x="1730655" y="1760253"/>
                </a:lnTo>
                <a:lnTo>
                  <a:pt x="1736627" y="1760365"/>
                </a:lnTo>
                <a:lnTo>
                  <a:pt x="1754707" y="797779"/>
                </a:lnTo>
                <a:cubicBezTo>
                  <a:pt x="1678838" y="797066"/>
                  <a:pt x="1602968" y="796353"/>
                  <a:pt x="1527101" y="795640"/>
                </a:cubicBezTo>
                <a:lnTo>
                  <a:pt x="1527061" y="797735"/>
                </a:lnTo>
                <a:lnTo>
                  <a:pt x="1002953" y="796920"/>
                </a:lnTo>
                <a:lnTo>
                  <a:pt x="1003783" y="748726"/>
                </a:lnTo>
                <a:lnTo>
                  <a:pt x="733955" y="1013534"/>
                </a:lnTo>
                <a:lnTo>
                  <a:pt x="782496" y="1013554"/>
                </a:lnTo>
                <a:close/>
                <a:moveTo>
                  <a:pt x="0" y="1733835"/>
                </a:moveTo>
                <a:lnTo>
                  <a:pt x="444992" y="1742191"/>
                </a:lnTo>
                <a:lnTo>
                  <a:pt x="452615" y="1289640"/>
                </a:lnTo>
                <a:lnTo>
                  <a:pt x="231240" y="1506896"/>
                </a:lnTo>
                <a:lnTo>
                  <a:pt x="231060" y="1516506"/>
                </a:lnTo>
                <a:lnTo>
                  <a:pt x="221629" y="151632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 rot="18932278" flipV="1">
            <a:off x="1507617" y="-1508774"/>
            <a:ext cx="3040249" cy="3046059"/>
          </a:xfrm>
          <a:custGeom>
            <a:avLst/>
            <a:gdLst>
              <a:gd name="connsiteX0" fmla="*/ 732235 w 3040249"/>
              <a:gd name="connsiteY0" fmla="*/ 723209 h 3046059"/>
              <a:gd name="connsiteX1" fmla="*/ 289220 w 3040249"/>
              <a:gd name="connsiteY1" fmla="*/ 719051 h 3046059"/>
              <a:gd name="connsiteX2" fmla="*/ 297906 w 3040249"/>
              <a:gd name="connsiteY2" fmla="*/ 256629 h 3046059"/>
              <a:gd name="connsiteX3" fmla="*/ 736538 w 3040249"/>
              <a:gd name="connsiteY3" fmla="*/ 264869 h 3046059"/>
              <a:gd name="connsiteX4" fmla="*/ 725445 w 3040249"/>
              <a:gd name="connsiteY4" fmla="*/ 1446192 h 3046059"/>
              <a:gd name="connsiteX5" fmla="*/ 275724 w 3040249"/>
              <a:gd name="connsiteY5" fmla="*/ 1437747 h 3046059"/>
              <a:gd name="connsiteX6" fmla="*/ 283702 w 3040249"/>
              <a:gd name="connsiteY6" fmla="*/ 1012904 h 3046059"/>
              <a:gd name="connsiteX7" fmla="*/ 729475 w 3040249"/>
              <a:gd name="connsiteY7" fmla="*/ 1017095 h 3046059"/>
              <a:gd name="connsiteX8" fmla="*/ 1483834 w 3040249"/>
              <a:gd name="connsiteY8" fmla="*/ 730268 h 3046059"/>
              <a:gd name="connsiteX9" fmla="*/ 1026116 w 3040249"/>
              <a:gd name="connsiteY9" fmla="*/ 725969 h 3046059"/>
              <a:gd name="connsiteX10" fmla="*/ 1030394 w 3040249"/>
              <a:gd name="connsiteY10" fmla="*/ 270387 h 3046059"/>
              <a:gd name="connsiteX11" fmla="*/ 1492308 w 3040249"/>
              <a:gd name="connsiteY11" fmla="*/ 279062 h 3046059"/>
              <a:gd name="connsiteX12" fmla="*/ 1470314 w 3040249"/>
              <a:gd name="connsiteY12" fmla="*/ 1450208 h 3046059"/>
              <a:gd name="connsiteX13" fmla="*/ 1460416 w 3040249"/>
              <a:gd name="connsiteY13" fmla="*/ 1450023 h 3046059"/>
              <a:gd name="connsiteX14" fmla="*/ 1460229 w 3040249"/>
              <a:gd name="connsiteY14" fmla="*/ 1459992 h 3046059"/>
              <a:gd name="connsiteX15" fmla="*/ 1019304 w 3040249"/>
              <a:gd name="connsiteY15" fmla="*/ 1451712 h 3046059"/>
              <a:gd name="connsiteX16" fmla="*/ 1023356 w 3040249"/>
              <a:gd name="connsiteY16" fmla="*/ 1019852 h 3046059"/>
              <a:gd name="connsiteX17" fmla="*/ 1478316 w 3040249"/>
              <a:gd name="connsiteY17" fmla="*/ 1024124 h 3046059"/>
              <a:gd name="connsiteX18" fmla="*/ 2160725 w 3040249"/>
              <a:gd name="connsiteY18" fmla="*/ 925533 h 3046059"/>
              <a:gd name="connsiteX19" fmla="*/ 2410695 w 3040249"/>
              <a:gd name="connsiteY19" fmla="*/ 680213 h 3046059"/>
              <a:gd name="connsiteX20" fmla="*/ 2072837 w 3040249"/>
              <a:gd name="connsiteY20" fmla="*/ 673134 h 3046059"/>
              <a:gd name="connsiteX21" fmla="*/ 2070489 w 3040249"/>
              <a:gd name="connsiteY21" fmla="*/ 923127 h 3046059"/>
              <a:gd name="connsiteX22" fmla="*/ 622710 w 3040249"/>
              <a:gd name="connsiteY22" fmla="*/ 2434934 h 3046059"/>
              <a:gd name="connsiteX23" fmla="*/ 872902 w 3040249"/>
              <a:gd name="connsiteY23" fmla="*/ 2189397 h 3046059"/>
              <a:gd name="connsiteX24" fmla="*/ 871887 w 3040249"/>
              <a:gd name="connsiteY24" fmla="*/ 2060604 h 3046059"/>
              <a:gd name="connsiteX25" fmla="*/ 621891 w 3040249"/>
              <a:gd name="connsiteY25" fmla="*/ 2058256 h 3046059"/>
              <a:gd name="connsiteX26" fmla="*/ 0 w 3040249"/>
              <a:gd name="connsiteY26" fmla="*/ 3046059 h 3046059"/>
              <a:gd name="connsiteX27" fmla="*/ 253549 w 3040249"/>
              <a:gd name="connsiteY27" fmla="*/ 2797227 h 3046059"/>
              <a:gd name="connsiteX28" fmla="*/ 271238 w 3040249"/>
              <a:gd name="connsiteY28" fmla="*/ 1676530 h 3046059"/>
              <a:gd name="connsiteX29" fmla="*/ 1374380 w 3040249"/>
              <a:gd name="connsiteY29" fmla="*/ 1697248 h 3046059"/>
              <a:gd name="connsiteX30" fmla="*/ 1710743 w 3040249"/>
              <a:gd name="connsiteY30" fmla="*/ 1367143 h 3046059"/>
              <a:gd name="connsiteX31" fmla="*/ 1731094 w 3040249"/>
              <a:gd name="connsiteY31" fmla="*/ 283546 h 3046059"/>
              <a:gd name="connsiteX32" fmla="*/ 2786216 w 3040249"/>
              <a:gd name="connsiteY32" fmla="*/ 311679 h 3046059"/>
              <a:gd name="connsiteX33" fmla="*/ 3040249 w 3040249"/>
              <a:gd name="connsiteY33" fmla="*/ 62372 h 3046059"/>
              <a:gd name="connsiteX34" fmla="*/ 63786 w 3040249"/>
              <a:gd name="connsiteY34" fmla="*/ 0 h 3046059"/>
              <a:gd name="connsiteX35" fmla="*/ 63660 w 3040249"/>
              <a:gd name="connsiteY35" fmla="*/ 6713 h 3046059"/>
              <a:gd name="connsiteX36" fmla="*/ 57084 w 3040249"/>
              <a:gd name="connsiteY36" fmla="*/ 6587 h 304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40249" h="3046059">
                <a:moveTo>
                  <a:pt x="732235" y="723209"/>
                </a:moveTo>
                <a:lnTo>
                  <a:pt x="289220" y="719051"/>
                </a:lnTo>
                <a:lnTo>
                  <a:pt x="297906" y="256629"/>
                </a:lnTo>
                <a:lnTo>
                  <a:pt x="736538" y="264869"/>
                </a:lnTo>
                <a:close/>
                <a:moveTo>
                  <a:pt x="725445" y="1446192"/>
                </a:moveTo>
                <a:lnTo>
                  <a:pt x="275724" y="1437747"/>
                </a:lnTo>
                <a:lnTo>
                  <a:pt x="283702" y="1012904"/>
                </a:lnTo>
                <a:lnTo>
                  <a:pt x="729475" y="1017095"/>
                </a:lnTo>
                <a:close/>
                <a:moveTo>
                  <a:pt x="1483834" y="730268"/>
                </a:moveTo>
                <a:lnTo>
                  <a:pt x="1026116" y="725969"/>
                </a:lnTo>
                <a:lnTo>
                  <a:pt x="1030394" y="270387"/>
                </a:lnTo>
                <a:lnTo>
                  <a:pt x="1492308" y="279062"/>
                </a:lnTo>
                <a:close/>
                <a:moveTo>
                  <a:pt x="1470314" y="1450208"/>
                </a:moveTo>
                <a:lnTo>
                  <a:pt x="1460416" y="1450023"/>
                </a:lnTo>
                <a:lnTo>
                  <a:pt x="1460229" y="1459992"/>
                </a:lnTo>
                <a:lnTo>
                  <a:pt x="1019304" y="1451712"/>
                </a:lnTo>
                <a:lnTo>
                  <a:pt x="1023356" y="1019852"/>
                </a:lnTo>
                <a:lnTo>
                  <a:pt x="1478316" y="1024124"/>
                </a:lnTo>
                <a:close/>
                <a:moveTo>
                  <a:pt x="2160725" y="925533"/>
                </a:moveTo>
                <a:lnTo>
                  <a:pt x="2410695" y="680213"/>
                </a:lnTo>
                <a:lnTo>
                  <a:pt x="2072837" y="673134"/>
                </a:lnTo>
                <a:lnTo>
                  <a:pt x="2070489" y="923127"/>
                </a:lnTo>
                <a:close/>
                <a:moveTo>
                  <a:pt x="622710" y="2434934"/>
                </a:moveTo>
                <a:lnTo>
                  <a:pt x="872902" y="2189397"/>
                </a:lnTo>
                <a:lnTo>
                  <a:pt x="871887" y="2060604"/>
                </a:lnTo>
                <a:lnTo>
                  <a:pt x="621891" y="2058256"/>
                </a:lnTo>
                <a:close/>
                <a:moveTo>
                  <a:pt x="0" y="3046059"/>
                </a:moveTo>
                <a:lnTo>
                  <a:pt x="253549" y="2797227"/>
                </a:lnTo>
                <a:lnTo>
                  <a:pt x="271238" y="1676530"/>
                </a:lnTo>
                <a:lnTo>
                  <a:pt x="1374380" y="1697248"/>
                </a:lnTo>
                <a:lnTo>
                  <a:pt x="1710743" y="1367143"/>
                </a:lnTo>
                <a:lnTo>
                  <a:pt x="1731094" y="283546"/>
                </a:lnTo>
                <a:lnTo>
                  <a:pt x="2786216" y="311679"/>
                </a:lnTo>
                <a:lnTo>
                  <a:pt x="3040249" y="62372"/>
                </a:lnTo>
                <a:lnTo>
                  <a:pt x="63786" y="0"/>
                </a:lnTo>
                <a:lnTo>
                  <a:pt x="63660" y="6713"/>
                </a:lnTo>
                <a:lnTo>
                  <a:pt x="57084" y="6587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85000">
                <a:srgbClr val="002060">
                  <a:alpha val="1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 rot="2669860">
            <a:off x="4816544" y="-1534103"/>
            <a:ext cx="1109613" cy="7739809"/>
          </a:xfrm>
          <a:custGeom>
            <a:avLst/>
            <a:gdLst>
              <a:gd name="connsiteX0" fmla="*/ 0 w 1109613"/>
              <a:gd name="connsiteY0" fmla="*/ 1090325 h 7739809"/>
              <a:gd name="connsiteX1" fmla="*/ 1109613 w 1109613"/>
              <a:gd name="connsiteY1" fmla="*/ 0 h 7739809"/>
              <a:gd name="connsiteX2" fmla="*/ 1109613 w 1109613"/>
              <a:gd name="connsiteY2" fmla="*/ 7739809 h 7739809"/>
              <a:gd name="connsiteX3" fmla="*/ 0 w 1109613"/>
              <a:gd name="connsiteY3" fmla="*/ 7739809 h 773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7739809">
                <a:moveTo>
                  <a:pt x="0" y="1090325"/>
                </a:moveTo>
                <a:lnTo>
                  <a:pt x="1109613" y="0"/>
                </a:lnTo>
                <a:lnTo>
                  <a:pt x="1109613" y="7739809"/>
                </a:lnTo>
                <a:lnTo>
                  <a:pt x="0" y="7739809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2669860">
            <a:off x="5361621" y="-1947324"/>
            <a:ext cx="1109613" cy="10755079"/>
          </a:xfrm>
          <a:custGeom>
            <a:avLst/>
            <a:gdLst>
              <a:gd name="connsiteX0" fmla="*/ 0 w 1109613"/>
              <a:gd name="connsiteY0" fmla="*/ 1090324 h 10755079"/>
              <a:gd name="connsiteX1" fmla="*/ 1109613 w 1109613"/>
              <a:gd name="connsiteY1" fmla="*/ 0 h 10755079"/>
              <a:gd name="connsiteX2" fmla="*/ 1109613 w 1109613"/>
              <a:gd name="connsiteY2" fmla="*/ 9664754 h 10755079"/>
              <a:gd name="connsiteX3" fmla="*/ 0 w 1109613"/>
              <a:gd name="connsiteY3" fmla="*/ 10755079 h 107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0755079">
                <a:moveTo>
                  <a:pt x="0" y="1090324"/>
                </a:moveTo>
                <a:lnTo>
                  <a:pt x="1109613" y="0"/>
                </a:lnTo>
                <a:lnTo>
                  <a:pt x="1109613" y="9664754"/>
                </a:lnTo>
                <a:lnTo>
                  <a:pt x="0" y="10755079"/>
                </a:lnTo>
                <a:close/>
              </a:path>
            </a:pathLst>
          </a:cu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898360">
            <a:off x="9134334" y="5263763"/>
            <a:ext cx="4045007" cy="1114665"/>
          </a:xfrm>
          <a:custGeom>
            <a:avLst/>
            <a:gdLst>
              <a:gd name="connsiteX0" fmla="*/ 4045007 w 4045007"/>
              <a:gd name="connsiteY0" fmla="*/ 0 h 1114665"/>
              <a:gd name="connsiteX1" fmla="*/ 2929278 w 4045007"/>
              <a:gd name="connsiteY1" fmla="*/ 1114665 h 1114665"/>
              <a:gd name="connsiteX2" fmla="*/ 1113602 w 4045007"/>
              <a:gd name="connsiteY2" fmla="*/ 1114665 h 1114665"/>
              <a:gd name="connsiteX3" fmla="*/ 0 w 4045007"/>
              <a:gd name="connsiteY3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007" h="1114665">
                <a:moveTo>
                  <a:pt x="4045007" y="0"/>
                </a:moveTo>
                <a:lnTo>
                  <a:pt x="2929278" y="1114665"/>
                </a:lnTo>
                <a:lnTo>
                  <a:pt x="1113602" y="11146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4300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8178804" flipV="1">
            <a:off x="919794" y="4280912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gradFill>
            <a:gsLst>
              <a:gs pos="64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8178804" flipV="1">
            <a:off x="1709291" y="3406324"/>
            <a:ext cx="979542" cy="979542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4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_Задачи_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49393" y="-980591"/>
            <a:ext cx="7041878" cy="5183014"/>
            <a:chOff x="7069535" y="133997"/>
            <a:chExt cx="4941354" cy="3636971"/>
          </a:xfrm>
        </p:grpSpPr>
        <p:sp>
          <p:nvSpPr>
            <p:cNvPr id="9" name="Полилиния 8"/>
            <p:cNvSpPr/>
            <p:nvPr userDrawn="1"/>
          </p:nvSpPr>
          <p:spPr>
            <a:xfrm rot="2546880">
              <a:off x="8202397" y="133998"/>
              <a:ext cx="629660" cy="3636970"/>
            </a:xfrm>
            <a:custGeom>
              <a:avLst/>
              <a:gdLst>
                <a:gd name="connsiteX0" fmla="*/ 0 w 629660"/>
                <a:gd name="connsiteY0" fmla="*/ 575927 h 3636970"/>
                <a:gd name="connsiteX1" fmla="*/ 629660 w 629660"/>
                <a:gd name="connsiteY1" fmla="*/ 0 h 3636970"/>
                <a:gd name="connsiteX2" fmla="*/ 629660 w 629660"/>
                <a:gd name="connsiteY2" fmla="*/ 3636970 h 3636970"/>
                <a:gd name="connsiteX3" fmla="*/ 0 w 629660"/>
                <a:gd name="connsiteY3" fmla="*/ 3636970 h 36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3636970">
                  <a:moveTo>
                    <a:pt x="0" y="575927"/>
                  </a:moveTo>
                  <a:lnTo>
                    <a:pt x="629660" y="0"/>
                  </a:lnTo>
                  <a:lnTo>
                    <a:pt x="629660" y="3636970"/>
                  </a:lnTo>
                  <a:lnTo>
                    <a:pt x="0" y="36369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 userDrawn="1"/>
          </p:nvSpPr>
          <p:spPr>
            <a:xfrm rot="18681106">
              <a:off x="9493773" y="-160485"/>
              <a:ext cx="629660" cy="4404573"/>
            </a:xfrm>
            <a:custGeom>
              <a:avLst/>
              <a:gdLst>
                <a:gd name="connsiteX0" fmla="*/ 0 w 629660"/>
                <a:gd name="connsiteY0" fmla="*/ 0 h 4404573"/>
                <a:gd name="connsiteX1" fmla="*/ 629660 w 629660"/>
                <a:gd name="connsiteY1" fmla="*/ 715422 h 4404573"/>
                <a:gd name="connsiteX2" fmla="*/ 629660 w 629660"/>
                <a:gd name="connsiteY2" fmla="*/ 4404573 h 4404573"/>
                <a:gd name="connsiteX3" fmla="*/ 0 w 629660"/>
                <a:gd name="connsiteY3" fmla="*/ 4404573 h 44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4404573">
                  <a:moveTo>
                    <a:pt x="0" y="0"/>
                  </a:moveTo>
                  <a:lnTo>
                    <a:pt x="629660" y="715422"/>
                  </a:lnTo>
                  <a:lnTo>
                    <a:pt x="629660" y="4404573"/>
                  </a:lnTo>
                  <a:lnTo>
                    <a:pt x="0" y="44045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 userDrawn="1"/>
          </p:nvSpPr>
          <p:spPr>
            <a:xfrm rot="18681106">
              <a:off x="8164191" y="429906"/>
              <a:ext cx="629660" cy="2818971"/>
            </a:xfrm>
            <a:custGeom>
              <a:avLst/>
              <a:gdLst>
                <a:gd name="connsiteX0" fmla="*/ 629660 w 629660"/>
                <a:gd name="connsiteY0" fmla="*/ 228987 h 2818971"/>
                <a:gd name="connsiteX1" fmla="*/ 629660 w 629660"/>
                <a:gd name="connsiteY1" fmla="*/ 2818971 h 2818971"/>
                <a:gd name="connsiteX2" fmla="*/ 0 w 629660"/>
                <a:gd name="connsiteY2" fmla="*/ 2818971 h 2818971"/>
                <a:gd name="connsiteX3" fmla="*/ 0 w 629660"/>
                <a:gd name="connsiteY3" fmla="*/ 376801 h 2818971"/>
                <a:gd name="connsiteX4" fmla="*/ 428123 w 629660"/>
                <a:gd name="connsiteY4" fmla="*/ 0 h 281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660" h="2818971">
                  <a:moveTo>
                    <a:pt x="629660" y="228987"/>
                  </a:moveTo>
                  <a:lnTo>
                    <a:pt x="629660" y="2818971"/>
                  </a:lnTo>
                  <a:lnTo>
                    <a:pt x="0" y="2818971"/>
                  </a:lnTo>
                  <a:lnTo>
                    <a:pt x="0" y="376801"/>
                  </a:lnTo>
                  <a:lnTo>
                    <a:pt x="42812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 userDrawn="1"/>
          </p:nvSpPr>
          <p:spPr>
            <a:xfrm rot="2546880">
              <a:off x="7224772" y="133997"/>
              <a:ext cx="629660" cy="3636970"/>
            </a:xfrm>
            <a:custGeom>
              <a:avLst/>
              <a:gdLst>
                <a:gd name="connsiteX0" fmla="*/ 0 w 629660"/>
                <a:gd name="connsiteY0" fmla="*/ 575927 h 3636970"/>
                <a:gd name="connsiteX1" fmla="*/ 629660 w 629660"/>
                <a:gd name="connsiteY1" fmla="*/ 0 h 3636970"/>
                <a:gd name="connsiteX2" fmla="*/ 629660 w 629660"/>
                <a:gd name="connsiteY2" fmla="*/ 3636970 h 3636970"/>
                <a:gd name="connsiteX3" fmla="*/ 0 w 629660"/>
                <a:gd name="connsiteY3" fmla="*/ 3636970 h 36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3636970">
                  <a:moveTo>
                    <a:pt x="0" y="575927"/>
                  </a:moveTo>
                  <a:lnTo>
                    <a:pt x="629660" y="0"/>
                  </a:lnTo>
                  <a:lnTo>
                    <a:pt x="629660" y="3636970"/>
                  </a:lnTo>
                  <a:lnTo>
                    <a:pt x="0" y="36369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 userDrawn="1"/>
        </p:nvSpPr>
        <p:spPr>
          <a:xfrm>
            <a:off x="4969011" y="-7346"/>
            <a:ext cx="6928008" cy="608998"/>
          </a:xfrm>
          <a:custGeom>
            <a:avLst/>
            <a:gdLst>
              <a:gd name="connsiteX0" fmla="*/ 0 w 6928008"/>
              <a:gd name="connsiteY0" fmla="*/ 0 h 608998"/>
              <a:gd name="connsiteX1" fmla="*/ 6928008 w 6928008"/>
              <a:gd name="connsiteY1" fmla="*/ 715 h 608998"/>
              <a:gd name="connsiteX2" fmla="*/ 6928008 w 6928008"/>
              <a:gd name="connsiteY2" fmla="*/ 608998 h 608998"/>
              <a:gd name="connsiteX3" fmla="*/ 6775121 w 6928008"/>
              <a:gd name="connsiteY3" fmla="*/ 608998 h 608998"/>
              <a:gd name="connsiteX4" fmla="*/ 6775121 w 6928008"/>
              <a:gd name="connsiteY4" fmla="*/ 169576 h 608998"/>
              <a:gd name="connsiteX5" fmla="*/ 263564 w 6928008"/>
              <a:gd name="connsiteY5" fmla="*/ 168904 h 60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8008" h="608998">
                <a:moveTo>
                  <a:pt x="0" y="0"/>
                </a:moveTo>
                <a:lnTo>
                  <a:pt x="6928008" y="715"/>
                </a:lnTo>
                <a:lnTo>
                  <a:pt x="6928008" y="608998"/>
                </a:lnTo>
                <a:lnTo>
                  <a:pt x="6775121" y="608998"/>
                </a:lnTo>
                <a:lnTo>
                  <a:pt x="6775121" y="169576"/>
                </a:lnTo>
                <a:lnTo>
                  <a:pt x="263564" y="168904"/>
                </a:lnTo>
                <a:close/>
              </a:path>
            </a:pathLst>
          </a:custGeom>
          <a:solidFill>
            <a:srgbClr val="4FAF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 userDrawn="1"/>
        </p:nvSpPr>
        <p:spPr>
          <a:xfrm>
            <a:off x="0" y="-5040"/>
            <a:ext cx="6079958" cy="56279"/>
          </a:xfrm>
          <a:custGeom>
            <a:avLst/>
            <a:gdLst>
              <a:gd name="connsiteX0" fmla="*/ 0 w 6079958"/>
              <a:gd name="connsiteY0" fmla="*/ 0 h 56279"/>
              <a:gd name="connsiteX1" fmla="*/ 6079958 w 6079958"/>
              <a:gd name="connsiteY1" fmla="*/ 0 h 56279"/>
              <a:gd name="connsiteX2" fmla="*/ 6079958 w 6079958"/>
              <a:gd name="connsiteY2" fmla="*/ 56279 h 56279"/>
              <a:gd name="connsiteX3" fmla="*/ 0 w 6079958"/>
              <a:gd name="connsiteY3" fmla="*/ 56279 h 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9958" h="56279">
                <a:moveTo>
                  <a:pt x="0" y="0"/>
                </a:moveTo>
                <a:lnTo>
                  <a:pt x="6079958" y="0"/>
                </a:lnTo>
                <a:lnTo>
                  <a:pt x="6079958" y="56279"/>
                </a:lnTo>
                <a:lnTo>
                  <a:pt x="0" y="56279"/>
                </a:lnTo>
                <a:close/>
              </a:path>
            </a:pathLst>
          </a:custGeom>
          <a:solidFill>
            <a:srgbClr val="4FA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273"/>
          <p:cNvSpPr/>
          <p:nvPr userDrawn="1"/>
        </p:nvSpPr>
        <p:spPr>
          <a:xfrm>
            <a:off x="5263992" y="-716"/>
            <a:ext cx="6928008" cy="608998"/>
          </a:xfrm>
          <a:custGeom>
            <a:avLst/>
            <a:gdLst>
              <a:gd name="connsiteX0" fmla="*/ 0 w 6256421"/>
              <a:gd name="connsiteY0" fmla="*/ 0 h 636645"/>
              <a:gd name="connsiteX1" fmla="*/ 6256421 w 6256421"/>
              <a:gd name="connsiteY1" fmla="*/ 0 h 636645"/>
              <a:gd name="connsiteX2" fmla="*/ 6256421 w 6256421"/>
              <a:gd name="connsiteY2" fmla="*/ 636645 h 636645"/>
              <a:gd name="connsiteX3" fmla="*/ 0 w 6256421"/>
              <a:gd name="connsiteY3" fmla="*/ 636645 h 636645"/>
              <a:gd name="connsiteX4" fmla="*/ 0 w 6256421"/>
              <a:gd name="connsiteY4" fmla="*/ 0 h 636645"/>
              <a:gd name="connsiteX0" fmla="*/ 0 w 7379368"/>
              <a:gd name="connsiteY0" fmla="*/ 16042 h 636645"/>
              <a:gd name="connsiteX1" fmla="*/ 7379368 w 7379368"/>
              <a:gd name="connsiteY1" fmla="*/ 0 h 636645"/>
              <a:gd name="connsiteX2" fmla="*/ 7379368 w 7379368"/>
              <a:gd name="connsiteY2" fmla="*/ 636645 h 636645"/>
              <a:gd name="connsiteX3" fmla="*/ 1122947 w 7379368"/>
              <a:gd name="connsiteY3" fmla="*/ 636645 h 636645"/>
              <a:gd name="connsiteX4" fmla="*/ 0 w 7379368"/>
              <a:gd name="connsiteY4" fmla="*/ 16042 h 636645"/>
              <a:gd name="connsiteX0" fmla="*/ 0 w 7251032"/>
              <a:gd name="connsiteY0" fmla="*/ 16042 h 636645"/>
              <a:gd name="connsiteX1" fmla="*/ 7251032 w 7251032"/>
              <a:gd name="connsiteY1" fmla="*/ 0 h 636645"/>
              <a:gd name="connsiteX2" fmla="*/ 7251032 w 7251032"/>
              <a:gd name="connsiteY2" fmla="*/ 636645 h 636645"/>
              <a:gd name="connsiteX3" fmla="*/ 994611 w 7251032"/>
              <a:gd name="connsiteY3" fmla="*/ 636645 h 636645"/>
              <a:gd name="connsiteX4" fmla="*/ 0 w 7251032"/>
              <a:gd name="connsiteY4" fmla="*/ 16042 h 636645"/>
              <a:gd name="connsiteX0" fmla="*/ 0 w 7251032"/>
              <a:gd name="connsiteY0" fmla="*/ 0 h 637393"/>
              <a:gd name="connsiteX1" fmla="*/ 7251032 w 7251032"/>
              <a:gd name="connsiteY1" fmla="*/ 748 h 637393"/>
              <a:gd name="connsiteX2" fmla="*/ 7251032 w 7251032"/>
              <a:gd name="connsiteY2" fmla="*/ 637393 h 637393"/>
              <a:gd name="connsiteX3" fmla="*/ 994611 w 7251032"/>
              <a:gd name="connsiteY3" fmla="*/ 637393 h 637393"/>
              <a:gd name="connsiteX4" fmla="*/ 0 w 7251032"/>
              <a:gd name="connsiteY4" fmla="*/ 0 h 6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1032" h="637393">
                <a:moveTo>
                  <a:pt x="0" y="0"/>
                </a:moveTo>
                <a:lnTo>
                  <a:pt x="7251032" y="748"/>
                </a:lnTo>
                <a:lnTo>
                  <a:pt x="7251032" y="637393"/>
                </a:lnTo>
                <a:lnTo>
                  <a:pt x="994611" y="63739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/>
          <p:nvPr userDrawn="1"/>
        </p:nvSpPr>
        <p:spPr>
          <a:xfrm rot="7931544" flipV="1">
            <a:off x="1762206" y="349942"/>
            <a:ext cx="819016" cy="836839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/>
          <p:nvPr userDrawn="1"/>
        </p:nvSpPr>
        <p:spPr>
          <a:xfrm rot="18681987">
            <a:off x="1052415" y="109515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 userDrawn="1"/>
        </p:nvSpPr>
        <p:spPr>
          <a:xfrm rot="8067485" flipV="1">
            <a:off x="284240" y="420965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4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ущий слайд_Светлая тем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9" name="Полилиния 8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0 w 629660"/>
              <a:gd name="connsiteY0" fmla="*/ 575927 h 3636970"/>
              <a:gd name="connsiteX1" fmla="*/ 629660 w 629660"/>
              <a:gd name="connsiteY1" fmla="*/ 0 h 3636970"/>
              <a:gd name="connsiteX2" fmla="*/ 629660 w 629660"/>
              <a:gd name="connsiteY2" fmla="*/ 3636970 h 3636970"/>
              <a:gd name="connsiteX3" fmla="*/ 0 w 629660"/>
              <a:gd name="connsiteY3" fmla="*/ 3636970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3636970">
                <a:moveTo>
                  <a:pt x="0" y="575927"/>
                </a:moveTo>
                <a:lnTo>
                  <a:pt x="629660" y="0"/>
                </a:lnTo>
                <a:lnTo>
                  <a:pt x="629660" y="3636970"/>
                </a:lnTo>
                <a:lnTo>
                  <a:pt x="0" y="363697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 rot="2546880">
            <a:off x="-271044" y="-689129"/>
            <a:ext cx="629660" cy="3636970"/>
          </a:xfrm>
          <a:custGeom>
            <a:avLst/>
            <a:gdLst>
              <a:gd name="connsiteX0" fmla="*/ 0 w 629660"/>
              <a:gd name="connsiteY0" fmla="*/ 575927 h 3636970"/>
              <a:gd name="connsiteX1" fmla="*/ 629660 w 629660"/>
              <a:gd name="connsiteY1" fmla="*/ 0 h 3636970"/>
              <a:gd name="connsiteX2" fmla="*/ 629660 w 629660"/>
              <a:gd name="connsiteY2" fmla="*/ 3636970 h 3636970"/>
              <a:gd name="connsiteX3" fmla="*/ 0 w 629660"/>
              <a:gd name="connsiteY3" fmla="*/ 3636970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3636970">
                <a:moveTo>
                  <a:pt x="0" y="575927"/>
                </a:moveTo>
                <a:lnTo>
                  <a:pt x="629660" y="0"/>
                </a:lnTo>
                <a:lnTo>
                  <a:pt x="629660" y="3636970"/>
                </a:lnTo>
                <a:lnTo>
                  <a:pt x="0" y="363697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0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Спорт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6"/>
          <a:stretch/>
        </p:blipFill>
        <p:spPr>
          <a:xfrm>
            <a:off x="5090195" y="0"/>
            <a:ext cx="712085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76000"/>
                </a:srgbClr>
              </a:gs>
              <a:gs pos="71000">
                <a:srgbClr val="092E66">
                  <a:alpha val="73000"/>
                </a:srgbClr>
              </a:gs>
              <a:gs pos="45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9445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849261" y="-35279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9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Здравоохранение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Антонова: Вложенные в здравоохранение средства должны работать на ...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929" r="16837" b="929"/>
          <a:stretch/>
        </p:blipFill>
        <p:spPr bwMode="auto">
          <a:xfrm flipH="1">
            <a:off x="3139094" y="11124"/>
            <a:ext cx="9048421" cy="6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76000"/>
                </a:srgbClr>
              </a:gs>
              <a:gs pos="71000">
                <a:srgbClr val="092E66">
                  <a:alpha val="73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7" y="6596390"/>
            <a:ext cx="5322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Администрация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763906" y="466887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5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Доходы населения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&quot;финансы&quot;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/>
          <a:stretch/>
        </p:blipFill>
        <p:spPr bwMode="auto">
          <a:xfrm>
            <a:off x="3165483" y="0"/>
            <a:ext cx="9017220" cy="68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82704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83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5" y="6596390"/>
            <a:ext cx="6776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895600" y="0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7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Образование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Картинки по запросу &quot;школьники&quot;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b="11804"/>
          <a:stretch/>
        </p:blipFill>
        <p:spPr bwMode="auto">
          <a:xfrm flipH="1">
            <a:off x="4248147" y="12937"/>
            <a:ext cx="7943851" cy="68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83000"/>
                </a:srgbClr>
              </a:gs>
              <a:gs pos="33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8362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5856114" y="19050"/>
            <a:ext cx="7098355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5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ущий слайд_темная тема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 flipH="1">
            <a:off x="81887" y="6596390"/>
            <a:ext cx="5322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Администрация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9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39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8" r:id="rId2"/>
    <p:sldLayoutId id="2147483937" r:id="rId3"/>
    <p:sldLayoutId id="2147483956" r:id="rId4"/>
    <p:sldLayoutId id="2147483955" r:id="rId5"/>
    <p:sldLayoutId id="2147483954" r:id="rId6"/>
    <p:sldLayoutId id="2147483952" r:id="rId7"/>
    <p:sldLayoutId id="2147483953" r:id="rId8"/>
    <p:sldLayoutId id="2147483938" r:id="rId9"/>
    <p:sldLayoutId id="2147483949" r:id="rId10"/>
    <p:sldLayoutId id="2147483950" r:id="rId11"/>
    <p:sldLayoutId id="2147483951" r:id="rId12"/>
  </p:sldLayoutIdLst>
  <p:hf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12.xml"/><Relationship Id="rId7" Type="http://schemas.openxmlformats.org/officeDocument/2006/relationships/image" Target="../media/image57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9.xml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9591" y="2365280"/>
            <a:ext cx="7480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Arial" charset="0"/>
              </a:rPr>
              <a:t>БЮДЖЕТ ДЛЯ ГРАЖДАН</a:t>
            </a:r>
          </a:p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Arial" charset="0"/>
              </a:rPr>
              <a:t>Разработанный на основе годового отчета об исполнении бюджета </a:t>
            </a:r>
            <a:endParaRPr lang="ru-RU" sz="2400" b="1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endParaRPr lang="ru-RU" sz="24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3413" y="218334"/>
            <a:ext cx="749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7897" y="0"/>
            <a:ext cx="11157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городского округа город Салават Республики Башкортостан на 2021 год и на плановый период 2022 и 2023 годов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755009" y="830997"/>
            <a:ext cx="11090246" cy="2827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9392" y="984885"/>
            <a:ext cx="118284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Целями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налоговой политики является обеспечение устойчивого роста экономического и доходного потенциала городского округа город Салават Республики Башкортостан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системного подхода для достижения устойчивого роста налогового потенциала городского округа планируется продолжить работу по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sz="16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218114" y="2080471"/>
          <a:ext cx="11898386" cy="446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6139344" y="968377"/>
            <a:ext cx="5705911" cy="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1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9965" y="0"/>
            <a:ext cx="610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Охрана здоровья населения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115" y="430174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5115" y="2262867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5115" y="4086462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3" y="1193256"/>
            <a:ext cx="6208481" cy="10069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Администрация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г. Салават - заместитель главы Администрации курирующий вопросы здравоохранения;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ГБУЗ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 городская больница г. Салавата (по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согласованию);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Управление Администрация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г. Салават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3" y="2960420"/>
            <a:ext cx="10505953" cy="10550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целостной системы мер, направленных на ликвидацию кадрового дефицита в медицинских организациях, оказывающих первичную медико-санитарную помощь, обеспечение оптимальной доступности для населения медицинских организаций, улучшение материально-технической базы медицинских организаций, привлечение внебюджетных источников финансирования, формирование здорового образа жизни.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2" y="4790123"/>
            <a:ext cx="10505954" cy="19972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совершенствование системы кадрового обеспечения с целью устойчивого развития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больница г. Салават и ООО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Медсервис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принятие системы мер, направленных на повышение эффективности деятельности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в городе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укрепление здоровья граждан в городском округе город Салават Республики Башкортостан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 обеспечения повышения доступности и качества медицинской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увеличение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продолжительности жизни, снижения уровня смертности, роста рождаемости с целью долгосрочного развития и устойчивого существования системы охраны здоровья населения в городском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округе.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329" y="2455707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6448" y="421075"/>
            <a:ext cx="291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6300" y="4298819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39" y="629683"/>
            <a:ext cx="1851621" cy="18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4261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Охрана здоровья населения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301981"/>
              </p:ext>
            </p:extLst>
          </p:nvPr>
        </p:nvGraphicFramePr>
        <p:xfrm>
          <a:off x="371192" y="1152525"/>
          <a:ext cx="11506485" cy="4419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31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39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48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48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48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48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52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7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74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здоровья населения городского округа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3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Укомплектованность врачебных должностей в подразделениях, оказывающих медицинскую помощь в амбулаторных условиях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смертности от всех причин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1000 населения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граждан профилактическими медицинскими осмотрами, диспансеризацией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14" y="180702"/>
            <a:ext cx="530918" cy="5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роцесс 5"/>
          <p:cNvSpPr/>
          <p:nvPr/>
        </p:nvSpPr>
        <p:spPr>
          <a:xfrm>
            <a:off x="4273826" y="1025584"/>
            <a:ext cx="3687417" cy="5832416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79713" y="0"/>
            <a:ext cx="9253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УЧАСТИЕ В КОНКУРСАХ ПО ПРЕДСТАВЛЕНИЮ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БЮДЖЕТОВ ДЛЯ ГРАЖДАН</a:t>
            </a:r>
          </a:p>
          <a:p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151821" y="772352"/>
            <a:ext cx="7931426" cy="993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376562" y="883299"/>
            <a:ext cx="5705911" cy="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62" y="1095157"/>
            <a:ext cx="3491883" cy="56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409" y="1464778"/>
            <a:ext cx="12185374" cy="6854273"/>
          </a:xfrm>
          <a:prstGeom prst="rect">
            <a:avLst/>
          </a:prstGeom>
        </p:spPr>
      </p:pic>
      <p:sp>
        <p:nvSpPr>
          <p:cNvPr id="9" name="Номер слайда 1"/>
          <p:cNvSpPr txBox="1">
            <a:spLocks/>
          </p:cNvSpPr>
          <p:nvPr/>
        </p:nvSpPr>
        <p:spPr>
          <a:xfrm>
            <a:off x="11672492" y="6524314"/>
            <a:ext cx="1422400" cy="24341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bg1"/>
                </a:solidFill>
              </a:rPr>
              <a:t>104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46" y="558430"/>
            <a:ext cx="10544175" cy="59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7027" y="5525623"/>
            <a:ext cx="582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Республика Башкортостан,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г.Салават, ул.Ленина, д.2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http://financesalavat.ru/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76993"/>
            <a:ext cx="10495722" cy="5903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6962" cy="4422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557" y="4503509"/>
            <a:ext cx="4919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БЮДЖЕТ ДЛЯ ГРАЖДАН ПОДГОТОВЛЕН ФИНАНСОВЫМ УПРАВЛЕНИЕМ АДМИНИСТРАЦИИ ГОРОДСКОГО ОКРУГА ГОРОД САЛАВАТ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999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673" y="58723"/>
            <a:ext cx="11434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городского округа город Салават Республики Башкортостан на 2021 год и на плановый период 2022 и 2023 годов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87897" y="889720"/>
            <a:ext cx="11044229" cy="838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026215" y="1031091"/>
            <a:ext cx="5705911" cy="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5227" y="1142694"/>
            <a:ext cx="1188847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задачами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долговой политики городского округа город Салават Республики Башкортостан на предстоящий период являются обеспечение потребности в финансировании дефицита бюджета городского округа город Салават Республики Башкортостан при сохранении высокой степени долговой устойчивости, поддержание объема и структуры муниципального долга городского округа город Салават Республики Башкортостан, позволяющих своевременно исполнять принятые долговые обязательства, укрепление имиджа надежного заемщика.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факторами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определяющими характер и направления долговой политики городского округа в 2021-2023 годах, являются: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потребности в заемных средствах в целях финансирования дефицита бюджета Республики Башкортостан;</a:t>
            </a:r>
          </a:p>
          <a:p>
            <a:pPr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влияния новых заимствований на структуру накопленного долга и перспектив своевременного исполнения ранее принятых городским округом обязательств;</a:t>
            </a:r>
          </a:p>
          <a:p>
            <a:pPr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конкретных инструментов заимствований, определение наиболее благоприятных моментов для выхода на рынок для привлечения заемных средств;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равномерного распределения долговой нагрузки по годам;</a:t>
            </a:r>
          </a:p>
          <a:p>
            <a:pPr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кредитного рейтинга городского округа город Салават Республики Башкортостан;</a:t>
            </a:r>
          </a:p>
          <a:p>
            <a:pPr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условий задолженности по коммерческим и бюджетным кредитам.</a:t>
            </a:r>
          </a:p>
          <a:p>
            <a:endParaRPr lang="ru-RU" dirty="0"/>
          </a:p>
        </p:txBody>
      </p:sp>
      <p:sp>
        <p:nvSpPr>
          <p:cNvPr id="8" name="Шестиугольник 7"/>
          <p:cNvSpPr/>
          <p:nvPr/>
        </p:nvSpPr>
        <p:spPr>
          <a:xfrm>
            <a:off x="9563451" y="4899170"/>
            <a:ext cx="2290193" cy="1766475"/>
          </a:xfrm>
          <a:prstGeom prst="hexag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9285" y="5197631"/>
            <a:ext cx="20385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приоритет налоговой политики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устойчивости бюджета г. Салават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7600" y="-79531"/>
            <a:ext cx="59943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Принцип прозрачности (открытости) бюджетной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системы </a:t>
            </a:r>
            <a:r>
              <a:rPr lang="ru-RU" b="1" dirty="0" smtClean="0">
                <a:solidFill>
                  <a:schemeClr val="bg1"/>
                </a:solidFill>
              </a:rPr>
              <a:t>означает</a:t>
            </a:r>
            <a:r>
              <a:rPr lang="ru-RU" b="1" dirty="0">
                <a:solidFill>
                  <a:schemeClr val="bg1"/>
                </a:solidFill>
              </a:rPr>
              <a:t>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2619" y="1958109"/>
            <a:ext cx="963352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82619" y="3255915"/>
            <a:ext cx="963352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82619" y="4503114"/>
            <a:ext cx="963352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82619" y="5768399"/>
            <a:ext cx="963352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87418" y="1644073"/>
            <a:ext cx="9005455" cy="849745"/>
          </a:xfrm>
          <a:prstGeom prst="round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опубликование в средствах массовой информации (СМИ)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утвержденных бюджетов и отчетов об их исполнении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87415" y="3004127"/>
            <a:ext cx="9005455" cy="849745"/>
          </a:xfrm>
          <a:prstGeom prst="round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иных сведений о бюджетах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87415" y="4288032"/>
            <a:ext cx="9005455" cy="849745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Обязательная открытость для общества и СМИ проектов бюджетов,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доступа к информации на едином портале бюджетной системы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в сети «Интернет»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96655" y="5549082"/>
            <a:ext cx="9005455" cy="849745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Преемственность бюджетной классификации Российской Федерации,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обеспечение сопоставимости показателей бюджета отчетного,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текущего и очередного финансового года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Что такое бюджет?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364" y="670333"/>
            <a:ext cx="9099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ЧТО ТАКОЕ БЮДЖЕТ</a:t>
            </a: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  <a:endParaRPr lang="en-US" sz="1600" b="1" cap="all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sz="1600" cap="all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Термин бюджет (от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старонормандского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bougette – кошелек, сумка, кожаный мешок, мешок с деньгами) означает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времени.</a:t>
            </a:r>
            <a:endParaRPr lang="ru-RU" sz="1600" b="0" i="0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2364" y="2567710"/>
            <a:ext cx="6936509" cy="504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БЫВАЮТ БЮДЖЕТЫ?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849745" y="3595253"/>
            <a:ext cx="2768375" cy="9767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4110181" y="3622964"/>
            <a:ext cx="3943928" cy="9467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публично-правовых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образований: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H="1" flipV="1">
            <a:off x="8599054" y="3622964"/>
            <a:ext cx="2809122" cy="9474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Тройная стрелка влево/вправо/вверх 24"/>
          <p:cNvSpPr/>
          <p:nvPr/>
        </p:nvSpPr>
        <p:spPr>
          <a:xfrm rot="10800000">
            <a:off x="2632363" y="3214412"/>
            <a:ext cx="6936510" cy="380840"/>
          </a:xfrm>
          <a:prstGeom prst="leftRightUpArrow">
            <a:avLst/>
          </a:prstGeom>
          <a:solidFill>
            <a:schemeClr val="tx2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0800000" flipH="1" flipV="1">
            <a:off x="849744" y="5094840"/>
            <a:ext cx="2768376" cy="1619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(федеральный бюджет, бюджеты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внебюджетных фондов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0800000" flipH="1" flipV="1">
            <a:off x="4110182" y="5095037"/>
            <a:ext cx="3943927" cy="161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(региональные бюджеты,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 территориальных фондов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обязательного медицинского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страхования)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 flipH="1" flipV="1">
            <a:off x="8599054" y="5094839"/>
            <a:ext cx="2809122" cy="1619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образований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(местные бюджеты)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ройная стрелка влево/вправо/вверх 34"/>
          <p:cNvSpPr/>
          <p:nvPr/>
        </p:nvSpPr>
        <p:spPr>
          <a:xfrm rot="10800000">
            <a:off x="2115126" y="4713999"/>
            <a:ext cx="7970982" cy="380840"/>
          </a:xfrm>
          <a:prstGeom prst="leftRightUpArrow">
            <a:avLst/>
          </a:prstGeom>
          <a:solidFill>
            <a:schemeClr val="tx2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>
            <a:off x="5994399" y="4569671"/>
            <a:ext cx="228376" cy="242474"/>
          </a:xfrm>
          <a:prstGeom prst="upArrow">
            <a:avLst/>
          </a:prstGeom>
          <a:solidFill>
            <a:schemeClr val="tx2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Основные понятия и определения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33162" y="823016"/>
            <a:ext cx="9107786" cy="50699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98030" y="1558551"/>
            <a:ext cx="9107786" cy="50699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 – денежные средства, поступающие в бю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джет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24043" y="2294086"/>
            <a:ext cx="9107786" cy="50699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 – денежные средства выплачиваемые из бюджета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93506" y="3029621"/>
            <a:ext cx="9107786" cy="50699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система –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15606" y="3765156"/>
            <a:ext cx="9107786" cy="506994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62112" y="4500691"/>
            <a:ext cx="9107786" cy="50699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–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 бюджетов бюджетной системы на соответствующей территории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30582" y="5236226"/>
            <a:ext cx="9107786" cy="5069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 – превышение расходов бюджета над его доходами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8939" y="5971761"/>
            <a:ext cx="9107786" cy="5069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 – превышение доходов бюджета над его расходами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бюджета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5344" y="1940506"/>
            <a:ext cx="8709891" cy="504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2475345" y="2983523"/>
            <a:ext cx="2842266" cy="9767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0800000" flipH="1" flipV="1">
            <a:off x="2512289" y="5353819"/>
            <a:ext cx="2805322" cy="1190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 ДЕФИЦИТА БЮДЖЕТА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1672" y="940564"/>
            <a:ext cx="9171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7375E"/>
                </a:solidFill>
              </a:rPr>
              <a:t>Бюджет состоит из трех основных частей: доходов, расходов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r>
              <a:rPr lang="ru-RU" sz="1600" b="1" dirty="0">
                <a:solidFill>
                  <a:srgbClr val="17375E"/>
                </a:solidFill>
              </a:rPr>
              <a:t>и источников финансирования дефицита бюджета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endParaRPr lang="ru-RU" sz="1600" dirty="0"/>
          </a:p>
        </p:txBody>
      </p:sp>
      <p:sp>
        <p:nvSpPr>
          <p:cNvPr id="13" name="Плюс 12"/>
          <p:cNvSpPr/>
          <p:nvPr/>
        </p:nvSpPr>
        <p:spPr>
          <a:xfrm>
            <a:off x="3352800" y="4211781"/>
            <a:ext cx="1130186" cy="1006763"/>
          </a:xfrm>
          <a:prstGeom prst="mathPlus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гнутая вверх стрелка 16"/>
          <p:cNvSpPr/>
          <p:nvPr/>
        </p:nvSpPr>
        <p:spPr>
          <a:xfrm rot="16200000">
            <a:off x="-493060" y="3146068"/>
            <a:ext cx="4525818" cy="1410991"/>
          </a:xfrm>
          <a:prstGeom prst="curvedDown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 rot="16200000">
            <a:off x="1385170" y="2628838"/>
            <a:ext cx="1434038" cy="709369"/>
          </a:xfrm>
          <a:prstGeom prst="curvedDown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5652655" y="3186545"/>
            <a:ext cx="478720" cy="3011055"/>
          </a:xfrm>
          <a:prstGeom prst="rightBrace">
            <a:avLst/>
          </a:prstGeom>
          <a:ln w="60325" cmpd="thinThick">
            <a:solidFill>
              <a:schemeClr val="tx2">
                <a:lumMod val="75000"/>
              </a:schemeClr>
            </a:solidFill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 23"/>
          <p:cNvSpPr/>
          <p:nvPr/>
        </p:nvSpPr>
        <p:spPr>
          <a:xfrm>
            <a:off x="6466419" y="4234872"/>
            <a:ext cx="1412199" cy="914400"/>
          </a:xfrm>
          <a:prstGeom prst="mathEqual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H="1" flipV="1">
            <a:off x="8342969" y="4172527"/>
            <a:ext cx="2842266" cy="9767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9790545" y="2445010"/>
            <a:ext cx="565265" cy="1766771"/>
          </a:xfrm>
          <a:prstGeom prst="curvedLef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Бюджетная система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90311" y="847410"/>
            <a:ext cx="897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Бюджетная система – это совокупность бюджетов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различных видов, организованных в определенную систему.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401052" y="2977877"/>
            <a:ext cx="4067627" cy="17108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Республики Башкортостан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0800000" flipH="1" flipV="1">
            <a:off x="3782274" y="1773083"/>
            <a:ext cx="2152074" cy="9671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H="1" flipV="1">
            <a:off x="3782275" y="3021749"/>
            <a:ext cx="4304145" cy="10176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Территориального фонда обязательного медицинского страхования Республики Башкортостан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0800000" flipH="1" flipV="1">
            <a:off x="3782274" y="4812498"/>
            <a:ext cx="2179782" cy="10285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Местные бюджеты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0800000" flipH="1" flipV="1">
            <a:off x="6454018" y="4176874"/>
            <a:ext cx="2152074" cy="1188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округов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 flipH="1" flipV="1">
            <a:off x="6454018" y="5565942"/>
            <a:ext cx="2152074" cy="1188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районов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H="1" flipV="1">
            <a:off x="9229070" y="5571593"/>
            <a:ext cx="2152074" cy="1188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городских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сельских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поселений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Левая круглая скобка 34"/>
          <p:cNvSpPr/>
          <p:nvPr/>
        </p:nvSpPr>
        <p:spPr>
          <a:xfrm>
            <a:off x="3490572" y="2225964"/>
            <a:ext cx="291701" cy="3139474"/>
          </a:xfrm>
          <a:prstGeom prst="leftBracket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Левая круглая скобка 35"/>
          <p:cNvSpPr/>
          <p:nvPr/>
        </p:nvSpPr>
        <p:spPr>
          <a:xfrm>
            <a:off x="6222775" y="4608945"/>
            <a:ext cx="231242" cy="1681019"/>
          </a:xfrm>
          <a:prstGeom prst="leftBracket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290311" y="3786909"/>
            <a:ext cx="491962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26" idx="3"/>
          </p:cNvCxnSpPr>
          <p:nvPr/>
        </p:nvCxnSpPr>
        <p:spPr>
          <a:xfrm>
            <a:off x="5962056" y="5326752"/>
            <a:ext cx="260719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33" idx="3"/>
            <a:endCxn id="34" idx="1"/>
          </p:cNvCxnSpPr>
          <p:nvPr/>
        </p:nvCxnSpPr>
        <p:spPr>
          <a:xfrm>
            <a:off x="8606092" y="6160224"/>
            <a:ext cx="622978" cy="5651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Бюджетный процесс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95417" y="920589"/>
            <a:ext cx="8977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Бюджетный процесс - ежегодное формирование и исполнение бюджета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2493818" y="1663882"/>
            <a:ext cx="8709891" cy="1033136"/>
          </a:xfrm>
          <a:prstGeom prst="notchedRightArrow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БЮДЖЕТНОГО ПРОЦЕССА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709" y="3190533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Составление проекта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73600" y="3190533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Рассмотрение проекта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03491" y="3190533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Утверждение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303491" y="5097842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Исполнение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73600" y="5097842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Формирование отчета об исполнении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3709" y="5097842"/>
            <a:ext cx="2900218" cy="91440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Муниципальный финансовый контроль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3408219" y="4104933"/>
            <a:ext cx="1588654" cy="397165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низ стрелка 29"/>
          <p:cNvSpPr/>
          <p:nvPr/>
        </p:nvSpPr>
        <p:spPr>
          <a:xfrm>
            <a:off x="7144328" y="4104932"/>
            <a:ext cx="1588654" cy="397165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Выгнутая вниз стрелка 31"/>
          <p:cNvSpPr/>
          <p:nvPr/>
        </p:nvSpPr>
        <p:spPr>
          <a:xfrm rot="10800000">
            <a:off x="7084290" y="4663099"/>
            <a:ext cx="1588654" cy="397165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Выгнутая вниз стрелка 36"/>
          <p:cNvSpPr/>
          <p:nvPr/>
        </p:nvSpPr>
        <p:spPr>
          <a:xfrm rot="10800000">
            <a:off x="3269210" y="4700677"/>
            <a:ext cx="1588654" cy="397165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11217563" y="3833611"/>
            <a:ext cx="438728" cy="1652789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Гражданин и его участие в бюджетном процессе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9745" y="1844675"/>
            <a:ext cx="4516582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формировать доходную часть бюджета (налог на доходы физических лиц)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8423564" y="1067129"/>
            <a:ext cx="2697018" cy="1234746"/>
          </a:xfrm>
          <a:prstGeom prst="wedgeRoundRectCallou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влияния граждан на состав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01163" y="4870161"/>
            <a:ext cx="4664364" cy="1600463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Публичные слушания по проекту решения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городского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город Салават Республики Башкортостан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истекший финансовый год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46618" y="2759075"/>
            <a:ext cx="4664364" cy="1600489"/>
          </a:xfrm>
          <a:prstGeom prst="round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Публичные слушания по проекту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о бюджете городского округа город Салават Республики Башкортостан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очередной финансовый год и плановый период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1025236" y="3659909"/>
            <a:ext cx="4184073" cy="1099127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849745" y="2759075"/>
            <a:ext cx="4516582" cy="861580"/>
          </a:xfrm>
          <a:prstGeom prst="downArrow">
            <a:avLst/>
          </a:prstGeom>
          <a:solidFill>
            <a:schemeClr val="tx2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налогоплательщик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849745" y="4759036"/>
            <a:ext cx="4516582" cy="933451"/>
          </a:xfrm>
          <a:prstGeom prst="downArrow">
            <a:avLst/>
          </a:prstGeom>
          <a:solidFill>
            <a:schemeClr val="tx2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получатель социальных гарантий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49745" y="5692487"/>
            <a:ext cx="4516582" cy="10948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Получает социальные гарантии - расходная часть бюджета (образование, культура, здравоохранение, социальная поддержка и др.)</a:t>
            </a:r>
          </a:p>
        </p:txBody>
      </p:sp>
    </p:spTree>
    <p:extLst>
      <p:ext uri="{BB962C8B-B14F-4D97-AF65-F5344CB8AC3E}">
        <p14:creationId xmlns:p14="http://schemas.microsoft.com/office/powerpoint/2010/main" val="24574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9721" y="86724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Межбюджетные отношения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5514109" y="1097333"/>
            <a:ext cx="2641599" cy="1769504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Дотации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латинского «Dotatio»-дар, пожертвование)</a:t>
            </a:r>
          </a:p>
        </p:txBody>
      </p:sp>
      <p:sp>
        <p:nvSpPr>
          <p:cNvPr id="28" name="Блок-схема: магнитный диск 27"/>
          <p:cNvSpPr/>
          <p:nvPr/>
        </p:nvSpPr>
        <p:spPr>
          <a:xfrm>
            <a:off x="5514110" y="3053829"/>
            <a:ext cx="2641598" cy="1805704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Субвенции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латинского «Subvenire»- приходить на помощь)</a:t>
            </a:r>
          </a:p>
        </p:txBody>
      </p:sp>
      <p:sp>
        <p:nvSpPr>
          <p:cNvPr id="30" name="Блок-схема: магнитный диск 29"/>
          <p:cNvSpPr/>
          <p:nvPr/>
        </p:nvSpPr>
        <p:spPr>
          <a:xfrm>
            <a:off x="5514110" y="5052296"/>
            <a:ext cx="2641598" cy="1805704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латинского «Subsidium»-поддержка)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1234" y="1409793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Предоставляются на безвозмездной и безвозвратной основе без установления направлений и (или) условий их использования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55704" y="1397804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даете своему ребенку деньги на «карманные расходы»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041234" y="3312927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Предоставляются на финансирование «переданных» полномочий другим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публично-правовым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образованиям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041234" y="5310718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Предоставляются на условиях долевого софинансирования расходов других бюджетов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155704" y="3304084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даете своему ребенку деньги и посылаете его в магазин купить продукты строго по списку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55704" y="5310718"/>
            <a:ext cx="3472873" cy="138422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Вы «добавляете» средства, чтобы ваш ребенок купил себе новый телефон, если остальные он накопил сам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8DDE1"/>
              </a:clrFrom>
              <a:clrTo>
                <a:srgbClr val="D8DD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7" y="3021054"/>
            <a:ext cx="2641597" cy="655159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7" y="5040754"/>
            <a:ext cx="2641597" cy="59342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7" y="1026948"/>
            <a:ext cx="2641597" cy="6295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14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43" y="3881269"/>
            <a:ext cx="6969070" cy="3920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33" y="1722012"/>
            <a:ext cx="6408279" cy="3604657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0A317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62512" y="6614583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261780" y="79865"/>
            <a:ext cx="4254456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0" y="-8366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15318" y="3355453"/>
            <a:ext cx="5300918" cy="18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развития и формирование финансовой системы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5160" y="-151323"/>
            <a:ext cx="18473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1000" dirty="0">
              <a:solidFill>
                <a:srgbClr val="06114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303" y="732582"/>
            <a:ext cx="188377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  <a:p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 rot="12980755">
            <a:off x="2885009" y="5761193"/>
            <a:ext cx="1585822" cy="1743010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08" y="-467294"/>
            <a:ext cx="6030689" cy="339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-200757"/>
            <a:ext cx="6180667" cy="3476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33" y="3962043"/>
            <a:ext cx="7022388" cy="39500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30" y="1867411"/>
            <a:ext cx="7148971" cy="40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Основные направления бюджетной политики 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235131" y="2345801"/>
            <a:ext cx="1698171" cy="975360"/>
          </a:xfrm>
          <a:prstGeom prst="flowChartMagneticTap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цель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22216" y="4279103"/>
            <a:ext cx="2403567" cy="2264835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сбалансированности бюджета городского округа, реализация национальных проектов, создание комфортных условий для проживания граждан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746570" y="3161941"/>
            <a:ext cx="1985556" cy="1956232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использования бюджетных средств </a:t>
            </a: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1933302" y="3192056"/>
            <a:ext cx="592182" cy="121615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9131861" y="2160456"/>
            <a:ext cx="731520" cy="1216152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750593" y="1499534"/>
            <a:ext cx="2290355" cy="9144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8000" y="903644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мероприятий направленных на оптимизацию бюджетных средств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48000" y="2085117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режима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 средств за счет результатов конкурсных процедур с перераспределением образовавшейся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первоочередные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расходов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5913" y="3266592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финансового менеджмента главных администраторов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48000" y="4448063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прозрачности и открытости бюджетных данных и бюджетного процесса для понимания гражданами реализуемой 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городском округе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бюджетной и налоговой политики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8000" y="5629538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выполнения целевых показателей муниципальных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оценки эффективности реализации муниципальных программ</a:t>
            </a:r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8734697" y="1184365"/>
            <a:ext cx="300620" cy="5042263"/>
          </a:xfrm>
          <a:prstGeom prst="rightBrac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 28"/>
          <p:cNvSpPr/>
          <p:nvPr/>
        </p:nvSpPr>
        <p:spPr>
          <a:xfrm>
            <a:off x="9035316" y="3321161"/>
            <a:ext cx="614709" cy="9144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Основные направления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налоговой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политики 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235131" y="2345801"/>
            <a:ext cx="1698171" cy="975360"/>
          </a:xfrm>
          <a:prstGeom prst="flowChartMagneticTap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задача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22216" y="4279103"/>
            <a:ext cx="2403567" cy="2264835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роста доходного потенциала для сохранения бюджетной устойчивости и обеспечения бюджетной сбалансированности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746570" y="3161941"/>
            <a:ext cx="1985556" cy="1956232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Продолжить работу по сохранению, укреплению и развитию налогового потенциала</a:t>
            </a: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1933302" y="3192056"/>
            <a:ext cx="592182" cy="121615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9131861" y="2160456"/>
            <a:ext cx="731520" cy="1216152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750593" y="1499534"/>
            <a:ext cx="2290355" cy="9144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достижения задачи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8000" y="903644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администрирования налоговых и неналоговых доходов, подлежащих зачислению 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городского округа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48000" y="2085117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собираемости налогов 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легализация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налоговой базы, включая легализацию «теневой» заработной платы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5913" y="3266592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претензионно-исковой работы по взысканию задолженности по неналоговым доходам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48000" y="4448063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благоприятных условий для расширения производства, новых рабочих мест, стимулирование инвестиционной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активности, 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деятельности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8000" y="5629538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управления муниципальным имуществом </a:t>
            </a:r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8734697" y="1184365"/>
            <a:ext cx="300620" cy="5042263"/>
          </a:xfrm>
          <a:prstGeom prst="rightBrac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 28"/>
          <p:cNvSpPr/>
          <p:nvPr/>
        </p:nvSpPr>
        <p:spPr>
          <a:xfrm>
            <a:off x="9035316" y="3321161"/>
            <a:ext cx="614709" cy="9144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Основные направления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долговой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политики 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235131" y="2345801"/>
            <a:ext cx="1759132" cy="975360"/>
          </a:xfrm>
          <a:prstGeom prst="flowChartMagneticTap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22216" y="4279103"/>
            <a:ext cx="2403567" cy="2264835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бюджета, минимизация муниципального долга, а также расходов на его обслуживание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746570" y="3161941"/>
            <a:ext cx="1985556" cy="1956232"/>
          </a:xfrm>
          <a:prstGeom prst="flowChartAlternateProces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Продолжить работу по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обеспечению снижения дефицита бюджета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1994262" y="3192056"/>
            <a:ext cx="531221" cy="121615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9131861" y="2160456"/>
            <a:ext cx="731520" cy="1216152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750593" y="1499534"/>
            <a:ext cx="2290355" cy="9144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достижения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8000" y="903644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влияния новых заимствований на структуру накопленного долга и перспектив своевременного исполнения ранее принятых городским округом обязательств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48000" y="2085117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потребности в заемных средствах в целях финансирования дефицита бюджета Республики Башкортостан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5913" y="3266592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конкретных инструментов заимствований, определение наиболее благоприятных моментов для выхода на рынок для привлечения заемных средств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48000" y="4448063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равномерное распределение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долговой нагрузки по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годам, поддержание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кредитного рейтинга городского округа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8000" y="5629538"/>
            <a:ext cx="5553432" cy="91440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выполнения условий задолженности по коммерческим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бюджетным кредитам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8734697" y="1184365"/>
            <a:ext cx="300620" cy="5042263"/>
          </a:xfrm>
          <a:prstGeom prst="rightBrac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 28"/>
          <p:cNvSpPr/>
          <p:nvPr/>
        </p:nvSpPr>
        <p:spPr>
          <a:xfrm>
            <a:off x="9035316" y="3321161"/>
            <a:ext cx="614709" cy="9144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47" y="415705"/>
            <a:ext cx="8092908" cy="5395272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0A317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336760" y="40105"/>
            <a:ext cx="4106779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20948" y="-17246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95817" y="2965702"/>
            <a:ext cx="5300918" cy="18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доходной части бюджета </a:t>
            </a: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5160" y="-151323"/>
            <a:ext cx="18473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1000" dirty="0">
              <a:solidFill>
                <a:srgbClr val="06114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859" y="454322"/>
            <a:ext cx="188377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 rot="12980755">
            <a:off x="2885009" y="5761193"/>
            <a:ext cx="1585822" cy="1743010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4842" y="317178"/>
            <a:ext cx="10336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Основные параметры исполнения бюджета городского округа за 2020 год (млн.руб.)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222355" y="1113309"/>
          <a:ext cx="9861330" cy="409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266"/>
                <a:gridCol w="1972266"/>
                <a:gridCol w="1972266"/>
                <a:gridCol w="1972266"/>
                <a:gridCol w="1972266"/>
              </a:tblGrid>
              <a:tr h="1120574"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уточнено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ba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исполнения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3 241,4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3 189,4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3 090,7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3 335,3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3 230,6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Профицит (+)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-93,9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-41,2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98967" y="5341862"/>
            <a:ext cx="9908628" cy="12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Источниками покрытия дефицита бюджета городского округа являлись изменения остатков на счете и заемные средства кредитных учреждений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99968" y="2401253"/>
            <a:ext cx="2069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bg1">
                    <a:alpha val="12000"/>
                  </a:schemeClr>
                </a:solidFill>
                <a:cs typeface="Arial" panose="020B0604020202020204" pitchFamily="34" charset="0"/>
              </a:rPr>
              <a:t>2020</a:t>
            </a:r>
            <a:endParaRPr lang="ru-RU" sz="6600" b="1" dirty="0">
              <a:solidFill>
                <a:schemeClr val="bg1">
                  <a:alpha val="12000"/>
                </a:schemeClr>
              </a:solidFill>
              <a:cs typeface="Arial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rot="18867722">
            <a:off x="11220217" y="414574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 rot="18867722">
            <a:off x="490137" y="5454485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/>
          </p:nvPr>
        </p:nvGraphicFramePr>
        <p:xfrm>
          <a:off x="1771531" y="1569097"/>
          <a:ext cx="4299821" cy="378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80092" y="4713652"/>
            <a:ext cx="5685122" cy="760227"/>
            <a:chOff x="5804275" y="2617418"/>
            <a:chExt cx="5685122" cy="76022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87045" y="2792870"/>
              <a:ext cx="42023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Источники</a:t>
              </a:r>
            </a:p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(дефицит)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251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804275" y="2617418"/>
              <a:ext cx="1566840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- 114,3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</a:t>
              </a:r>
              <a:r>
                <a:rPr lang="ru-RU" sz="1000" b="1" dirty="0" smtClean="0">
                  <a:cs typeface="Arial" panose="020B0604020202020204" pitchFamily="34" charset="0"/>
                </a:rPr>
                <a:t>. </a:t>
              </a: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РУБ</a:t>
              </a:r>
              <a:r>
                <a:rPr lang="ru-RU" sz="1000" b="1" dirty="0" smtClean="0">
                  <a:cs typeface="Arial" panose="020B0604020202020204" pitchFamily="34" charset="0"/>
                </a:rPr>
                <a:t>.</a:t>
              </a:r>
              <a:endParaRPr lang="ru-RU" sz="10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7644" y="3660721"/>
            <a:ext cx="5280372" cy="794813"/>
            <a:chOff x="5690052" y="4942782"/>
            <a:chExt cx="5280372" cy="79481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262149" y="5122042"/>
              <a:ext cx="370827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90052" y="4942782"/>
              <a:ext cx="1567417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 097,1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9" name="Полилиния 48"/>
          <p:cNvSpPr/>
          <p:nvPr/>
        </p:nvSpPr>
        <p:spPr>
          <a:xfrm>
            <a:off x="6349385" y="855110"/>
            <a:ext cx="45719" cy="4471870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Диаграмма 50"/>
          <p:cNvGraphicFramePr/>
          <p:nvPr>
            <p:extLst/>
          </p:nvPr>
        </p:nvGraphicFramePr>
        <p:xfrm>
          <a:off x="5610935" y="2925818"/>
          <a:ext cx="4787126" cy="4309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2" name="Группа 51"/>
          <p:cNvGrpSpPr/>
          <p:nvPr/>
        </p:nvGrpSpPr>
        <p:grpSpPr>
          <a:xfrm>
            <a:off x="9256873" y="1439222"/>
            <a:ext cx="6144804" cy="684388"/>
            <a:chOff x="5695029" y="1895690"/>
            <a:chExt cx="6144804" cy="684388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7248120" y="2089844"/>
              <a:ext cx="4591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Доходы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37D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695029" y="1895690"/>
              <a:ext cx="1567417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3 189,4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256873" y="2439905"/>
            <a:ext cx="5280370" cy="794813"/>
            <a:chOff x="5690054" y="4942782"/>
            <a:chExt cx="5280370" cy="794813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7262149" y="5122042"/>
              <a:ext cx="370827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690054" y="4942782"/>
              <a:ext cx="1567417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3 230,6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574501" y="3488054"/>
            <a:ext cx="5490525" cy="689256"/>
            <a:chOff x="5998872" y="2597000"/>
            <a:chExt cx="5490525" cy="689256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7287045" y="2792870"/>
              <a:ext cx="42023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Источники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251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998872" y="2597000"/>
              <a:ext cx="1386277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- 41,2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</a:t>
              </a:r>
              <a:r>
                <a:rPr lang="ru-RU" sz="1000" b="1" dirty="0" smtClean="0">
                  <a:cs typeface="Arial" panose="020B0604020202020204" pitchFamily="34" charset="0"/>
                </a:rPr>
                <a:t>. </a:t>
              </a: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РУБ</a:t>
              </a:r>
              <a:r>
                <a:rPr lang="ru-RU" sz="1000" b="1" dirty="0" smtClean="0">
                  <a:cs typeface="Arial" panose="020B0604020202020204" pitchFamily="34" charset="0"/>
                </a:rPr>
                <a:t>.</a:t>
              </a:r>
              <a:endParaRPr lang="ru-RU" sz="10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23963" y="0"/>
            <a:ext cx="596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Исполнение бюджета городского округа за 2019-2020гг. (млн.руб.)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872461" y="1040094"/>
            <a:ext cx="136473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2019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г.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97379" y="1110882"/>
            <a:ext cx="132023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2020 г.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67644" y="2572620"/>
            <a:ext cx="6144805" cy="684388"/>
            <a:chOff x="5695028" y="1895690"/>
            <a:chExt cx="6144805" cy="684388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7248120" y="2089844"/>
              <a:ext cx="4591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Доходы</a:t>
              </a:r>
              <a:r>
                <a:rPr lang="ru-RU" sz="1600" dirty="0" smtClean="0">
                  <a:cs typeface="Arial" panose="020B0604020202020204" pitchFamily="34" charset="0"/>
                </a:rPr>
                <a:t> </a:t>
              </a:r>
              <a:endParaRPr lang="ru-RU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37D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695028" y="1895690"/>
              <a:ext cx="1567416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2 982,9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7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11054" y="4265682"/>
          <a:ext cx="11255190" cy="238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614"/>
                <a:gridCol w="2041957"/>
                <a:gridCol w="1980346"/>
                <a:gridCol w="2112369"/>
                <a:gridCol w="1267422"/>
                <a:gridCol w="116840"/>
                <a:gridCol w="1368642"/>
              </a:tblGrid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 за 2019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 за 2020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ba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доходы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1 105,7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Неналоговые доходы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-113,6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5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1 774,9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1 826,5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2 982,9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3 189,4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5183" y="0"/>
            <a:ext cx="621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Анализ исполнение бюджета городского округа по доходам (млн.руб.)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1922413" y="492432"/>
          <a:ext cx="4017883" cy="378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7497205" y="429768"/>
          <a:ext cx="4017883" cy="389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4-конечная звезда 3"/>
          <p:cNvSpPr/>
          <p:nvPr/>
        </p:nvSpPr>
        <p:spPr>
          <a:xfrm>
            <a:off x="493776" y="3584448"/>
            <a:ext cx="548640" cy="512064"/>
          </a:xfrm>
          <a:prstGeom prst="star4">
            <a:avLst/>
          </a:prstGeom>
          <a:solidFill>
            <a:srgbClr val="37D568"/>
          </a:solidFill>
          <a:ln>
            <a:solidFill>
              <a:srgbClr val="27B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97864" y="3741895"/>
            <a:ext cx="1917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7B754"/>
                </a:solidFill>
              </a:rPr>
              <a:t>Налоговые доходы</a:t>
            </a:r>
            <a:endParaRPr lang="ru-RU" sz="1400" b="1" dirty="0">
              <a:solidFill>
                <a:srgbClr val="27B75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3544" y="3741896"/>
            <a:ext cx="212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</a:t>
            </a:r>
            <a:r>
              <a:rPr lang="ru-RU" sz="1400" b="1" dirty="0" smtClean="0">
                <a:solidFill>
                  <a:srgbClr val="FF0000"/>
                </a:solidFill>
              </a:rPr>
              <a:t>еналоговые доходы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420624" y="1012959"/>
          <a:ext cx="5806440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6556248" y="942314"/>
          <a:ext cx="5175878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налоговых и неналоговых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доходов бюджета городского округа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4368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63768" y="0"/>
            <a:ext cx="642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Динамика основных доходов бюджета городского округа за период 2019 - 2020 гг. (млн.руб.)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195137" y="745957"/>
          <a:ext cx="10609764" cy="598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27"/>
                <a:gridCol w="997125"/>
                <a:gridCol w="962138"/>
                <a:gridCol w="1417347"/>
                <a:gridCol w="1434080"/>
                <a:gridCol w="2798947"/>
              </a:tblGrid>
              <a:tr h="7376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(доля от налоговых и неналоговых доходов, %)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2019 год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2020 год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Пояснение 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НДФЛ (55,9%)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связан с увеличением дополнительного норматива  на 12 %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(14,5%)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мониторинга доходов, в том числе от крупных налогоплательщиков 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совокупный доход (9%)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использования муниципального имущества (12%)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- 74,8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реализации муниципального имущества (5,6%)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- 21,1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</a:t>
                      </a: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заявок на приватизацию муниципального имущества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доходы (3%)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- 17,3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05048"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1 208,0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5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420624" y="1012959"/>
          <a:ext cx="5806440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6556248" y="942314"/>
          <a:ext cx="5175878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безвозмездных поступлений в бюджет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городского округа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4368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8039" y="89012"/>
            <a:ext cx="50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Общая информация о городе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301" y="857756"/>
            <a:ext cx="1174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Салава́т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(башк. Салауат) — город в России, один из крупнейших промышленных центров Республики Башкортостан.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6872" y="1196310"/>
            <a:ext cx="2824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Площадь: 106,2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км²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5833" y="1534864"/>
            <a:ext cx="140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Флаг</a:t>
            </a:r>
            <a:endParaRPr lang="ru-RU" sz="16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5" y="2002500"/>
            <a:ext cx="2149701" cy="1426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71249" y="1584452"/>
            <a:ext cx="1513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Герб</a:t>
            </a:r>
            <a:endParaRPr lang="ru-RU" sz="16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08" y="2002500"/>
            <a:ext cx="1237673" cy="142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8418" y="3958615"/>
            <a:ext cx="117307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Обоснование символики: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Цветок курая – символ дружбы, семь его лепестков – семь родов, положивших начало консолидации и единению народов Башкортостана. На территории одного из семи родов – рода Юрматы – расположен город Салават.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Условно-графическое изображение емкости символизирует нефтехимическое производство, которому город обязан своим рождением, развитием, многими достижениями.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Нефтехимическое производство является одним из крупнейших в стране и играет важную роль в экономике города.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В основном поле расположены всадник и сокол, олицетворяющие стремление к свободе и образ национального героя башкирского народа – Салавата Юлаева!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9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8039" y="0"/>
            <a:ext cx="509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Объем собственных доходов местного бюджета в расчете на одного жителя</a:t>
            </a:r>
            <a:endParaRPr 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 flipH="1" flipV="1">
            <a:off x="630937" y="163677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 г.)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1 880,7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Деление 33"/>
          <p:cNvSpPr/>
          <p:nvPr/>
        </p:nvSpPr>
        <p:spPr>
          <a:xfrm>
            <a:off x="3730752" y="1773936"/>
            <a:ext cx="914400" cy="914400"/>
          </a:xfrm>
          <a:prstGeom prst="mathDivid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0800000" flipH="1" flipV="1">
            <a:off x="4721207" y="163677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151 036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Равно 35"/>
          <p:cNvSpPr/>
          <p:nvPr/>
        </p:nvSpPr>
        <p:spPr>
          <a:xfrm>
            <a:off x="7841120" y="3441035"/>
            <a:ext cx="914400" cy="914400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10800000" flipH="1" flipV="1">
            <a:off x="8963587" y="1664207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12 452,3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10800000" flipH="1" flipV="1">
            <a:off x="609529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 г.)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103,5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Деление 38"/>
          <p:cNvSpPr/>
          <p:nvPr/>
        </p:nvSpPr>
        <p:spPr>
          <a:xfrm>
            <a:off x="3654697" y="3521963"/>
            <a:ext cx="914400" cy="914400"/>
          </a:xfrm>
          <a:prstGeom prst="mathDivid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0800000" flipH="1" flipV="1">
            <a:off x="4675269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149 724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Равно 40"/>
          <p:cNvSpPr/>
          <p:nvPr/>
        </p:nvSpPr>
        <p:spPr>
          <a:xfrm>
            <a:off x="7897077" y="1815083"/>
            <a:ext cx="914400" cy="914400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0800000" flipH="1" flipV="1">
            <a:off x="8897611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14 049,1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30935" y="5404104"/>
            <a:ext cx="1135641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обеспеченность на одного жителя из расчета собственные доходы бюджета на душу населения составила 14 049,1 рублей, рост к уровню 2019 года на 1 596,8 рублей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8967" y="5341862"/>
            <a:ext cx="9908628" cy="12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99968" y="2401253"/>
            <a:ext cx="2069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bg1">
                    <a:alpha val="12000"/>
                  </a:schemeClr>
                </a:solidFill>
                <a:cs typeface="Arial" panose="020B0604020202020204" pitchFamily="34" charset="0"/>
              </a:rPr>
              <a:t>2020</a:t>
            </a:r>
            <a:endParaRPr lang="ru-RU" sz="6600" b="1" dirty="0">
              <a:solidFill>
                <a:schemeClr val="bg1">
                  <a:alpha val="12000"/>
                </a:schemeClr>
              </a:solidFill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4539" y="301950"/>
            <a:ext cx="7053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ЭКОНОМИЧЕСКИЙ ЭФФЕКТ «ДОРОЖНОЙ КАРТЫ»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744825" y="923133"/>
            <a:ext cx="8513926" cy="100807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ЭКОНОМИЧЕСКИЙ  ЭФФЕКТ                    </a:t>
            </a: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план – 161,3 млн. руб.,</a:t>
            </a: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факт – 326,7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млн. руб.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202,5%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68427" y="2160464"/>
            <a:ext cx="9066721" cy="76559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доходного потенциала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109,9 млн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(113%)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722486" y="3099829"/>
            <a:ext cx="8197672" cy="80800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закупок 158,9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(401,3%)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390238" y="3990150"/>
            <a:ext cx="7223097" cy="74583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мероприятия 34,4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(256,2%)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468427" y="4956609"/>
            <a:ext cx="4014741" cy="14217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расходов на местное самоуправление</a:t>
            </a: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141,7 тыс. руб. (116,1%)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6398349" y="4927534"/>
            <a:ext cx="4136799" cy="145083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расходов на ЖКХ 1,3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(275,7%)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4560" y="109448"/>
            <a:ext cx="627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К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рупные налогоплательщики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5603381"/>
              </p:ext>
            </p:extLst>
          </p:nvPr>
        </p:nvGraphicFramePr>
        <p:xfrm>
          <a:off x="2459839" y="858084"/>
          <a:ext cx="7581783" cy="599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921" y="1946691"/>
            <a:ext cx="2697810" cy="1517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04" y="1196279"/>
            <a:ext cx="2991425" cy="1682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41" y="6074546"/>
            <a:ext cx="1668949" cy="938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12" y="2191257"/>
            <a:ext cx="4167606" cy="2344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64" y="4128641"/>
            <a:ext cx="1728652" cy="972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37" y="4922407"/>
            <a:ext cx="1034195" cy="581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09" y="3385195"/>
            <a:ext cx="2045049" cy="1150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74" y="809407"/>
            <a:ext cx="1527316" cy="859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60" y="5487879"/>
            <a:ext cx="1220252" cy="6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3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2961" y="67112"/>
            <a:ext cx="62190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Прогноз социально-экономического развития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733303"/>
              </p:ext>
            </p:extLst>
          </p:nvPr>
        </p:nvGraphicFramePr>
        <p:xfrm>
          <a:off x="0" y="1247629"/>
          <a:ext cx="12192002" cy="53135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95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0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45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450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172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25061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409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Отчет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Оценка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Прогноз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0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9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667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902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574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367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796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895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872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629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7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93,50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82,41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104,15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110,35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100,08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101,93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104,47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100,02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103,70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105,40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919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088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386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639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046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49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1.1.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крупным и средним организациям)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946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966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427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426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019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374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004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364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7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93,50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104,15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110,37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100,14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103,82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99,97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103,42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105,01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тыс.руб.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668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869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591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832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793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3376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6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Оборот розничной торговли (во всех каналах реализации)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351,435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477,770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357,300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831,120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919,430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170,780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962,510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185,670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226,560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240,880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686,810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351,435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488,192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175,397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642,696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780,137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682,554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473,334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787,442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313,570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298,588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859,790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7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102,90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104,20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104,70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101,80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102,20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102,80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5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Объем реализации платных услуг населению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492,910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811,564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217,292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300,465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392,828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680,231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865,040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100,605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247,928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485,354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935,319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492,910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407,981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416,389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500,469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601,364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458,471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636,476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885,209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585,348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826,479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240,618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78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3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99,00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101,10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101,60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104,00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2" marR="5702" marT="570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6101" y="836844"/>
            <a:ext cx="1208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Основные показатели социально-экономического развития городского округа город Салават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РБ</a:t>
            </a:r>
            <a:endParaRPr lang="ru-RU" sz="16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41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2961" y="67112"/>
            <a:ext cx="621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Прогноз социально-экономического развития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439391"/>
              </p:ext>
            </p:extLst>
          </p:nvPr>
        </p:nvGraphicFramePr>
        <p:xfrm>
          <a:off x="-2" y="594732"/>
          <a:ext cx="12192002" cy="59203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451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7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35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395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1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2452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626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Отчет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Оценка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Прогноз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Оборот общественного питания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725,948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737,040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764,338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767,414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769,721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794,254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799,854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807,048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826,186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836,990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852,030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сопоставимых ценах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725,948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711,429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712,140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715,698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718,543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714,989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721,423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729,321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719,279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730,802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746,096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100,10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100,60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100,80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100,60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8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494,730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315,320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038,830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262,760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108,840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577,730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785,160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269,670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842,240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040,610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142,310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494,730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348,080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661,150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887,110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109,200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896,810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112,030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736,430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170,940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373,710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523,250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3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168,30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67,90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65,44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66,61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98,77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78,17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78,47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82,35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72,46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72,92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105,00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8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5.1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Объем инвестиций в основной капитал (за исключением бюджетных средств) (без субъектов малого предпринимательства и объемов инвестиций, не наблюдаемых прямыми статистическими методами)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руб. 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172,510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514,970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488,540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712,570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931,750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240,230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453,220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075,220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151,940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354,610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504,350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83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176,83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65,72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62,05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63,26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96,85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80,43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80,71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84,07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77,40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77,80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109,48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5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172,510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440,720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738,490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962,300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807,410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809,070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016,350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501,350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818,000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016,400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118,500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5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Продукция сельского хозяйства во всех категориях хозяйств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490,96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518,82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547,04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547,95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550,41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576,36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580,17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586,77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607,84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616,09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627,35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сопоставимых ценах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490,96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501,27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509,19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513,00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516,81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517,34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525,31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533,35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526,13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538,45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550,95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3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98,00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102,10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101,58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102,34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103,10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101,60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102,40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101,70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102,50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103,30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Финансы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4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Доходы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684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Прибыль прибыльных организаций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296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895,180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724,350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522,200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841,100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988,620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171,270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511,350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064,210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486,430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086,960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246,540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72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Справочно: сальдо прибылей и убытков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493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452,090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950,620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250,250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577,450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736,890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890,880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240,470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806,220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193,960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807,180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978,270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75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Доходы бюджетов муниципальных районов и городских округов - всего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рублей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982,850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346,450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081,362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138,670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195,978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095,520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155,320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215,120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157,661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219,130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280,599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79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296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млн.рублей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207,980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328,500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375,392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432,700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490,008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435,190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494,990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554,790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475,261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536,730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598,199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0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Расходы бюджетов муниципальных районов и городских округов - всего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9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млн. рублей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097,120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440,320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171,362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228,670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285,978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155,520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215,320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275,120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187,661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249,130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310,599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" marR="4508" marT="450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409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2961" y="67112"/>
            <a:ext cx="621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Прогноз социально-экономического развития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07889"/>
              </p:ext>
            </p:extLst>
          </p:nvPr>
        </p:nvGraphicFramePr>
        <p:xfrm>
          <a:off x="2" y="654344"/>
          <a:ext cx="12191995" cy="588959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48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0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25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339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06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2398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807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Отчет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Оценка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Прогноз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6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Консервативный - вариант1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Базовый - вариант2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Целевой - вариант3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Численность населения (среднегодовая) - всего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036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939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014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003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147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147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909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человек на 10 тыс. человек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-33,400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-16,600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-16,800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-13,500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-8,600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-16,000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-13,000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-8,900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-13,200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-11,400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-6,900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63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779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010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521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8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Среднемесячная начисленная заработная плата c учетом субъектов малого предпринимательства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081,00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948,00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044,00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133,00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817,00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037,00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740,00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33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094,00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33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447,00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6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Среднемесячная заработная плата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рублей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797,00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676,00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903,00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47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076,00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545,00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062,00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074,00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Среднемесячные денежные доходы на душу населения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рублей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634,00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149,00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351,00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815,00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181,00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511,00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588,00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128,00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652,00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10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Уровень зарегистрированной безработицы (на конец периода в % к численности экономически активного населения)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0,73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3,60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3,20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3,00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2,80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3,00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2,50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2,30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2,50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2,00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1,80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28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кв.м общей площади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306,00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726,00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22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</a:t>
                      </a:r>
                      <a:r>
                        <a:rPr lang="en-US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247,00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28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кв. м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23,000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23,050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23,080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23,090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23,200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23,340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23,350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23,380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23,490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23,500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23,660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Ввод жилых домов, на душу населения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кв. метров на одного человека в год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0,170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0,270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0,300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0,150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0,330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6" marR="7476" marT="747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436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27B75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440773" y="0"/>
            <a:ext cx="4106779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105899" y="-4011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2385" y="2945650"/>
            <a:ext cx="5300918" cy="18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местных инициатив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5160" y="-151323"/>
            <a:ext cx="18473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1000" dirty="0">
              <a:solidFill>
                <a:srgbClr val="06114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2927" y="501849"/>
            <a:ext cx="188377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ru-RU" sz="199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 rot="12980755">
            <a:off x="2885009" y="5761193"/>
            <a:ext cx="1585822" cy="1743010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79" y="501849"/>
            <a:ext cx="4761905" cy="47619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9223" y="2762616"/>
            <a:ext cx="389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6560" y="95094"/>
            <a:ext cx="575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Программа поддержки местных инициатив 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85130" y="1678528"/>
            <a:ext cx="2620108" cy="722567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56965" y="1829214"/>
            <a:ext cx="204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Этапы ППМИ 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16747" y="3705301"/>
            <a:ext cx="6739302" cy="578819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671698" y="2738388"/>
            <a:ext cx="6629400" cy="750864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>
            <a:off x="5874660" y="2451670"/>
            <a:ext cx="241048" cy="27459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6651" y="2712371"/>
            <a:ext cx="125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70581" y="2969944"/>
            <a:ext cx="6849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 - ключевой этап реализации ППМИ. Задачи собрания жителей: Обсуждение и отбор проекта для участия в конкурсе; Выбор инициативной группы; Определение суммы денежного и не денежного вклада в реализацию проекта.</a:t>
            </a:r>
          </a:p>
        </p:txBody>
      </p:sp>
      <p:sp>
        <p:nvSpPr>
          <p:cNvPr id="48" name="Стрелка вниз 47"/>
          <p:cNvSpPr/>
          <p:nvPr/>
        </p:nvSpPr>
        <p:spPr>
          <a:xfrm>
            <a:off x="5909459" y="3505085"/>
            <a:ext cx="241047" cy="1759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69868" y="3667286"/>
            <a:ext cx="6622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Подготовка заявок</a:t>
            </a: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Сбор всех необходимых документов и размещение в информационной системе управления в электронном виде.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616747" y="4592317"/>
            <a:ext cx="6739302" cy="578819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трелка вниз 51"/>
          <p:cNvSpPr/>
          <p:nvPr/>
        </p:nvSpPr>
        <p:spPr>
          <a:xfrm>
            <a:off x="5931449" y="4337148"/>
            <a:ext cx="241047" cy="2252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05680" y="4542262"/>
            <a:ext cx="260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60980" y="4802578"/>
            <a:ext cx="699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определить трудности возникшие на всех этапах реализации и учесть их, для дальнейшего улучшения программы.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616747" y="5388896"/>
            <a:ext cx="6739302" cy="53826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>
            <a:off x="5941401" y="5163679"/>
            <a:ext cx="241047" cy="2252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69419" y="5323587"/>
            <a:ext cx="338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Заключение контрактов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788716" y="5595583"/>
            <a:ext cx="6395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Отбор подрядчиков и поставщиков услуг проводится победителями конкурсного отбора согласно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ФЗ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44.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76" y="2819248"/>
            <a:ext cx="623123" cy="62312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99" y="3701600"/>
            <a:ext cx="599200" cy="599200"/>
          </a:xfrm>
          <a:prstGeom prst="rect">
            <a:avLst/>
          </a:prstGeom>
        </p:spPr>
      </p:pic>
      <p:sp>
        <p:nvSpPr>
          <p:cNvPr id="61" name="Скругленный прямоугольник 60"/>
          <p:cNvSpPr/>
          <p:nvPr/>
        </p:nvSpPr>
        <p:spPr>
          <a:xfrm>
            <a:off x="2671698" y="6161477"/>
            <a:ext cx="6739302" cy="53826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4917804" y="6098688"/>
            <a:ext cx="33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Реализация проектов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21878" y="6339660"/>
            <a:ext cx="6787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Работы реализуются подрядчиками совместно с жителями, если это было заявлено в конкурсной документации. На данном этапе жители населенных пунктов могут следить за ходом и качеством работ.</a:t>
            </a:r>
          </a:p>
        </p:txBody>
      </p:sp>
      <p:sp>
        <p:nvSpPr>
          <p:cNvPr id="64" name="Стрелка вниз 63"/>
          <p:cNvSpPr/>
          <p:nvPr/>
        </p:nvSpPr>
        <p:spPr>
          <a:xfrm>
            <a:off x="5995184" y="5956095"/>
            <a:ext cx="241047" cy="2252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75" y="4636076"/>
            <a:ext cx="665233" cy="44313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94124" y="5318470"/>
            <a:ext cx="626275" cy="62627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51" y="6031031"/>
            <a:ext cx="626048" cy="617257"/>
          </a:xfrm>
          <a:prstGeom prst="rect">
            <a:avLst/>
          </a:prstGeom>
        </p:spPr>
      </p:pic>
      <p:sp>
        <p:nvSpPr>
          <p:cNvPr id="68" name="Скругленный прямоугольник 67"/>
          <p:cNvSpPr/>
          <p:nvPr/>
        </p:nvSpPr>
        <p:spPr>
          <a:xfrm>
            <a:off x="741608" y="730765"/>
            <a:ext cx="6813568" cy="8870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по поддержке местных инициатив (ППМИ) – это механизм, позволяющий объединить финансовые ресурсы республиканского бюджета, бюджетов муниципальных образований, средства физических и юридических лиц, и направить их на решение социально-значимых проблем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50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0235" y="739303"/>
            <a:ext cx="8409561" cy="1819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0235" y="807397"/>
            <a:ext cx="8331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Все пожелания и мечты горожан постепенно воплощаются в жизнь. Активные граждане воплощают идеи, они принимают участие в благоустройстве города лично, создавая совершенно новую, очень прогрессивную и уже апробированную на территории Республики Башкортостан  форму территориального общественного самоуправления, которая позволяет при помощи софинансирования из различных источников, воплощать проекты благоустройства города в жизнь. Территориальные общественные самоуправления занимаются составлением актуальных и перспективных проектов для участия в Программе поддержки местных инициатив в Республике Башкортостан (ППМИ). Это интересная, плодотворная работа творческих людей нашего города, которая рассчитана не на сиюминутную выгоду, а на результат, который будет украшать город Салават и служить внукам и правнукам.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8697" y="58846"/>
            <a:ext cx="540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Программа поддержки местных инициатив 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35" y="2934114"/>
            <a:ext cx="2804809" cy="1859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780" y="1237059"/>
            <a:ext cx="3278220" cy="2298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01" y="3049462"/>
            <a:ext cx="3457267" cy="2341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749" y="4896894"/>
            <a:ext cx="3285818" cy="1844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711" y="3645226"/>
            <a:ext cx="2409581" cy="32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55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1449" y="24298"/>
            <a:ext cx="5782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Реализация программы поддержки местных </a:t>
            </a:r>
            <a:r>
              <a:rPr lang="ru-RU" sz="1600" b="1" dirty="0" smtClean="0">
                <a:solidFill>
                  <a:schemeClr val="bg1"/>
                </a:solidFill>
              </a:rPr>
              <a:t>инициатив за </a:t>
            </a:r>
            <a:r>
              <a:rPr lang="ru-RU" sz="1600" b="1" dirty="0" smtClean="0">
                <a:solidFill>
                  <a:schemeClr val="bg1"/>
                </a:solidFill>
              </a:rPr>
              <a:t>201</a:t>
            </a:r>
            <a:r>
              <a:rPr lang="en-US" sz="1600" b="1" dirty="0" smtClean="0">
                <a:solidFill>
                  <a:schemeClr val="bg1"/>
                </a:solidFill>
              </a:rPr>
              <a:t>9</a:t>
            </a:r>
            <a:r>
              <a:rPr lang="ru-RU" sz="1600" b="1" dirty="0" smtClean="0">
                <a:solidFill>
                  <a:schemeClr val="bg1"/>
                </a:solidFill>
              </a:rPr>
              <a:t>-202</a:t>
            </a:r>
            <a:r>
              <a:rPr lang="en-US" sz="1600" b="1" dirty="0" smtClean="0">
                <a:solidFill>
                  <a:schemeClr val="bg1"/>
                </a:solidFill>
              </a:rPr>
              <a:t>0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гг.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17497" y="888383"/>
            <a:ext cx="8508115" cy="1041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21626" y="914538"/>
            <a:ext cx="8115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Позитивные изменения инфраструктуры Салавата положительно влияют на его имидж, настроение горожан и атмосферу. Финансирование  работ по благоустройству территории – дело хлопотное и дорогостоящее, активные горожане идут в ногу со всей Республикой и выходят с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предложениями. В городе Салават программа поддержки местных инициатив реализуется с 2016 года. На сегодняшний день уже реализовано 93 проекта    </a:t>
            </a:r>
            <a:endParaRPr lang="ru-RU" sz="12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36564240"/>
              </p:ext>
            </p:extLst>
          </p:nvPr>
        </p:nvGraphicFramePr>
        <p:xfrm>
          <a:off x="2925752" y="2106000"/>
          <a:ext cx="6335199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 rot="16200000">
            <a:off x="-1520654" y="3859267"/>
            <a:ext cx="42370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tx1">
                    <a:lumMod val="75000"/>
                    <a:lumOff val="25000"/>
                    <a:alpha val="12000"/>
                  </a:schemeClr>
                </a:solidFill>
                <a:cs typeface="Arial" panose="020B0604020202020204" pitchFamily="34" charset="0"/>
              </a:rPr>
              <a:t>2018-2021</a:t>
            </a:r>
            <a:endParaRPr lang="ru-RU" sz="6600" b="1" dirty="0">
              <a:solidFill>
                <a:schemeClr val="tx1">
                  <a:lumMod val="75000"/>
                  <a:lumOff val="25000"/>
                  <a:alpha val="12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1260" y="80920"/>
            <a:ext cx="50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История города Салават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58" y="490522"/>
            <a:ext cx="12192000" cy="6090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93" y="748256"/>
            <a:ext cx="12353841" cy="6949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746" y="3206130"/>
            <a:ext cx="3350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Салават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основан в 1948 году как посёлок при строительстве нефтехимического комбината.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9029" y="3684165"/>
            <a:ext cx="2304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Город назван в честь башкирского поэта, национального героя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Салават Юлаева 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5055" y="1577970"/>
            <a:ext cx="446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Открыты большие месторождения нефти в Ишимбае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5055" y="2430836"/>
            <a:ext cx="47136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Нужда в топливе для самолетов, ракет и автомобилей, продуктах нефтехимии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5055" y="3206130"/>
            <a:ext cx="471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Наличие большой реки Белой в этом районе и строительных материалов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055" y="4058996"/>
            <a:ext cx="46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Наличие большого количества незанятой рабочей силы (заключенные лагерей)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4909" y="826854"/>
            <a:ext cx="489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Причины возникновения города Салават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714" y="5441160"/>
            <a:ext cx="1081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Салават является одним из крупнейших промышленных центров Республики Башкортостан, с мощным производственным потенциалом и населением 148,9 тыс. человек</a:t>
            </a:r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27" y="-62589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5629291"/>
              </p:ext>
            </p:extLst>
          </p:nvPr>
        </p:nvGraphicFramePr>
        <p:xfrm>
          <a:off x="830219" y="1142018"/>
          <a:ext cx="5236294" cy="481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6595382" y="2705858"/>
            <a:ext cx="5863616" cy="759217"/>
            <a:chOff x="6104885" y="1886638"/>
            <a:chExt cx="5863616" cy="75921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251741" y="2061080"/>
              <a:ext cx="47167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Средства местного бюджета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104885" y="1886638"/>
              <a:ext cx="1047467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11,1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685663" y="1646401"/>
            <a:ext cx="4791227" cy="777637"/>
            <a:chOff x="6148142" y="4955178"/>
            <a:chExt cx="4791227" cy="77763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231094" y="5117262"/>
              <a:ext cx="370827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Субсидия Республики Башкортостан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148142" y="4955178"/>
              <a:ext cx="1067280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55,5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24437" y="2795365"/>
            <a:ext cx="197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83,2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02821" y="3333241"/>
            <a:ext cx="267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85021" y="9525"/>
            <a:ext cx="622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фактических расходов бюджета на программу  поддержки местных инициатив  за </a:t>
            </a:r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2020г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1216769" y="1420293"/>
            <a:ext cx="0" cy="4369777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6200000">
            <a:off x="-1522365" y="3064706"/>
            <a:ext cx="42370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tx1">
                    <a:lumMod val="75000"/>
                    <a:lumOff val="25000"/>
                    <a:alpha val="12000"/>
                  </a:schemeClr>
                </a:solidFill>
                <a:cs typeface="Arial" panose="020B0604020202020204" pitchFamily="34" charset="0"/>
              </a:rPr>
              <a:t>2019-2020</a:t>
            </a:r>
            <a:endParaRPr lang="ru-RU" sz="6600" b="1" dirty="0">
              <a:solidFill>
                <a:schemeClr val="tx1">
                  <a:lumMod val="75000"/>
                  <a:lumOff val="25000"/>
                  <a:alpha val="12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07669"/>
              </p:ext>
            </p:extLst>
          </p:nvPr>
        </p:nvGraphicFramePr>
        <p:xfrm>
          <a:off x="1644242" y="6205253"/>
          <a:ext cx="3583330" cy="58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58">
                  <a:extLst>
                    <a:ext uri="{9D8B030D-6E8A-4147-A177-3AD203B41FA5}">
                      <a16:colId xmlns:a16="http://schemas.microsoft.com/office/drawing/2014/main" xmlns="" val="613582932"/>
                    </a:ext>
                  </a:extLst>
                </a:gridCol>
                <a:gridCol w="2325732">
                  <a:extLst>
                    <a:ext uri="{9D8B030D-6E8A-4147-A177-3AD203B41FA5}">
                      <a16:colId xmlns:a16="http://schemas.microsoft.com/office/drawing/2014/main" xmlns="" val="3955237230"/>
                    </a:ext>
                  </a:extLst>
                </a:gridCol>
                <a:gridCol w="1179040">
                  <a:extLst>
                    <a:ext uri="{9D8B030D-6E8A-4147-A177-3AD203B41FA5}">
                      <a16:colId xmlns:a16="http://schemas.microsoft.com/office/drawing/2014/main" xmlns="" val="3438449656"/>
                    </a:ext>
                  </a:extLst>
                </a:gridCol>
              </a:tblGrid>
              <a:tr h="183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847268"/>
                  </a:ext>
                </a:extLst>
              </a:tr>
              <a:tr h="359217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45,1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2413726"/>
                  </a:ext>
                </a:extLst>
              </a:tr>
            </a:tbl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6685663" y="3789418"/>
            <a:ext cx="5799712" cy="693440"/>
            <a:chOff x="6195166" y="1886638"/>
            <a:chExt cx="5799712" cy="69344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78118" y="2098658"/>
              <a:ext cx="47167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Средства населения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195166" y="1886638"/>
              <a:ext cx="866904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8,3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685663" y="4861079"/>
            <a:ext cx="5799712" cy="693440"/>
            <a:chOff x="6195166" y="1886638"/>
            <a:chExt cx="5799712" cy="69344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278118" y="2118413"/>
              <a:ext cx="47167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Средства спонсоров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195166" y="1886638"/>
              <a:ext cx="866904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8,3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268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5910750" y="41107"/>
            <a:ext cx="6281250" cy="490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51B3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Полилиния 31"/>
          <p:cNvSpPr/>
          <p:nvPr/>
        </p:nvSpPr>
        <p:spPr>
          <a:xfrm rot="13409026" flipH="1" flipV="1">
            <a:off x="10664332" y="4076388"/>
            <a:ext cx="1197505" cy="1170536"/>
          </a:xfrm>
          <a:custGeom>
            <a:avLst/>
            <a:gdLst>
              <a:gd name="connsiteX0" fmla="*/ 946661 w 2361757"/>
              <a:gd name="connsiteY0" fmla="*/ 915978 h 2308567"/>
              <a:gd name="connsiteX1" fmla="*/ 947785 w 2361757"/>
              <a:gd name="connsiteY1" fmla="*/ 796316 h 2308567"/>
              <a:gd name="connsiteX2" fmla="*/ 833269 w 2361757"/>
              <a:gd name="connsiteY2" fmla="*/ 794165 h 2308567"/>
              <a:gd name="connsiteX3" fmla="*/ 831001 w 2361757"/>
              <a:gd name="connsiteY3" fmla="*/ 914892 h 2308567"/>
              <a:gd name="connsiteX4" fmla="*/ 1729899 w 2361757"/>
              <a:gd name="connsiteY4" fmla="*/ 188813 h 2308567"/>
              <a:gd name="connsiteX5" fmla="*/ 1731023 w 2361757"/>
              <a:gd name="connsiteY5" fmla="*/ 69151 h 2308567"/>
              <a:gd name="connsiteX6" fmla="*/ 1616507 w 2361757"/>
              <a:gd name="connsiteY6" fmla="*/ 67000 h 2308567"/>
              <a:gd name="connsiteX7" fmla="*/ 1614239 w 2361757"/>
              <a:gd name="connsiteY7" fmla="*/ 187727 h 2308567"/>
              <a:gd name="connsiteX8" fmla="*/ 191443 w 2361757"/>
              <a:gd name="connsiteY8" fmla="*/ 1672360 h 2308567"/>
              <a:gd name="connsiteX9" fmla="*/ 192567 w 2361757"/>
              <a:gd name="connsiteY9" fmla="*/ 1552698 h 2308567"/>
              <a:gd name="connsiteX10" fmla="*/ 78051 w 2361757"/>
              <a:gd name="connsiteY10" fmla="*/ 1550547 h 2308567"/>
              <a:gd name="connsiteX11" fmla="*/ 75783 w 2361757"/>
              <a:gd name="connsiteY11" fmla="*/ 1671274 h 2308567"/>
              <a:gd name="connsiteX12" fmla="*/ 944889 w 2361757"/>
              <a:gd name="connsiteY12" fmla="*/ 1104731 h 2308567"/>
              <a:gd name="connsiteX13" fmla="*/ 945940 w 2361757"/>
              <a:gd name="connsiteY13" fmla="*/ 992704 h 2308567"/>
              <a:gd name="connsiteX14" fmla="*/ 829561 w 2361757"/>
              <a:gd name="connsiteY14" fmla="*/ 991609 h 2308567"/>
              <a:gd name="connsiteX15" fmla="*/ 827477 w 2361757"/>
              <a:gd name="connsiteY15" fmla="*/ 1102525 h 2308567"/>
              <a:gd name="connsiteX16" fmla="*/ 1142885 w 2361757"/>
              <a:gd name="connsiteY16" fmla="*/ 917820 h 2308567"/>
              <a:gd name="connsiteX17" fmla="*/ 1145098 w 2361757"/>
              <a:gd name="connsiteY17" fmla="*/ 800021 h 2308567"/>
              <a:gd name="connsiteX18" fmla="*/ 1024504 w 2361757"/>
              <a:gd name="connsiteY18" fmla="*/ 797756 h 2308567"/>
              <a:gd name="connsiteX19" fmla="*/ 1023386 w 2361757"/>
              <a:gd name="connsiteY19" fmla="*/ 916698 h 2308567"/>
              <a:gd name="connsiteX20" fmla="*/ 1728127 w 2361757"/>
              <a:gd name="connsiteY20" fmla="*/ 377565 h 2308567"/>
              <a:gd name="connsiteX21" fmla="*/ 1729179 w 2361757"/>
              <a:gd name="connsiteY21" fmla="*/ 265539 h 2308567"/>
              <a:gd name="connsiteX22" fmla="*/ 1612799 w 2361757"/>
              <a:gd name="connsiteY22" fmla="*/ 264444 h 2308567"/>
              <a:gd name="connsiteX23" fmla="*/ 1610716 w 2361757"/>
              <a:gd name="connsiteY23" fmla="*/ 375360 h 2308567"/>
              <a:gd name="connsiteX24" fmla="*/ 1926124 w 2361757"/>
              <a:gd name="connsiteY24" fmla="*/ 190655 h 2308567"/>
              <a:gd name="connsiteX25" fmla="*/ 1928336 w 2361757"/>
              <a:gd name="connsiteY25" fmla="*/ 72856 h 2308567"/>
              <a:gd name="connsiteX26" fmla="*/ 1807742 w 2361757"/>
              <a:gd name="connsiteY26" fmla="*/ 70591 h 2308567"/>
              <a:gd name="connsiteX27" fmla="*/ 1806624 w 2361757"/>
              <a:gd name="connsiteY27" fmla="*/ 189533 h 2308567"/>
              <a:gd name="connsiteX28" fmla="*/ 189671 w 2361757"/>
              <a:gd name="connsiteY28" fmla="*/ 1861113 h 2308567"/>
              <a:gd name="connsiteX29" fmla="*/ 190723 w 2361757"/>
              <a:gd name="connsiteY29" fmla="*/ 1749086 h 2308567"/>
              <a:gd name="connsiteX30" fmla="*/ 74343 w 2361757"/>
              <a:gd name="connsiteY30" fmla="*/ 1747991 h 2308567"/>
              <a:gd name="connsiteX31" fmla="*/ 72259 w 2361757"/>
              <a:gd name="connsiteY31" fmla="*/ 1858908 h 2308567"/>
              <a:gd name="connsiteX32" fmla="*/ 387668 w 2361757"/>
              <a:gd name="connsiteY32" fmla="*/ 1674202 h 2308567"/>
              <a:gd name="connsiteX33" fmla="*/ 389880 w 2361757"/>
              <a:gd name="connsiteY33" fmla="*/ 1556403 h 2308567"/>
              <a:gd name="connsiteX34" fmla="*/ 269286 w 2361757"/>
              <a:gd name="connsiteY34" fmla="*/ 1554139 h 2308567"/>
              <a:gd name="connsiteX35" fmla="*/ 268168 w 2361757"/>
              <a:gd name="connsiteY35" fmla="*/ 1673081 h 2308567"/>
              <a:gd name="connsiteX36" fmla="*/ 1136723 w 2361757"/>
              <a:gd name="connsiteY36" fmla="*/ 1108333 h 2308567"/>
              <a:gd name="connsiteX37" fmla="*/ 1136772 w 2361757"/>
              <a:gd name="connsiteY37" fmla="*/ 1105730 h 2308567"/>
              <a:gd name="connsiteX38" fmla="*/ 1139356 w 2361757"/>
              <a:gd name="connsiteY38" fmla="*/ 1105779 h 2308567"/>
              <a:gd name="connsiteX39" fmla="*/ 1141445 w 2361757"/>
              <a:gd name="connsiteY39" fmla="*/ 994539 h 2308567"/>
              <a:gd name="connsiteX40" fmla="*/ 1022666 w 2361757"/>
              <a:gd name="connsiteY40" fmla="*/ 993424 h 2308567"/>
              <a:gd name="connsiteX41" fmla="*/ 1021608 w 2361757"/>
              <a:gd name="connsiteY41" fmla="*/ 1106172 h 2308567"/>
              <a:gd name="connsiteX42" fmla="*/ 1919961 w 2361757"/>
              <a:gd name="connsiteY42" fmla="*/ 381168 h 2308567"/>
              <a:gd name="connsiteX43" fmla="*/ 1920010 w 2361757"/>
              <a:gd name="connsiteY43" fmla="*/ 378565 h 2308567"/>
              <a:gd name="connsiteX44" fmla="*/ 1922594 w 2361757"/>
              <a:gd name="connsiteY44" fmla="*/ 378614 h 2308567"/>
              <a:gd name="connsiteX45" fmla="*/ 1924683 w 2361757"/>
              <a:gd name="connsiteY45" fmla="*/ 267374 h 2308567"/>
              <a:gd name="connsiteX46" fmla="*/ 1805904 w 2361757"/>
              <a:gd name="connsiteY46" fmla="*/ 266258 h 2308567"/>
              <a:gd name="connsiteX47" fmla="*/ 1804846 w 2361757"/>
              <a:gd name="connsiteY47" fmla="*/ 379007 h 2308567"/>
              <a:gd name="connsiteX48" fmla="*/ 381505 w 2361757"/>
              <a:gd name="connsiteY48" fmla="*/ 1864715 h 2308567"/>
              <a:gd name="connsiteX49" fmla="*/ 381554 w 2361757"/>
              <a:gd name="connsiteY49" fmla="*/ 1862113 h 2308567"/>
              <a:gd name="connsiteX50" fmla="*/ 384138 w 2361757"/>
              <a:gd name="connsiteY50" fmla="*/ 1862161 h 2308567"/>
              <a:gd name="connsiteX51" fmla="*/ 386227 w 2361757"/>
              <a:gd name="connsiteY51" fmla="*/ 1750921 h 2308567"/>
              <a:gd name="connsiteX52" fmla="*/ 267448 w 2361757"/>
              <a:gd name="connsiteY52" fmla="*/ 1749806 h 2308567"/>
              <a:gd name="connsiteX53" fmla="*/ 266390 w 2361757"/>
              <a:gd name="connsiteY53" fmla="*/ 1862554 h 2308567"/>
              <a:gd name="connsiteX54" fmla="*/ 1290351 w 2361757"/>
              <a:gd name="connsiteY54" fmla="*/ 1271767 h 2308567"/>
              <a:gd name="connsiteX55" fmla="*/ 1292214 w 2361757"/>
              <a:gd name="connsiteY55" fmla="*/ 1170371 h 2308567"/>
              <a:gd name="connsiteX56" fmla="*/ 1200526 w 2361757"/>
              <a:gd name="connsiteY56" fmla="*/ 1169291 h 2308567"/>
              <a:gd name="connsiteX57" fmla="*/ 1200477 w 2361757"/>
              <a:gd name="connsiteY57" fmla="*/ 1171894 h 2308567"/>
              <a:gd name="connsiteX58" fmla="*/ 1197893 w 2361757"/>
              <a:gd name="connsiteY58" fmla="*/ 1171845 h 2308567"/>
              <a:gd name="connsiteX59" fmla="*/ 1196213 w 2361757"/>
              <a:gd name="connsiteY59" fmla="*/ 1271620 h 2308567"/>
              <a:gd name="connsiteX60" fmla="*/ 2073590 w 2361757"/>
              <a:gd name="connsiteY60" fmla="*/ 544602 h 2308567"/>
              <a:gd name="connsiteX61" fmla="*/ 2075452 w 2361757"/>
              <a:gd name="connsiteY61" fmla="*/ 443206 h 2308567"/>
              <a:gd name="connsiteX62" fmla="*/ 1983765 w 2361757"/>
              <a:gd name="connsiteY62" fmla="*/ 442126 h 2308567"/>
              <a:gd name="connsiteX63" fmla="*/ 1983715 w 2361757"/>
              <a:gd name="connsiteY63" fmla="*/ 444729 h 2308567"/>
              <a:gd name="connsiteX64" fmla="*/ 1981131 w 2361757"/>
              <a:gd name="connsiteY64" fmla="*/ 444680 h 2308567"/>
              <a:gd name="connsiteX65" fmla="*/ 1979452 w 2361757"/>
              <a:gd name="connsiteY65" fmla="*/ 544455 h 2308567"/>
              <a:gd name="connsiteX66" fmla="*/ 535134 w 2361757"/>
              <a:gd name="connsiteY66" fmla="*/ 2028149 h 2308567"/>
              <a:gd name="connsiteX67" fmla="*/ 536996 w 2361757"/>
              <a:gd name="connsiteY67" fmla="*/ 1926753 h 2308567"/>
              <a:gd name="connsiteX68" fmla="*/ 445308 w 2361757"/>
              <a:gd name="connsiteY68" fmla="*/ 1925674 h 2308567"/>
              <a:gd name="connsiteX69" fmla="*/ 445259 w 2361757"/>
              <a:gd name="connsiteY69" fmla="*/ 1928276 h 2308567"/>
              <a:gd name="connsiteX70" fmla="*/ 442675 w 2361757"/>
              <a:gd name="connsiteY70" fmla="*/ 1928227 h 2308567"/>
              <a:gd name="connsiteX71" fmla="*/ 440995 w 2361757"/>
              <a:gd name="connsiteY71" fmla="*/ 2028002 h 2308567"/>
              <a:gd name="connsiteX72" fmla="*/ 1500469 w 2361757"/>
              <a:gd name="connsiteY72" fmla="*/ 1486882 h 2308567"/>
              <a:gd name="connsiteX73" fmla="*/ 1503329 w 2361757"/>
              <a:gd name="connsiteY73" fmla="*/ 1334596 h 2308567"/>
              <a:gd name="connsiteX74" fmla="*/ 1351869 w 2361757"/>
              <a:gd name="connsiteY74" fmla="*/ 1334533 h 2308567"/>
              <a:gd name="connsiteX75" fmla="*/ 1349293 w 2361757"/>
              <a:gd name="connsiteY75" fmla="*/ 1484043 h 2308567"/>
              <a:gd name="connsiteX76" fmla="*/ 2283707 w 2361757"/>
              <a:gd name="connsiteY76" fmla="*/ 759717 h 2308567"/>
              <a:gd name="connsiteX77" fmla="*/ 2286568 w 2361757"/>
              <a:gd name="connsiteY77" fmla="*/ 607431 h 2308567"/>
              <a:gd name="connsiteX78" fmla="*/ 2135107 w 2361757"/>
              <a:gd name="connsiteY78" fmla="*/ 607368 h 2308567"/>
              <a:gd name="connsiteX79" fmla="*/ 2132532 w 2361757"/>
              <a:gd name="connsiteY79" fmla="*/ 756878 h 2308567"/>
              <a:gd name="connsiteX80" fmla="*/ 745251 w 2361757"/>
              <a:gd name="connsiteY80" fmla="*/ 2243264 h 2308567"/>
              <a:gd name="connsiteX81" fmla="*/ 748111 w 2361757"/>
              <a:gd name="connsiteY81" fmla="*/ 2090978 h 2308567"/>
              <a:gd name="connsiteX82" fmla="*/ 596651 w 2361757"/>
              <a:gd name="connsiteY82" fmla="*/ 2090915 h 2308567"/>
              <a:gd name="connsiteX83" fmla="*/ 594075 w 2361757"/>
              <a:gd name="connsiteY83" fmla="*/ 2240425 h 2308567"/>
              <a:gd name="connsiteX84" fmla="*/ 808123 w 2361757"/>
              <a:gd name="connsiteY84" fmla="*/ 2308567 h 2308567"/>
              <a:gd name="connsiteX85" fmla="*/ 534073 w 2361757"/>
              <a:gd name="connsiteY85" fmla="*/ 2303420 h 2308567"/>
              <a:gd name="connsiteX86" fmla="*/ 534084 w 2361757"/>
              <a:gd name="connsiteY86" fmla="*/ 2302254 h 2308567"/>
              <a:gd name="connsiteX87" fmla="*/ 530101 w 2361757"/>
              <a:gd name="connsiteY87" fmla="*/ 2302217 h 2308567"/>
              <a:gd name="connsiteX88" fmla="*/ 533982 w 2361757"/>
              <a:gd name="connsiteY88" fmla="*/ 2090889 h 2308567"/>
              <a:gd name="connsiteX89" fmla="*/ 439936 w 2361757"/>
              <a:gd name="connsiteY89" fmla="*/ 2090850 h 2308567"/>
              <a:gd name="connsiteX90" fmla="*/ 436388 w 2361757"/>
              <a:gd name="connsiteY90" fmla="*/ 2301586 h 2308567"/>
              <a:gd name="connsiteX91" fmla="*/ 163581 w 2361757"/>
              <a:gd name="connsiteY91" fmla="*/ 2296463 h 2308567"/>
              <a:gd name="connsiteX92" fmla="*/ 163693 w 2361757"/>
              <a:gd name="connsiteY92" fmla="*/ 2284549 h 2308567"/>
              <a:gd name="connsiteX93" fmla="*/ 163209 w 2361757"/>
              <a:gd name="connsiteY93" fmla="*/ 2284566 h 2308567"/>
              <a:gd name="connsiteX94" fmla="*/ 162635 w 2361757"/>
              <a:gd name="connsiteY94" fmla="*/ 2020908 h 2308567"/>
              <a:gd name="connsiteX95" fmla="*/ 227903 w 2361757"/>
              <a:gd name="connsiteY95" fmla="*/ 2021521 h 2308567"/>
              <a:gd name="connsiteX96" fmla="*/ 229574 w 2361757"/>
              <a:gd name="connsiteY96" fmla="*/ 2233603 h 2308567"/>
              <a:gd name="connsiteX97" fmla="*/ 374526 w 2361757"/>
              <a:gd name="connsiteY97" fmla="*/ 2236325 h 2308567"/>
              <a:gd name="connsiteX98" fmla="*/ 380335 w 2361757"/>
              <a:gd name="connsiteY98" fmla="*/ 1927056 h 2308567"/>
              <a:gd name="connsiteX99" fmla="*/ 71088 w 2361757"/>
              <a:gd name="connsiteY99" fmla="*/ 1921248 h 2308567"/>
              <a:gd name="connsiteX100" fmla="*/ 65195 w 2361757"/>
              <a:gd name="connsiteY100" fmla="*/ 2294615 h 2308567"/>
              <a:gd name="connsiteX101" fmla="*/ 0 w 2361757"/>
              <a:gd name="connsiteY101" fmla="*/ 2293391 h 2308567"/>
              <a:gd name="connsiteX102" fmla="*/ 15178 w 2361757"/>
              <a:gd name="connsiteY102" fmla="*/ 1485267 h 2308567"/>
              <a:gd name="connsiteX103" fmla="*/ 16895 w 2361757"/>
              <a:gd name="connsiteY103" fmla="*/ 1485300 h 2308567"/>
              <a:gd name="connsiteX104" fmla="*/ 16928 w 2361757"/>
              <a:gd name="connsiteY104" fmla="*/ 1483547 h 2308567"/>
              <a:gd name="connsiteX105" fmla="*/ 755932 w 2361757"/>
              <a:gd name="connsiteY105" fmla="*/ 1499033 h 2308567"/>
              <a:gd name="connsiteX106" fmla="*/ 770396 w 2361757"/>
              <a:gd name="connsiteY106" fmla="*/ 728885 h 2308567"/>
              <a:gd name="connsiteX107" fmla="*/ 772113 w 2361757"/>
              <a:gd name="connsiteY107" fmla="*/ 728918 h 2308567"/>
              <a:gd name="connsiteX108" fmla="*/ 772146 w 2361757"/>
              <a:gd name="connsiteY108" fmla="*/ 727165 h 2308567"/>
              <a:gd name="connsiteX109" fmla="*/ 1539708 w 2361757"/>
              <a:gd name="connsiteY109" fmla="*/ 743249 h 2308567"/>
              <a:gd name="connsiteX110" fmla="*/ 1553634 w 2361757"/>
              <a:gd name="connsiteY110" fmla="*/ 1720 h 2308567"/>
              <a:gd name="connsiteX111" fmla="*/ 1555351 w 2361757"/>
              <a:gd name="connsiteY111" fmla="*/ 1753 h 2308567"/>
              <a:gd name="connsiteX112" fmla="*/ 1555384 w 2361757"/>
              <a:gd name="connsiteY112" fmla="*/ 0 h 2308567"/>
              <a:gd name="connsiteX113" fmla="*/ 2361757 w 2361757"/>
              <a:gd name="connsiteY113" fmla="*/ 16898 h 2308567"/>
              <a:gd name="connsiteX114" fmla="*/ 2360500 w 2361757"/>
              <a:gd name="connsiteY114" fmla="*/ 83888 h 2308567"/>
              <a:gd name="connsiteX115" fmla="*/ 1990677 w 2361757"/>
              <a:gd name="connsiteY115" fmla="*/ 74027 h 2308567"/>
              <a:gd name="connsiteX116" fmla="*/ 1984935 w 2361757"/>
              <a:gd name="connsiteY116" fmla="*/ 379785 h 2308567"/>
              <a:gd name="connsiteX117" fmla="*/ 2290735 w 2361757"/>
              <a:gd name="connsiteY117" fmla="*/ 385528 h 2308567"/>
              <a:gd name="connsiteX118" fmla="*/ 2293342 w 2361757"/>
              <a:gd name="connsiteY118" fmla="*/ 246714 h 2308567"/>
              <a:gd name="connsiteX119" fmla="*/ 2079285 w 2361757"/>
              <a:gd name="connsiteY119" fmla="*/ 241006 h 2308567"/>
              <a:gd name="connsiteX120" fmla="*/ 2079898 w 2361757"/>
              <a:gd name="connsiteY120" fmla="*/ 175739 h 2308567"/>
              <a:gd name="connsiteX121" fmla="*/ 2343498 w 2361757"/>
              <a:gd name="connsiteY121" fmla="*/ 181263 h 2308567"/>
              <a:gd name="connsiteX122" fmla="*/ 2343485 w 2361757"/>
              <a:gd name="connsiteY122" fmla="*/ 181496 h 2308567"/>
              <a:gd name="connsiteX123" fmla="*/ 2358663 w 2361757"/>
              <a:gd name="connsiteY123" fmla="*/ 181638 h 2308567"/>
              <a:gd name="connsiteX124" fmla="*/ 2355418 w 2361757"/>
              <a:gd name="connsiteY124" fmla="*/ 446499 h 2308567"/>
              <a:gd name="connsiteX125" fmla="*/ 2137923 w 2361757"/>
              <a:gd name="connsiteY125" fmla="*/ 443940 h 2308567"/>
              <a:gd name="connsiteX126" fmla="*/ 2136187 w 2361757"/>
              <a:gd name="connsiteY126" fmla="*/ 544699 h 2308567"/>
              <a:gd name="connsiteX127" fmla="*/ 2287742 w 2361757"/>
              <a:gd name="connsiteY127" fmla="*/ 544934 h 2308567"/>
              <a:gd name="connsiteX128" fmla="*/ 2287753 w 2361757"/>
              <a:gd name="connsiteY128" fmla="*/ 544328 h 2308567"/>
              <a:gd name="connsiteX129" fmla="*/ 2353569 w 2361757"/>
              <a:gd name="connsiteY129" fmla="*/ 544946 h 2308567"/>
              <a:gd name="connsiteX130" fmla="*/ 2348341 w 2361757"/>
              <a:gd name="connsiteY130" fmla="*/ 823294 h 2308567"/>
              <a:gd name="connsiteX131" fmla="*/ 2346614 w 2361757"/>
              <a:gd name="connsiteY131" fmla="*/ 823261 h 2308567"/>
              <a:gd name="connsiteX132" fmla="*/ 2346580 w 2361757"/>
              <a:gd name="connsiteY132" fmla="*/ 825020 h 2308567"/>
              <a:gd name="connsiteX133" fmla="*/ 2072529 w 2361757"/>
              <a:gd name="connsiteY133" fmla="*/ 819873 h 2308567"/>
              <a:gd name="connsiteX134" fmla="*/ 2072541 w 2361757"/>
              <a:gd name="connsiteY134" fmla="*/ 818707 h 2308567"/>
              <a:gd name="connsiteX135" fmla="*/ 2068557 w 2361757"/>
              <a:gd name="connsiteY135" fmla="*/ 818669 h 2308567"/>
              <a:gd name="connsiteX136" fmla="*/ 2072438 w 2361757"/>
              <a:gd name="connsiteY136" fmla="*/ 607341 h 2308567"/>
              <a:gd name="connsiteX137" fmla="*/ 1978393 w 2361757"/>
              <a:gd name="connsiteY137" fmla="*/ 607303 h 2308567"/>
              <a:gd name="connsiteX138" fmla="*/ 1974844 w 2361757"/>
              <a:gd name="connsiteY138" fmla="*/ 818039 h 2308567"/>
              <a:gd name="connsiteX139" fmla="*/ 1702037 w 2361757"/>
              <a:gd name="connsiteY139" fmla="*/ 812916 h 2308567"/>
              <a:gd name="connsiteX140" fmla="*/ 1702150 w 2361757"/>
              <a:gd name="connsiteY140" fmla="*/ 801001 h 2308567"/>
              <a:gd name="connsiteX141" fmla="*/ 1701665 w 2361757"/>
              <a:gd name="connsiteY141" fmla="*/ 801019 h 2308567"/>
              <a:gd name="connsiteX142" fmla="*/ 1701092 w 2361757"/>
              <a:gd name="connsiteY142" fmla="*/ 537360 h 2308567"/>
              <a:gd name="connsiteX143" fmla="*/ 1766359 w 2361757"/>
              <a:gd name="connsiteY143" fmla="*/ 537974 h 2308567"/>
              <a:gd name="connsiteX144" fmla="*/ 1768030 w 2361757"/>
              <a:gd name="connsiteY144" fmla="*/ 750056 h 2308567"/>
              <a:gd name="connsiteX145" fmla="*/ 1912982 w 2361757"/>
              <a:gd name="connsiteY145" fmla="*/ 752778 h 2308567"/>
              <a:gd name="connsiteX146" fmla="*/ 1918791 w 2361757"/>
              <a:gd name="connsiteY146" fmla="*/ 443509 h 2308567"/>
              <a:gd name="connsiteX147" fmla="*/ 1609545 w 2361757"/>
              <a:gd name="connsiteY147" fmla="*/ 437701 h 2308567"/>
              <a:gd name="connsiteX148" fmla="*/ 1603651 w 2361757"/>
              <a:gd name="connsiteY148" fmla="*/ 811068 h 2308567"/>
              <a:gd name="connsiteX149" fmla="*/ 1577271 w 2361757"/>
              <a:gd name="connsiteY149" fmla="*/ 810573 h 2308567"/>
              <a:gd name="connsiteX150" fmla="*/ 1577262 w 2361757"/>
              <a:gd name="connsiteY150" fmla="*/ 811053 h 2308567"/>
              <a:gd name="connsiteX151" fmla="*/ 1207439 w 2361757"/>
              <a:gd name="connsiteY151" fmla="*/ 801192 h 2308567"/>
              <a:gd name="connsiteX152" fmla="*/ 1201697 w 2361757"/>
              <a:gd name="connsiteY152" fmla="*/ 1106950 h 2308567"/>
              <a:gd name="connsiteX153" fmla="*/ 1507497 w 2361757"/>
              <a:gd name="connsiteY153" fmla="*/ 1112693 h 2308567"/>
              <a:gd name="connsiteX154" fmla="*/ 1510103 w 2361757"/>
              <a:gd name="connsiteY154" fmla="*/ 973879 h 2308567"/>
              <a:gd name="connsiteX155" fmla="*/ 1296046 w 2361757"/>
              <a:gd name="connsiteY155" fmla="*/ 968171 h 2308567"/>
              <a:gd name="connsiteX156" fmla="*/ 1296659 w 2361757"/>
              <a:gd name="connsiteY156" fmla="*/ 902904 h 2308567"/>
              <a:gd name="connsiteX157" fmla="*/ 1560260 w 2361757"/>
              <a:gd name="connsiteY157" fmla="*/ 908428 h 2308567"/>
              <a:gd name="connsiteX158" fmla="*/ 1560247 w 2361757"/>
              <a:gd name="connsiteY158" fmla="*/ 908661 h 2308567"/>
              <a:gd name="connsiteX159" fmla="*/ 1575425 w 2361757"/>
              <a:gd name="connsiteY159" fmla="*/ 908803 h 2308567"/>
              <a:gd name="connsiteX160" fmla="*/ 1572179 w 2361757"/>
              <a:gd name="connsiteY160" fmla="*/ 1173664 h 2308567"/>
              <a:gd name="connsiteX161" fmla="*/ 1354684 w 2361757"/>
              <a:gd name="connsiteY161" fmla="*/ 1171105 h 2308567"/>
              <a:gd name="connsiteX162" fmla="*/ 1352948 w 2361757"/>
              <a:gd name="connsiteY162" fmla="*/ 1271864 h 2308567"/>
              <a:gd name="connsiteX163" fmla="*/ 1504503 w 2361757"/>
              <a:gd name="connsiteY163" fmla="*/ 1272099 h 2308567"/>
              <a:gd name="connsiteX164" fmla="*/ 1504514 w 2361757"/>
              <a:gd name="connsiteY164" fmla="*/ 1271493 h 2308567"/>
              <a:gd name="connsiteX165" fmla="*/ 1570331 w 2361757"/>
              <a:gd name="connsiteY165" fmla="*/ 1272111 h 2308567"/>
              <a:gd name="connsiteX166" fmla="*/ 1565103 w 2361757"/>
              <a:gd name="connsiteY166" fmla="*/ 1550459 h 2308567"/>
              <a:gd name="connsiteX167" fmla="*/ 1563376 w 2361757"/>
              <a:gd name="connsiteY167" fmla="*/ 1550426 h 2308567"/>
              <a:gd name="connsiteX168" fmla="*/ 1563341 w 2361757"/>
              <a:gd name="connsiteY168" fmla="*/ 1552185 h 2308567"/>
              <a:gd name="connsiteX169" fmla="*/ 1289291 w 2361757"/>
              <a:gd name="connsiteY169" fmla="*/ 1547038 h 2308567"/>
              <a:gd name="connsiteX170" fmla="*/ 1289302 w 2361757"/>
              <a:gd name="connsiteY170" fmla="*/ 1545872 h 2308567"/>
              <a:gd name="connsiteX171" fmla="*/ 1285319 w 2361757"/>
              <a:gd name="connsiteY171" fmla="*/ 1545835 h 2308567"/>
              <a:gd name="connsiteX172" fmla="*/ 1289200 w 2361757"/>
              <a:gd name="connsiteY172" fmla="*/ 1334507 h 2308567"/>
              <a:gd name="connsiteX173" fmla="*/ 1195154 w 2361757"/>
              <a:gd name="connsiteY173" fmla="*/ 1334468 h 2308567"/>
              <a:gd name="connsiteX174" fmla="*/ 1191605 w 2361757"/>
              <a:gd name="connsiteY174" fmla="*/ 1545204 h 2308567"/>
              <a:gd name="connsiteX175" fmla="*/ 918799 w 2361757"/>
              <a:gd name="connsiteY175" fmla="*/ 1540081 h 2308567"/>
              <a:gd name="connsiteX176" fmla="*/ 918911 w 2361757"/>
              <a:gd name="connsiteY176" fmla="*/ 1528166 h 2308567"/>
              <a:gd name="connsiteX177" fmla="*/ 918427 w 2361757"/>
              <a:gd name="connsiteY177" fmla="*/ 1528184 h 2308567"/>
              <a:gd name="connsiteX178" fmla="*/ 917853 w 2361757"/>
              <a:gd name="connsiteY178" fmla="*/ 1264525 h 2308567"/>
              <a:gd name="connsiteX179" fmla="*/ 983121 w 2361757"/>
              <a:gd name="connsiteY179" fmla="*/ 1265139 h 2308567"/>
              <a:gd name="connsiteX180" fmla="*/ 984792 w 2361757"/>
              <a:gd name="connsiteY180" fmla="*/ 1477221 h 2308567"/>
              <a:gd name="connsiteX181" fmla="*/ 1129743 w 2361757"/>
              <a:gd name="connsiteY181" fmla="*/ 1479943 h 2308567"/>
              <a:gd name="connsiteX182" fmla="*/ 1135553 w 2361757"/>
              <a:gd name="connsiteY182" fmla="*/ 1170674 h 2308567"/>
              <a:gd name="connsiteX183" fmla="*/ 826306 w 2361757"/>
              <a:gd name="connsiteY183" fmla="*/ 1164866 h 2308567"/>
              <a:gd name="connsiteX184" fmla="*/ 821010 w 2361757"/>
              <a:gd name="connsiteY184" fmla="*/ 1500397 h 2308567"/>
              <a:gd name="connsiteX185" fmla="*/ 823301 w 2361757"/>
              <a:gd name="connsiteY185" fmla="*/ 1500445 h 2308567"/>
              <a:gd name="connsiteX186" fmla="*/ 822044 w 2361757"/>
              <a:gd name="connsiteY186" fmla="*/ 1567435 h 2308567"/>
              <a:gd name="connsiteX187" fmla="*/ 452221 w 2361757"/>
              <a:gd name="connsiteY187" fmla="*/ 1557574 h 2308567"/>
              <a:gd name="connsiteX188" fmla="*/ 446479 w 2361757"/>
              <a:gd name="connsiteY188" fmla="*/ 1863332 h 2308567"/>
              <a:gd name="connsiteX189" fmla="*/ 752279 w 2361757"/>
              <a:gd name="connsiteY189" fmla="*/ 1869075 h 2308567"/>
              <a:gd name="connsiteX190" fmla="*/ 754885 w 2361757"/>
              <a:gd name="connsiteY190" fmla="*/ 1730261 h 2308567"/>
              <a:gd name="connsiteX191" fmla="*/ 540828 w 2361757"/>
              <a:gd name="connsiteY191" fmla="*/ 1724554 h 2308567"/>
              <a:gd name="connsiteX192" fmla="*/ 541442 w 2361757"/>
              <a:gd name="connsiteY192" fmla="*/ 1659286 h 2308567"/>
              <a:gd name="connsiteX193" fmla="*/ 805042 w 2361757"/>
              <a:gd name="connsiteY193" fmla="*/ 1664810 h 2308567"/>
              <a:gd name="connsiteX194" fmla="*/ 805029 w 2361757"/>
              <a:gd name="connsiteY194" fmla="*/ 1665043 h 2308567"/>
              <a:gd name="connsiteX195" fmla="*/ 820207 w 2361757"/>
              <a:gd name="connsiteY195" fmla="*/ 1665185 h 2308567"/>
              <a:gd name="connsiteX196" fmla="*/ 816961 w 2361757"/>
              <a:gd name="connsiteY196" fmla="*/ 1930046 h 2308567"/>
              <a:gd name="connsiteX197" fmla="*/ 599466 w 2361757"/>
              <a:gd name="connsiteY197" fmla="*/ 1927488 h 2308567"/>
              <a:gd name="connsiteX198" fmla="*/ 597730 w 2361757"/>
              <a:gd name="connsiteY198" fmla="*/ 2028246 h 2308567"/>
              <a:gd name="connsiteX199" fmla="*/ 749285 w 2361757"/>
              <a:gd name="connsiteY199" fmla="*/ 2028481 h 2308567"/>
              <a:gd name="connsiteX200" fmla="*/ 749296 w 2361757"/>
              <a:gd name="connsiteY200" fmla="*/ 2027876 h 2308567"/>
              <a:gd name="connsiteX201" fmla="*/ 815113 w 2361757"/>
              <a:gd name="connsiteY201" fmla="*/ 2028494 h 2308567"/>
              <a:gd name="connsiteX202" fmla="*/ 809885 w 2361757"/>
              <a:gd name="connsiteY202" fmla="*/ 2306841 h 2308567"/>
              <a:gd name="connsiteX203" fmla="*/ 808158 w 2361757"/>
              <a:gd name="connsiteY203" fmla="*/ 2306809 h 23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361757" h="2308567">
                <a:moveTo>
                  <a:pt x="946661" y="915978"/>
                </a:moveTo>
                <a:lnTo>
                  <a:pt x="947785" y="796316"/>
                </a:lnTo>
                <a:lnTo>
                  <a:pt x="833269" y="794165"/>
                </a:lnTo>
                <a:lnTo>
                  <a:pt x="831001" y="914892"/>
                </a:lnTo>
                <a:close/>
                <a:moveTo>
                  <a:pt x="1729899" y="188813"/>
                </a:moveTo>
                <a:lnTo>
                  <a:pt x="1731023" y="69151"/>
                </a:lnTo>
                <a:lnTo>
                  <a:pt x="1616507" y="67000"/>
                </a:lnTo>
                <a:lnTo>
                  <a:pt x="1614239" y="187727"/>
                </a:lnTo>
                <a:close/>
                <a:moveTo>
                  <a:pt x="191443" y="1672360"/>
                </a:moveTo>
                <a:lnTo>
                  <a:pt x="192567" y="1552698"/>
                </a:lnTo>
                <a:lnTo>
                  <a:pt x="78051" y="1550547"/>
                </a:lnTo>
                <a:lnTo>
                  <a:pt x="75783" y="1671274"/>
                </a:lnTo>
                <a:close/>
                <a:moveTo>
                  <a:pt x="944889" y="1104731"/>
                </a:moveTo>
                <a:lnTo>
                  <a:pt x="945940" y="992704"/>
                </a:lnTo>
                <a:lnTo>
                  <a:pt x="829561" y="991609"/>
                </a:lnTo>
                <a:lnTo>
                  <a:pt x="827477" y="1102525"/>
                </a:lnTo>
                <a:close/>
                <a:moveTo>
                  <a:pt x="1142885" y="917820"/>
                </a:moveTo>
                <a:lnTo>
                  <a:pt x="1145098" y="800021"/>
                </a:lnTo>
                <a:lnTo>
                  <a:pt x="1024504" y="797756"/>
                </a:lnTo>
                <a:lnTo>
                  <a:pt x="1023386" y="916698"/>
                </a:lnTo>
                <a:close/>
                <a:moveTo>
                  <a:pt x="1728127" y="377565"/>
                </a:moveTo>
                <a:lnTo>
                  <a:pt x="1729179" y="265539"/>
                </a:lnTo>
                <a:lnTo>
                  <a:pt x="1612799" y="264444"/>
                </a:lnTo>
                <a:lnTo>
                  <a:pt x="1610716" y="375360"/>
                </a:lnTo>
                <a:close/>
                <a:moveTo>
                  <a:pt x="1926124" y="190655"/>
                </a:moveTo>
                <a:lnTo>
                  <a:pt x="1928336" y="72856"/>
                </a:lnTo>
                <a:lnTo>
                  <a:pt x="1807742" y="70591"/>
                </a:lnTo>
                <a:lnTo>
                  <a:pt x="1806624" y="189533"/>
                </a:lnTo>
                <a:close/>
                <a:moveTo>
                  <a:pt x="189671" y="1861113"/>
                </a:moveTo>
                <a:lnTo>
                  <a:pt x="190723" y="1749086"/>
                </a:lnTo>
                <a:lnTo>
                  <a:pt x="74343" y="1747991"/>
                </a:lnTo>
                <a:lnTo>
                  <a:pt x="72259" y="1858908"/>
                </a:lnTo>
                <a:close/>
                <a:moveTo>
                  <a:pt x="387668" y="1674202"/>
                </a:moveTo>
                <a:lnTo>
                  <a:pt x="389880" y="1556403"/>
                </a:lnTo>
                <a:lnTo>
                  <a:pt x="269286" y="1554139"/>
                </a:lnTo>
                <a:lnTo>
                  <a:pt x="268168" y="1673081"/>
                </a:lnTo>
                <a:close/>
                <a:moveTo>
                  <a:pt x="1136723" y="1108333"/>
                </a:moveTo>
                <a:lnTo>
                  <a:pt x="1136772" y="1105730"/>
                </a:lnTo>
                <a:lnTo>
                  <a:pt x="1139356" y="1105779"/>
                </a:lnTo>
                <a:lnTo>
                  <a:pt x="1141445" y="994539"/>
                </a:lnTo>
                <a:lnTo>
                  <a:pt x="1022666" y="993424"/>
                </a:lnTo>
                <a:lnTo>
                  <a:pt x="1021608" y="1106172"/>
                </a:lnTo>
                <a:close/>
                <a:moveTo>
                  <a:pt x="1919961" y="381168"/>
                </a:moveTo>
                <a:lnTo>
                  <a:pt x="1920010" y="378565"/>
                </a:lnTo>
                <a:lnTo>
                  <a:pt x="1922594" y="378614"/>
                </a:lnTo>
                <a:lnTo>
                  <a:pt x="1924683" y="267374"/>
                </a:lnTo>
                <a:lnTo>
                  <a:pt x="1805904" y="266258"/>
                </a:lnTo>
                <a:lnTo>
                  <a:pt x="1804846" y="379007"/>
                </a:lnTo>
                <a:close/>
                <a:moveTo>
                  <a:pt x="381505" y="1864715"/>
                </a:moveTo>
                <a:lnTo>
                  <a:pt x="381554" y="1862113"/>
                </a:lnTo>
                <a:lnTo>
                  <a:pt x="384138" y="1862161"/>
                </a:lnTo>
                <a:lnTo>
                  <a:pt x="386227" y="1750921"/>
                </a:lnTo>
                <a:lnTo>
                  <a:pt x="267448" y="1749806"/>
                </a:lnTo>
                <a:lnTo>
                  <a:pt x="266390" y="1862554"/>
                </a:lnTo>
                <a:close/>
                <a:moveTo>
                  <a:pt x="1290351" y="1271767"/>
                </a:moveTo>
                <a:lnTo>
                  <a:pt x="1292214" y="1170371"/>
                </a:lnTo>
                <a:lnTo>
                  <a:pt x="1200526" y="1169291"/>
                </a:lnTo>
                <a:lnTo>
                  <a:pt x="1200477" y="1171894"/>
                </a:lnTo>
                <a:cubicBezTo>
                  <a:pt x="1199616" y="1171878"/>
                  <a:pt x="1198754" y="1171861"/>
                  <a:pt x="1197893" y="1171845"/>
                </a:cubicBezTo>
                <a:lnTo>
                  <a:pt x="1196213" y="1271620"/>
                </a:lnTo>
                <a:close/>
                <a:moveTo>
                  <a:pt x="2073590" y="544602"/>
                </a:moveTo>
                <a:lnTo>
                  <a:pt x="2075452" y="443206"/>
                </a:lnTo>
                <a:lnTo>
                  <a:pt x="1983765" y="442126"/>
                </a:lnTo>
                <a:lnTo>
                  <a:pt x="1983715" y="444729"/>
                </a:lnTo>
                <a:cubicBezTo>
                  <a:pt x="1982854" y="444713"/>
                  <a:pt x="1981992" y="444696"/>
                  <a:pt x="1981131" y="444680"/>
                </a:cubicBezTo>
                <a:lnTo>
                  <a:pt x="1979452" y="544455"/>
                </a:lnTo>
                <a:close/>
                <a:moveTo>
                  <a:pt x="535134" y="2028149"/>
                </a:moveTo>
                <a:lnTo>
                  <a:pt x="536996" y="1926753"/>
                </a:lnTo>
                <a:lnTo>
                  <a:pt x="445308" y="1925674"/>
                </a:lnTo>
                <a:lnTo>
                  <a:pt x="445259" y="1928276"/>
                </a:lnTo>
                <a:cubicBezTo>
                  <a:pt x="444398" y="1928260"/>
                  <a:pt x="443536" y="1928244"/>
                  <a:pt x="442675" y="1928227"/>
                </a:cubicBezTo>
                <a:lnTo>
                  <a:pt x="440995" y="2028002"/>
                </a:lnTo>
                <a:close/>
                <a:moveTo>
                  <a:pt x="1500469" y="1486882"/>
                </a:moveTo>
                <a:lnTo>
                  <a:pt x="1503329" y="1334596"/>
                </a:lnTo>
                <a:lnTo>
                  <a:pt x="1351869" y="1334533"/>
                </a:lnTo>
                <a:lnTo>
                  <a:pt x="1349293" y="1484043"/>
                </a:lnTo>
                <a:close/>
                <a:moveTo>
                  <a:pt x="2283707" y="759717"/>
                </a:moveTo>
                <a:lnTo>
                  <a:pt x="2286568" y="607431"/>
                </a:lnTo>
                <a:lnTo>
                  <a:pt x="2135107" y="607368"/>
                </a:lnTo>
                <a:lnTo>
                  <a:pt x="2132532" y="756878"/>
                </a:lnTo>
                <a:close/>
                <a:moveTo>
                  <a:pt x="745251" y="2243264"/>
                </a:moveTo>
                <a:lnTo>
                  <a:pt x="748111" y="2090978"/>
                </a:lnTo>
                <a:lnTo>
                  <a:pt x="596651" y="2090915"/>
                </a:lnTo>
                <a:lnTo>
                  <a:pt x="594075" y="2240425"/>
                </a:lnTo>
                <a:close/>
                <a:moveTo>
                  <a:pt x="808123" y="2308567"/>
                </a:moveTo>
                <a:lnTo>
                  <a:pt x="534073" y="2303420"/>
                </a:lnTo>
                <a:lnTo>
                  <a:pt x="534084" y="2302254"/>
                </a:lnTo>
                <a:lnTo>
                  <a:pt x="530101" y="2302217"/>
                </a:lnTo>
                <a:lnTo>
                  <a:pt x="533982" y="2090889"/>
                </a:lnTo>
                <a:lnTo>
                  <a:pt x="439936" y="2090850"/>
                </a:lnTo>
                <a:lnTo>
                  <a:pt x="436388" y="2301586"/>
                </a:lnTo>
                <a:cubicBezTo>
                  <a:pt x="345453" y="2299878"/>
                  <a:pt x="254517" y="2298171"/>
                  <a:pt x="163581" y="2296463"/>
                </a:cubicBezTo>
                <a:lnTo>
                  <a:pt x="163693" y="2284549"/>
                </a:lnTo>
                <a:lnTo>
                  <a:pt x="163209" y="2284566"/>
                </a:lnTo>
                <a:lnTo>
                  <a:pt x="162635" y="2020908"/>
                </a:lnTo>
                <a:lnTo>
                  <a:pt x="227903" y="2021521"/>
                </a:lnTo>
                <a:lnTo>
                  <a:pt x="229574" y="2233603"/>
                </a:lnTo>
                <a:lnTo>
                  <a:pt x="374526" y="2236325"/>
                </a:lnTo>
                <a:lnTo>
                  <a:pt x="380335" y="1927056"/>
                </a:lnTo>
                <a:lnTo>
                  <a:pt x="71088" y="1921248"/>
                </a:lnTo>
                <a:lnTo>
                  <a:pt x="65195" y="2294615"/>
                </a:lnTo>
                <a:lnTo>
                  <a:pt x="0" y="2293391"/>
                </a:lnTo>
                <a:lnTo>
                  <a:pt x="15178" y="1485267"/>
                </a:lnTo>
                <a:lnTo>
                  <a:pt x="16895" y="1485300"/>
                </a:lnTo>
                <a:lnTo>
                  <a:pt x="16928" y="1483547"/>
                </a:lnTo>
                <a:lnTo>
                  <a:pt x="755932" y="1499033"/>
                </a:lnTo>
                <a:lnTo>
                  <a:pt x="770396" y="728885"/>
                </a:lnTo>
                <a:lnTo>
                  <a:pt x="772113" y="728918"/>
                </a:lnTo>
                <a:lnTo>
                  <a:pt x="772146" y="727165"/>
                </a:lnTo>
                <a:lnTo>
                  <a:pt x="1539708" y="743249"/>
                </a:lnTo>
                <a:lnTo>
                  <a:pt x="1553634" y="1720"/>
                </a:lnTo>
                <a:lnTo>
                  <a:pt x="1555351" y="1753"/>
                </a:lnTo>
                <a:lnTo>
                  <a:pt x="1555384" y="0"/>
                </a:lnTo>
                <a:cubicBezTo>
                  <a:pt x="1824175" y="5632"/>
                  <a:pt x="2092966" y="11265"/>
                  <a:pt x="2361757" y="16898"/>
                </a:cubicBezTo>
                <a:lnTo>
                  <a:pt x="2360500" y="83888"/>
                </a:lnTo>
                <a:cubicBezTo>
                  <a:pt x="2237225" y="80601"/>
                  <a:pt x="2113951" y="77314"/>
                  <a:pt x="1990677" y="74027"/>
                </a:cubicBezTo>
                <a:lnTo>
                  <a:pt x="1984935" y="379785"/>
                </a:lnTo>
                <a:lnTo>
                  <a:pt x="2290735" y="385528"/>
                </a:lnTo>
                <a:lnTo>
                  <a:pt x="2293342" y="246714"/>
                </a:lnTo>
                <a:lnTo>
                  <a:pt x="2079285" y="241006"/>
                </a:lnTo>
                <a:lnTo>
                  <a:pt x="2079898" y="175739"/>
                </a:lnTo>
                <a:lnTo>
                  <a:pt x="2343498" y="181263"/>
                </a:lnTo>
                <a:lnTo>
                  <a:pt x="2343485" y="181496"/>
                </a:lnTo>
                <a:lnTo>
                  <a:pt x="2358663" y="181638"/>
                </a:lnTo>
                <a:lnTo>
                  <a:pt x="2355418" y="446499"/>
                </a:lnTo>
                <a:lnTo>
                  <a:pt x="2137923" y="443940"/>
                </a:lnTo>
                <a:lnTo>
                  <a:pt x="2136187" y="544699"/>
                </a:lnTo>
                <a:lnTo>
                  <a:pt x="2287742" y="544934"/>
                </a:lnTo>
                <a:lnTo>
                  <a:pt x="2287753" y="544328"/>
                </a:lnTo>
                <a:cubicBezTo>
                  <a:pt x="2309691" y="544534"/>
                  <a:pt x="2331630" y="544741"/>
                  <a:pt x="2353569" y="544946"/>
                </a:cubicBezTo>
                <a:lnTo>
                  <a:pt x="2348341" y="823294"/>
                </a:lnTo>
                <a:lnTo>
                  <a:pt x="2346614" y="823261"/>
                </a:lnTo>
                <a:lnTo>
                  <a:pt x="2346580" y="825020"/>
                </a:lnTo>
                <a:lnTo>
                  <a:pt x="2072529" y="819873"/>
                </a:lnTo>
                <a:lnTo>
                  <a:pt x="2072541" y="818707"/>
                </a:lnTo>
                <a:lnTo>
                  <a:pt x="2068557" y="818669"/>
                </a:lnTo>
                <a:lnTo>
                  <a:pt x="2072438" y="607341"/>
                </a:lnTo>
                <a:lnTo>
                  <a:pt x="1978393" y="607303"/>
                </a:lnTo>
                <a:lnTo>
                  <a:pt x="1974844" y="818039"/>
                </a:lnTo>
                <a:cubicBezTo>
                  <a:pt x="1883909" y="816330"/>
                  <a:pt x="1792973" y="814624"/>
                  <a:pt x="1702037" y="812916"/>
                </a:cubicBezTo>
                <a:lnTo>
                  <a:pt x="1702150" y="801001"/>
                </a:lnTo>
                <a:lnTo>
                  <a:pt x="1701665" y="801019"/>
                </a:lnTo>
                <a:lnTo>
                  <a:pt x="1701092" y="537360"/>
                </a:lnTo>
                <a:lnTo>
                  <a:pt x="1766359" y="537974"/>
                </a:lnTo>
                <a:lnTo>
                  <a:pt x="1768030" y="750056"/>
                </a:lnTo>
                <a:lnTo>
                  <a:pt x="1912982" y="752778"/>
                </a:lnTo>
                <a:lnTo>
                  <a:pt x="1918791" y="443509"/>
                </a:lnTo>
                <a:lnTo>
                  <a:pt x="1609545" y="437701"/>
                </a:lnTo>
                <a:lnTo>
                  <a:pt x="1603651" y="811068"/>
                </a:lnTo>
                <a:lnTo>
                  <a:pt x="1577271" y="810573"/>
                </a:lnTo>
                <a:lnTo>
                  <a:pt x="1577262" y="811053"/>
                </a:lnTo>
                <a:cubicBezTo>
                  <a:pt x="1453987" y="807766"/>
                  <a:pt x="1330712" y="804479"/>
                  <a:pt x="1207439" y="801192"/>
                </a:cubicBezTo>
                <a:lnTo>
                  <a:pt x="1201697" y="1106950"/>
                </a:lnTo>
                <a:lnTo>
                  <a:pt x="1507497" y="1112693"/>
                </a:lnTo>
                <a:lnTo>
                  <a:pt x="1510103" y="973879"/>
                </a:lnTo>
                <a:lnTo>
                  <a:pt x="1296046" y="968171"/>
                </a:lnTo>
                <a:lnTo>
                  <a:pt x="1296659" y="902904"/>
                </a:lnTo>
                <a:lnTo>
                  <a:pt x="1560260" y="908428"/>
                </a:lnTo>
                <a:lnTo>
                  <a:pt x="1560247" y="908661"/>
                </a:lnTo>
                <a:lnTo>
                  <a:pt x="1575425" y="908803"/>
                </a:lnTo>
                <a:lnTo>
                  <a:pt x="1572179" y="1173664"/>
                </a:lnTo>
                <a:lnTo>
                  <a:pt x="1354684" y="1171105"/>
                </a:lnTo>
                <a:lnTo>
                  <a:pt x="1352948" y="1271864"/>
                </a:lnTo>
                <a:lnTo>
                  <a:pt x="1504503" y="1272099"/>
                </a:lnTo>
                <a:lnTo>
                  <a:pt x="1504514" y="1271493"/>
                </a:lnTo>
                <a:cubicBezTo>
                  <a:pt x="1526452" y="1271699"/>
                  <a:pt x="1548391" y="1271906"/>
                  <a:pt x="1570331" y="1272111"/>
                </a:cubicBezTo>
                <a:lnTo>
                  <a:pt x="1565103" y="1550459"/>
                </a:lnTo>
                <a:lnTo>
                  <a:pt x="1563376" y="1550426"/>
                </a:lnTo>
                <a:lnTo>
                  <a:pt x="1563341" y="1552185"/>
                </a:lnTo>
                <a:lnTo>
                  <a:pt x="1289291" y="1547038"/>
                </a:lnTo>
                <a:lnTo>
                  <a:pt x="1289302" y="1545872"/>
                </a:lnTo>
                <a:lnTo>
                  <a:pt x="1285319" y="1545835"/>
                </a:lnTo>
                <a:lnTo>
                  <a:pt x="1289200" y="1334507"/>
                </a:lnTo>
                <a:lnTo>
                  <a:pt x="1195154" y="1334468"/>
                </a:lnTo>
                <a:lnTo>
                  <a:pt x="1191605" y="1545204"/>
                </a:lnTo>
                <a:cubicBezTo>
                  <a:pt x="1100671" y="1543495"/>
                  <a:pt x="1009735" y="1541789"/>
                  <a:pt x="918799" y="1540081"/>
                </a:cubicBezTo>
                <a:lnTo>
                  <a:pt x="918911" y="1528166"/>
                </a:lnTo>
                <a:lnTo>
                  <a:pt x="918427" y="1528184"/>
                </a:lnTo>
                <a:lnTo>
                  <a:pt x="917853" y="1264525"/>
                </a:lnTo>
                <a:lnTo>
                  <a:pt x="983121" y="1265139"/>
                </a:lnTo>
                <a:lnTo>
                  <a:pt x="984792" y="1477221"/>
                </a:lnTo>
                <a:lnTo>
                  <a:pt x="1129743" y="1479943"/>
                </a:lnTo>
                <a:lnTo>
                  <a:pt x="1135553" y="1170674"/>
                </a:lnTo>
                <a:lnTo>
                  <a:pt x="826306" y="1164866"/>
                </a:lnTo>
                <a:lnTo>
                  <a:pt x="821010" y="1500397"/>
                </a:lnTo>
                <a:lnTo>
                  <a:pt x="823301" y="1500445"/>
                </a:lnTo>
                <a:lnTo>
                  <a:pt x="822044" y="1567435"/>
                </a:lnTo>
                <a:cubicBezTo>
                  <a:pt x="698769" y="1564148"/>
                  <a:pt x="575495" y="1560862"/>
                  <a:pt x="452221" y="1557574"/>
                </a:cubicBezTo>
                <a:lnTo>
                  <a:pt x="446479" y="1863332"/>
                </a:lnTo>
                <a:lnTo>
                  <a:pt x="752279" y="1869075"/>
                </a:lnTo>
                <a:lnTo>
                  <a:pt x="754885" y="1730261"/>
                </a:lnTo>
                <a:lnTo>
                  <a:pt x="540828" y="1724554"/>
                </a:lnTo>
                <a:lnTo>
                  <a:pt x="541442" y="1659286"/>
                </a:lnTo>
                <a:lnTo>
                  <a:pt x="805042" y="1664810"/>
                </a:lnTo>
                <a:lnTo>
                  <a:pt x="805029" y="1665043"/>
                </a:lnTo>
                <a:lnTo>
                  <a:pt x="820207" y="1665185"/>
                </a:lnTo>
                <a:lnTo>
                  <a:pt x="816961" y="1930046"/>
                </a:lnTo>
                <a:lnTo>
                  <a:pt x="599466" y="1927488"/>
                </a:lnTo>
                <a:lnTo>
                  <a:pt x="597730" y="2028246"/>
                </a:lnTo>
                <a:lnTo>
                  <a:pt x="749285" y="2028481"/>
                </a:lnTo>
                <a:lnTo>
                  <a:pt x="749296" y="2027876"/>
                </a:lnTo>
                <a:cubicBezTo>
                  <a:pt x="771235" y="2028082"/>
                  <a:pt x="793173" y="2028288"/>
                  <a:pt x="815113" y="2028494"/>
                </a:cubicBezTo>
                <a:lnTo>
                  <a:pt x="809885" y="2306841"/>
                </a:lnTo>
                <a:lnTo>
                  <a:pt x="808158" y="23068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0940" y="101499"/>
            <a:ext cx="58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Виды выполненных работ в рамках ППМИ  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6305093" y="719667"/>
          <a:ext cx="5886907" cy="582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72854937"/>
              </p:ext>
            </p:extLst>
          </p:nvPr>
        </p:nvGraphicFramePr>
        <p:xfrm>
          <a:off x="5605886" y="1313234"/>
          <a:ext cx="6494387" cy="5596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19" y="4610501"/>
            <a:ext cx="3005911" cy="22544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1" y="4590335"/>
            <a:ext cx="2990922" cy="2247499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122737" y="6553682"/>
            <a:ext cx="6033487" cy="334949"/>
            <a:chOff x="1053566" y="5564733"/>
            <a:chExt cx="6033487" cy="291266"/>
          </a:xfrm>
        </p:grpSpPr>
        <p:sp>
          <p:nvSpPr>
            <p:cNvPr id="23" name="Полилиния 22"/>
            <p:cNvSpPr/>
            <p:nvPr/>
          </p:nvSpPr>
          <p:spPr>
            <a:xfrm>
              <a:off x="5826003" y="5609305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17BB2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1053566" y="5564733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EE151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298" y="6509032"/>
            <a:ext cx="138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833071" y="6562119"/>
            <a:ext cx="157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691" y="2409790"/>
            <a:ext cx="2923473" cy="22007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73" y="2441243"/>
            <a:ext cx="2781841" cy="2201699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-106912" y="4335452"/>
            <a:ext cx="6033487" cy="334949"/>
            <a:chOff x="1053566" y="5564733"/>
            <a:chExt cx="6033487" cy="291266"/>
          </a:xfrm>
        </p:grpSpPr>
        <p:sp>
          <p:nvSpPr>
            <p:cNvPr id="35" name="Полилиния 34"/>
            <p:cNvSpPr/>
            <p:nvPr/>
          </p:nvSpPr>
          <p:spPr>
            <a:xfrm>
              <a:off x="5826003" y="5609305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17BB2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1053566" y="5564733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EE151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5298" y="4245491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892019" y="4308992"/>
            <a:ext cx="774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950" y="-1"/>
            <a:ext cx="2728641" cy="244124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6691" y="-1"/>
            <a:ext cx="2923473" cy="2438982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-122737" y="2145520"/>
            <a:ext cx="6033487" cy="334949"/>
            <a:chOff x="1053566" y="5564733"/>
            <a:chExt cx="6033487" cy="291266"/>
          </a:xfrm>
        </p:grpSpPr>
        <p:sp>
          <p:nvSpPr>
            <p:cNvPr id="45" name="Полилиния 44"/>
            <p:cNvSpPr/>
            <p:nvPr/>
          </p:nvSpPr>
          <p:spPr>
            <a:xfrm>
              <a:off x="5826003" y="5609305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17BB2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1053566" y="5564733"/>
              <a:ext cx="1261050" cy="246694"/>
            </a:xfrm>
            <a:custGeom>
              <a:avLst/>
              <a:gdLst>
                <a:gd name="connsiteX0" fmla="*/ 372474 w 2119616"/>
                <a:gd name="connsiteY0" fmla="*/ 0 h 414652"/>
                <a:gd name="connsiteX1" fmla="*/ 2119616 w 2119616"/>
                <a:gd name="connsiteY1" fmla="*/ 0 h 414652"/>
                <a:gd name="connsiteX2" fmla="*/ 1747142 w 2119616"/>
                <a:gd name="connsiteY2" fmla="*/ 414652 h 414652"/>
                <a:gd name="connsiteX3" fmla="*/ 0 w 2119616"/>
                <a:gd name="connsiteY3" fmla="*/ 414652 h 41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616" h="414652">
                  <a:moveTo>
                    <a:pt x="372474" y="0"/>
                  </a:moveTo>
                  <a:lnTo>
                    <a:pt x="2119616" y="0"/>
                  </a:lnTo>
                  <a:lnTo>
                    <a:pt x="1747142" y="414652"/>
                  </a:lnTo>
                  <a:lnTo>
                    <a:pt x="0" y="414652"/>
                  </a:lnTo>
                  <a:close/>
                </a:path>
              </a:pathLst>
            </a:custGeom>
            <a:solidFill>
              <a:srgbClr val="EE151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100596" y="2043432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892018" y="2112720"/>
            <a:ext cx="774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30" name="Номер слайда 1"/>
          <p:cNvSpPr txBox="1">
            <a:spLocks/>
          </p:cNvSpPr>
          <p:nvPr/>
        </p:nvSpPr>
        <p:spPr>
          <a:xfrm>
            <a:off x="11732126" y="6503368"/>
            <a:ext cx="1422400" cy="24341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0A317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302707" y="44115"/>
            <a:ext cx="4106779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20948" y="-17246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rgbClr val="FF3333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37563" y="2967707"/>
            <a:ext cx="5300918" cy="18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расходной части бюджета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733635" y="-94068"/>
            <a:ext cx="18473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1000" dirty="0">
              <a:solidFill>
                <a:srgbClr val="06114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283" y="497264"/>
            <a:ext cx="188377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ru-RU" sz="199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 rot="12980755">
            <a:off x="2885009" y="5761193"/>
            <a:ext cx="1585822" cy="1743010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35" y="1146034"/>
            <a:ext cx="4314781" cy="4314781"/>
          </a:xfrm>
          <a:prstGeom prst="rect">
            <a:avLst/>
          </a:prstGeom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2191999" cy="6211669"/>
          </a:xfrm>
          <a:prstGeom prst="flowChartManualInpu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Содержимое 3"/>
          <p:cNvGraphicFramePr>
            <a:graphicFrameLocks/>
          </p:cNvGraphicFramePr>
          <p:nvPr>
            <p:extLst/>
          </p:nvPr>
        </p:nvGraphicFramePr>
        <p:xfrm>
          <a:off x="420624" y="1746504"/>
          <a:ext cx="11393424" cy="511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271016" y="749808"/>
            <a:ext cx="10186416" cy="50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04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исполнения расходной части бюджета городского округа </a:t>
            </a:r>
            <a:endParaRPr lang="ru-RU" b="1" dirty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Расходы бюджета городского округа город Салават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 (млн. руб.)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20772991">
            <a:off x="941155" y="1820503"/>
            <a:ext cx="6607975" cy="853193"/>
          </a:xfrm>
          <a:prstGeom prst="notchedRightArrow">
            <a:avLst/>
          </a:prstGeom>
          <a:solidFill>
            <a:srgbClr val="37D568"/>
          </a:solidFill>
          <a:ln>
            <a:solidFill>
              <a:srgbClr val="37D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бюджета возросли на 133,5 млн. рублей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 rot="18867722">
            <a:off x="5947134" y="4419998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" y="24288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969" y="348876"/>
            <a:ext cx="50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 МУНИЦИПАЛЬНЫХ ПРОГРАММ</a:t>
            </a:r>
            <a:endParaRPr 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2144" y="140768"/>
            <a:ext cx="4936112" cy="1033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ГО 1 млрд. 451,1 млн. рублей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РБ 1 млрд. 445,8 млн. рублей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БЮДЖЕТ 257,4 млн. рублей</a:t>
            </a:r>
          </a:p>
          <a:p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537" y="1106904"/>
            <a:ext cx="5317414" cy="5566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образования в городском округе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«Транспортное развитие городского округа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«Качественное жилищно-коммунальное обслуживание»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«Формирование современной городской среды»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муниципальной службы в Администрации городского округа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«Национально-культурное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культуры и спорта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«Благоустройство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информационного технического обслуживания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13388" y="1106904"/>
            <a:ext cx="5418738" cy="5566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«Снижение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рисков и смягчение последствий чрезвычайных ситуаций природного и техногенного характера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«Управление муниципальными финансами и муниципальным долгом»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молодежной политики»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субъектов малого и среднего предпринимательства»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«Поддержка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семей, нуждающихся в улучшении жилищных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закупок товаров, работ, услуг для муниципальных нужд городского округа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«Экология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природные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«Обеспечение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общественной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«Укрепление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единства российской нации и этнокультурное развитие народов, проживающих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167951" y="768096"/>
          <a:ext cx="11803226" cy="608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расходов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бюджета городского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округа по муниципальным программам 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967189" y="-1749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бюджета городского округа город Салават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-978952" y="1356386"/>
          <a:ext cx="6869798" cy="509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950" y="3384995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3 230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6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854" y="3932367"/>
            <a:ext cx="267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5319312" y="1709482"/>
            <a:ext cx="4235766" cy="660777"/>
            <a:chOff x="5786869" y="1919301"/>
            <a:chExt cx="4235766" cy="660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897972" y="1919301"/>
              <a:ext cx="2124663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Социальная сфера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434" y="1997938"/>
              <a:ext cx="545187" cy="460380"/>
            </a:xfrm>
            <a:prstGeom prst="rect">
              <a:avLst/>
            </a:prstGeom>
            <a:solidFill>
              <a:srgbClr val="00B050"/>
            </a:solidFill>
          </p:spPr>
        </p:pic>
        <p:sp>
          <p:nvSpPr>
            <p:cNvPr id="119" name="Прямоугольник 118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786869" y="1945124"/>
              <a:ext cx="1468030" cy="555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2171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0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5475359" y="2550835"/>
            <a:ext cx="5282252" cy="702246"/>
            <a:chOff x="5936136" y="2617418"/>
            <a:chExt cx="5282252" cy="70224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97972" y="2701033"/>
              <a:ext cx="3320416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Жилищно-коммунальное хозяйство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D3C75"/>
                </a:clrFrom>
                <a:clrTo>
                  <a:srgbClr val="0D3C7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3064" y="2766293"/>
              <a:ext cx="470677" cy="488110"/>
            </a:xfrm>
            <a:prstGeom prst="rect">
              <a:avLst/>
            </a:prstGeom>
            <a:solidFill>
              <a:srgbClr val="2406A2"/>
            </a:solidFill>
          </p:spPr>
        </p:pic>
        <p:sp>
          <p:nvSpPr>
            <p:cNvPr id="120" name="Прямоугольник 119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09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936136" y="2617418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462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5529320" y="3433657"/>
            <a:ext cx="4744715" cy="734470"/>
            <a:chOff x="5990097" y="3366926"/>
            <a:chExt cx="4744715" cy="734470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5990097" y="3366926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395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6435172" y="3482765"/>
              <a:ext cx="4299640" cy="618631"/>
              <a:chOff x="6435172" y="3482765"/>
              <a:chExt cx="4299640" cy="618631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7897972" y="3482765"/>
                <a:ext cx="2836840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Национальная экономика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D3C75"/>
                  </a:clrFrom>
                  <a:clrTo>
                    <a:srgbClr val="0D3C7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33851" y="3530611"/>
                <a:ext cx="467147" cy="45767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7209692" y="3505483"/>
                <a:ext cx="52754" cy="539994"/>
              </a:xfrm>
              <a:prstGeom prst="rect">
                <a:avLst/>
              </a:prstGeom>
              <a:solidFill>
                <a:srgbClr val="139D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435172" y="3816554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9" name="Группа 138"/>
          <p:cNvGrpSpPr/>
          <p:nvPr/>
        </p:nvGrpSpPr>
        <p:grpSpPr>
          <a:xfrm>
            <a:off x="5500907" y="4348703"/>
            <a:ext cx="5168782" cy="777632"/>
            <a:chOff x="5961684" y="4105496"/>
            <a:chExt cx="5168782" cy="77763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961684" y="4105496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150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6427966" y="4212380"/>
              <a:ext cx="4702500" cy="670748"/>
              <a:chOff x="6427966" y="4212380"/>
              <a:chExt cx="4702500" cy="67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897972" y="4264497"/>
                <a:ext cx="3232494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Общегосударственные вопросы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4224" y="4337285"/>
                <a:ext cx="486399" cy="40971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</p:pic>
          <p:sp>
            <p:nvSpPr>
              <p:cNvPr id="122" name="Прямоугольник 121"/>
              <p:cNvSpPr/>
              <p:nvPr/>
            </p:nvSpPr>
            <p:spPr>
              <a:xfrm>
                <a:off x="7204717" y="4212380"/>
                <a:ext cx="52754" cy="539994"/>
              </a:xfrm>
              <a:prstGeom prst="rect">
                <a:avLst/>
              </a:prstGeom>
              <a:solidFill>
                <a:srgbClr val="E4D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27966" y="4531379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688027" y="5306910"/>
            <a:ext cx="3498336" cy="733558"/>
            <a:chOff x="6163815" y="4931301"/>
            <a:chExt cx="3498336" cy="73355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897972" y="5046228"/>
              <a:ext cx="176417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Прочие 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92F6C"/>
                </a:clrFrom>
                <a:clrTo>
                  <a:srgbClr val="092F6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3851" y="5184278"/>
              <a:ext cx="481557" cy="3843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</p:pic>
        <p:sp>
          <p:nvSpPr>
            <p:cNvPr id="123" name="Прямоугольник 12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163815" y="4931301"/>
              <a:ext cx="1067280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51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41" name="Полилиния 140"/>
          <p:cNvSpPr/>
          <p:nvPr/>
        </p:nvSpPr>
        <p:spPr>
          <a:xfrm>
            <a:off x="10944244" y="1709482"/>
            <a:ext cx="0" cy="4369777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 rot="16200000">
            <a:off x="3701158" y="3904904"/>
            <a:ext cx="2922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9600" b="1" dirty="0" smtClean="0">
                <a:solidFill>
                  <a:prstClr val="white">
                    <a:alpha val="12000"/>
                  </a:prstClr>
                </a:solidFill>
                <a:cs typeface="Arial" panose="020B0604020202020204" pitchFamily="34" charset="0"/>
              </a:rPr>
              <a:t>2020</a:t>
            </a:r>
            <a:endParaRPr lang="ru-RU" sz="9600" b="1" dirty="0">
              <a:solidFill>
                <a:prstClr val="white">
                  <a:alpha val="12000"/>
                </a:prstClr>
              </a:solidFill>
              <a:cs typeface="Arial" pitchFamily="34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 rot="18867722">
            <a:off x="701287" y="2215476"/>
            <a:ext cx="1416637" cy="1026601"/>
          </a:xfrm>
          <a:custGeom>
            <a:avLst/>
            <a:gdLst>
              <a:gd name="connsiteX0" fmla="*/ 345057 w 1416637"/>
              <a:gd name="connsiteY0" fmla="*/ 659317 h 1026601"/>
              <a:gd name="connsiteX1" fmla="*/ 209927 w 1416637"/>
              <a:gd name="connsiteY1" fmla="*/ 659317 h 1026601"/>
              <a:gd name="connsiteX2" fmla="*/ 209927 w 1416637"/>
              <a:gd name="connsiteY2" fmla="*/ 794446 h 1026601"/>
              <a:gd name="connsiteX3" fmla="*/ 345057 w 1416637"/>
              <a:gd name="connsiteY3" fmla="*/ 794447 h 1026601"/>
              <a:gd name="connsiteX4" fmla="*/ 430001 w 1416637"/>
              <a:gd name="connsiteY4" fmla="*/ 574373 h 1026601"/>
              <a:gd name="connsiteX5" fmla="*/ 430001 w 1416637"/>
              <a:gd name="connsiteY5" fmla="*/ 839057 h 1026601"/>
              <a:gd name="connsiteX6" fmla="*/ 383597 w 1416637"/>
              <a:gd name="connsiteY6" fmla="*/ 845309 h 1026601"/>
              <a:gd name="connsiteX7" fmla="*/ 264055 w 1416637"/>
              <a:gd name="connsiteY7" fmla="*/ 873309 h 1026601"/>
              <a:gd name="connsiteX8" fmla="*/ 246130 w 1416637"/>
              <a:gd name="connsiteY8" fmla="*/ 879390 h 1026601"/>
              <a:gd name="connsiteX9" fmla="*/ 124983 w 1416637"/>
              <a:gd name="connsiteY9" fmla="*/ 879390 h 1026601"/>
              <a:gd name="connsiteX10" fmla="*/ 124983 w 1416637"/>
              <a:gd name="connsiteY10" fmla="*/ 574374 h 1026601"/>
              <a:gd name="connsiteX11" fmla="*/ 43165 w 1416637"/>
              <a:gd name="connsiteY11" fmla="*/ 79268 h 1026601"/>
              <a:gd name="connsiteX12" fmla="*/ 43165 w 1416637"/>
              <a:gd name="connsiteY12" fmla="*/ 960048 h 1026601"/>
              <a:gd name="connsiteX13" fmla="*/ 33688 w 1416637"/>
              <a:gd name="connsiteY13" fmla="*/ 964339 h 1026601"/>
              <a:gd name="connsiteX14" fmla="*/ 0 w 1416637"/>
              <a:gd name="connsiteY14" fmla="*/ 983822 h 1026601"/>
              <a:gd name="connsiteX15" fmla="*/ 0 w 1416637"/>
              <a:gd name="connsiteY15" fmla="*/ 93243 h 1026601"/>
              <a:gd name="connsiteX16" fmla="*/ 36788 w 1416637"/>
              <a:gd name="connsiteY16" fmla="*/ 80762 h 1026601"/>
              <a:gd name="connsiteX17" fmla="*/ 625907 w 1416637"/>
              <a:gd name="connsiteY17" fmla="*/ 343060 h 1026601"/>
              <a:gd name="connsiteX18" fmla="*/ 467619 w 1416637"/>
              <a:gd name="connsiteY18" fmla="*/ 498402 h 1026601"/>
              <a:gd name="connsiteX19" fmla="*/ 186762 w 1416637"/>
              <a:gd name="connsiteY19" fmla="*/ 505020 h 1026601"/>
              <a:gd name="connsiteX20" fmla="*/ 345050 w 1416637"/>
              <a:gd name="connsiteY20" fmla="*/ 349677 h 1026601"/>
              <a:gd name="connsiteX21" fmla="*/ 670713 w 1416637"/>
              <a:gd name="connsiteY21" fmla="*/ 386668 h 1026601"/>
              <a:gd name="connsiteX22" fmla="*/ 671698 w 1416637"/>
              <a:gd name="connsiteY22" fmla="*/ 667602 h 1026601"/>
              <a:gd name="connsiteX23" fmla="*/ 522305 w 1416637"/>
              <a:gd name="connsiteY23" fmla="*/ 828304 h 1026601"/>
              <a:gd name="connsiteX24" fmla="*/ 520690 w 1416637"/>
              <a:gd name="connsiteY24" fmla="*/ 828366 h 1026601"/>
              <a:gd name="connsiteX25" fmla="*/ 519709 w 1416637"/>
              <a:gd name="connsiteY25" fmla="*/ 549102 h 1026601"/>
              <a:gd name="connsiteX26" fmla="*/ 625375 w 1416637"/>
              <a:gd name="connsiteY26" fmla="*/ 303691 h 1026601"/>
              <a:gd name="connsiteX27" fmla="*/ 344442 w 1416637"/>
              <a:gd name="connsiteY27" fmla="*/ 304679 h 1026601"/>
              <a:gd name="connsiteX28" fmla="*/ 182008 w 1416637"/>
              <a:gd name="connsiteY28" fmla="*/ 153676 h 1026601"/>
              <a:gd name="connsiteX29" fmla="*/ 462941 w 1416637"/>
              <a:gd name="connsiteY29" fmla="*/ 152690 h 1026601"/>
              <a:gd name="connsiteX30" fmla="*/ 710081 w 1416637"/>
              <a:gd name="connsiteY30" fmla="*/ 386134 h 1026601"/>
              <a:gd name="connsiteX31" fmla="*/ 865423 w 1416637"/>
              <a:gd name="connsiteY31" fmla="*/ 544423 h 1026601"/>
              <a:gd name="connsiteX32" fmla="*/ 872041 w 1416637"/>
              <a:gd name="connsiteY32" fmla="*/ 825279 h 1026601"/>
              <a:gd name="connsiteX33" fmla="*/ 716697 w 1416637"/>
              <a:gd name="connsiteY33" fmla="*/ 666991 h 1026601"/>
              <a:gd name="connsiteX34" fmla="*/ 430200 w 1416637"/>
              <a:gd name="connsiteY34" fmla="*/ 8158 h 1026601"/>
              <a:gd name="connsiteX35" fmla="*/ 430200 w 1416637"/>
              <a:gd name="connsiteY35" fmla="*/ 55372 h 1026601"/>
              <a:gd name="connsiteX36" fmla="*/ 145184 w 1416637"/>
              <a:gd name="connsiteY36" fmla="*/ 55372 h 1026601"/>
              <a:gd name="connsiteX37" fmla="*/ 233760 w 1416637"/>
              <a:gd name="connsiteY37" fmla="*/ 34625 h 1026601"/>
              <a:gd name="connsiteX38" fmla="*/ 1168935 w 1416637"/>
              <a:gd name="connsiteY38" fmla="*/ 674592 h 1026601"/>
              <a:gd name="connsiteX39" fmla="*/ 1033805 w 1416637"/>
              <a:gd name="connsiteY39" fmla="*/ 674592 h 1026601"/>
              <a:gd name="connsiteX40" fmla="*/ 1033805 w 1416637"/>
              <a:gd name="connsiteY40" fmla="*/ 809721 h 1026601"/>
              <a:gd name="connsiteX41" fmla="*/ 1168935 w 1416637"/>
              <a:gd name="connsiteY41" fmla="*/ 809721 h 1026601"/>
              <a:gd name="connsiteX42" fmla="*/ 662921 w 1416637"/>
              <a:gd name="connsiteY42" fmla="*/ 1618 h 1026601"/>
              <a:gd name="connsiteX43" fmla="*/ 668982 w 1416637"/>
              <a:gd name="connsiteY43" fmla="*/ 258886 h 1026601"/>
              <a:gd name="connsiteX44" fmla="*/ 513639 w 1416637"/>
              <a:gd name="connsiteY44" fmla="*/ 100598 h 1026601"/>
              <a:gd name="connsiteX45" fmla="*/ 511380 w 1416637"/>
              <a:gd name="connsiteY45" fmla="*/ 4724 h 1026601"/>
              <a:gd name="connsiteX46" fmla="*/ 634617 w 1416637"/>
              <a:gd name="connsiteY46" fmla="*/ 0 h 1026601"/>
              <a:gd name="connsiteX47" fmla="*/ 1253879 w 1416637"/>
              <a:gd name="connsiteY47" fmla="*/ 589648 h 1026601"/>
              <a:gd name="connsiteX48" fmla="*/ 1253879 w 1416637"/>
              <a:gd name="connsiteY48" fmla="*/ 894665 h 1026601"/>
              <a:gd name="connsiteX49" fmla="*/ 1029099 w 1416637"/>
              <a:gd name="connsiteY49" fmla="*/ 894665 h 1026601"/>
              <a:gd name="connsiteX50" fmla="*/ 988716 w 1416637"/>
              <a:gd name="connsiteY50" fmla="*/ 880113 h 1026601"/>
              <a:gd name="connsiteX51" fmla="*/ 948861 w 1416637"/>
              <a:gd name="connsiteY51" fmla="*/ 869985 h 1026601"/>
              <a:gd name="connsiteX52" fmla="*/ 948861 w 1416637"/>
              <a:gd name="connsiteY52" fmla="*/ 589648 h 1026601"/>
              <a:gd name="connsiteX53" fmla="*/ 1197057 w 1416637"/>
              <a:gd name="connsiteY53" fmla="*/ 491346 h 1026601"/>
              <a:gd name="connsiteX54" fmla="*/ 916123 w 1416637"/>
              <a:gd name="connsiteY54" fmla="*/ 492332 h 1026601"/>
              <a:gd name="connsiteX55" fmla="*/ 753689 w 1416637"/>
              <a:gd name="connsiteY55" fmla="*/ 341330 h 1026601"/>
              <a:gd name="connsiteX56" fmla="*/ 1034623 w 1416637"/>
              <a:gd name="connsiteY56" fmla="*/ 340343 h 1026601"/>
              <a:gd name="connsiteX57" fmla="*/ 859070 w 1416637"/>
              <a:gd name="connsiteY57" fmla="*/ 15108 h 1026601"/>
              <a:gd name="connsiteX58" fmla="*/ 859354 w 1416637"/>
              <a:gd name="connsiteY58" fmla="*/ 95920 h 1026601"/>
              <a:gd name="connsiteX59" fmla="*/ 708351 w 1416637"/>
              <a:gd name="connsiteY59" fmla="*/ 258354 h 1026601"/>
              <a:gd name="connsiteX60" fmla="*/ 707459 w 1416637"/>
              <a:gd name="connsiteY60" fmla="*/ 4163 h 1026601"/>
              <a:gd name="connsiteX61" fmla="*/ 835521 w 1416637"/>
              <a:gd name="connsiteY61" fmla="*/ 11483 h 1026601"/>
              <a:gd name="connsiteX62" fmla="*/ 1192301 w 1416637"/>
              <a:gd name="connsiteY62" fmla="*/ 140002 h 1026601"/>
              <a:gd name="connsiteX63" fmla="*/ 1034013 w 1416637"/>
              <a:gd name="connsiteY63" fmla="*/ 295345 h 1026601"/>
              <a:gd name="connsiteX64" fmla="*/ 753156 w 1416637"/>
              <a:gd name="connsiteY64" fmla="*/ 301962 h 1026601"/>
              <a:gd name="connsiteX65" fmla="*/ 911444 w 1416637"/>
              <a:gd name="connsiteY65" fmla="*/ 146618 h 1026601"/>
              <a:gd name="connsiteX66" fmla="*/ 1416637 w 1416637"/>
              <a:gd name="connsiteY66" fmla="*/ 158931 h 1026601"/>
              <a:gd name="connsiteX67" fmla="*/ 1416637 w 1416637"/>
              <a:gd name="connsiteY67" fmla="*/ 1026601 h 1026601"/>
              <a:gd name="connsiteX68" fmla="*/ 1302061 w 1416637"/>
              <a:gd name="connsiteY68" fmla="*/ 1026601 h 1026601"/>
              <a:gd name="connsiteX69" fmla="*/ 1230557 w 1416637"/>
              <a:gd name="connsiteY69" fmla="*/ 983436 h 1026601"/>
              <a:gd name="connsiteX70" fmla="*/ 1373472 w 1416637"/>
              <a:gd name="connsiteY70" fmla="*/ 983436 h 1026601"/>
              <a:gd name="connsiteX71" fmla="*/ 1373472 w 1416637"/>
              <a:gd name="connsiteY71" fmla="*/ 143376 h 102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416637" h="1026601">
                <a:moveTo>
                  <a:pt x="345057" y="659317"/>
                </a:moveTo>
                <a:lnTo>
                  <a:pt x="209927" y="659317"/>
                </a:lnTo>
                <a:lnTo>
                  <a:pt x="209927" y="794446"/>
                </a:lnTo>
                <a:lnTo>
                  <a:pt x="345057" y="794447"/>
                </a:lnTo>
                <a:close/>
                <a:moveTo>
                  <a:pt x="430001" y="574373"/>
                </a:moveTo>
                <a:lnTo>
                  <a:pt x="430001" y="839057"/>
                </a:lnTo>
                <a:lnTo>
                  <a:pt x="383597" y="845309"/>
                </a:lnTo>
                <a:cubicBezTo>
                  <a:pt x="343416" y="852697"/>
                  <a:pt x="303518" y="862030"/>
                  <a:pt x="264055" y="873309"/>
                </a:cubicBezTo>
                <a:lnTo>
                  <a:pt x="246130" y="879390"/>
                </a:lnTo>
                <a:lnTo>
                  <a:pt x="124983" y="879390"/>
                </a:lnTo>
                <a:lnTo>
                  <a:pt x="124983" y="574374"/>
                </a:lnTo>
                <a:close/>
                <a:moveTo>
                  <a:pt x="43165" y="79268"/>
                </a:moveTo>
                <a:lnTo>
                  <a:pt x="43165" y="960048"/>
                </a:lnTo>
                <a:lnTo>
                  <a:pt x="33688" y="964339"/>
                </a:lnTo>
                <a:lnTo>
                  <a:pt x="0" y="983822"/>
                </a:lnTo>
                <a:lnTo>
                  <a:pt x="0" y="93243"/>
                </a:lnTo>
                <a:lnTo>
                  <a:pt x="36788" y="80762"/>
                </a:lnTo>
                <a:close/>
                <a:moveTo>
                  <a:pt x="625907" y="343060"/>
                </a:moveTo>
                <a:lnTo>
                  <a:pt x="467619" y="498402"/>
                </a:lnTo>
                <a:lnTo>
                  <a:pt x="186762" y="505020"/>
                </a:lnTo>
                <a:lnTo>
                  <a:pt x="345050" y="349677"/>
                </a:lnTo>
                <a:close/>
                <a:moveTo>
                  <a:pt x="670713" y="386668"/>
                </a:moveTo>
                <a:lnTo>
                  <a:pt x="671698" y="667602"/>
                </a:lnTo>
                <a:lnTo>
                  <a:pt x="522305" y="828304"/>
                </a:lnTo>
                <a:lnTo>
                  <a:pt x="520690" y="828366"/>
                </a:lnTo>
                <a:lnTo>
                  <a:pt x="519709" y="549102"/>
                </a:lnTo>
                <a:close/>
                <a:moveTo>
                  <a:pt x="625375" y="303691"/>
                </a:moveTo>
                <a:lnTo>
                  <a:pt x="344442" y="304679"/>
                </a:lnTo>
                <a:lnTo>
                  <a:pt x="182008" y="153676"/>
                </a:lnTo>
                <a:lnTo>
                  <a:pt x="462941" y="152690"/>
                </a:lnTo>
                <a:close/>
                <a:moveTo>
                  <a:pt x="710081" y="386134"/>
                </a:moveTo>
                <a:lnTo>
                  <a:pt x="865423" y="544423"/>
                </a:lnTo>
                <a:lnTo>
                  <a:pt x="872041" y="825279"/>
                </a:lnTo>
                <a:lnTo>
                  <a:pt x="716697" y="666991"/>
                </a:lnTo>
                <a:close/>
                <a:moveTo>
                  <a:pt x="430200" y="8158"/>
                </a:moveTo>
                <a:lnTo>
                  <a:pt x="430200" y="55372"/>
                </a:lnTo>
                <a:lnTo>
                  <a:pt x="145184" y="55372"/>
                </a:lnTo>
                <a:lnTo>
                  <a:pt x="233760" y="34625"/>
                </a:lnTo>
                <a:close/>
                <a:moveTo>
                  <a:pt x="1168935" y="674592"/>
                </a:moveTo>
                <a:lnTo>
                  <a:pt x="1033805" y="674592"/>
                </a:lnTo>
                <a:lnTo>
                  <a:pt x="1033805" y="809721"/>
                </a:lnTo>
                <a:lnTo>
                  <a:pt x="1168935" y="809721"/>
                </a:lnTo>
                <a:close/>
                <a:moveTo>
                  <a:pt x="662921" y="1618"/>
                </a:moveTo>
                <a:lnTo>
                  <a:pt x="668982" y="258886"/>
                </a:lnTo>
                <a:lnTo>
                  <a:pt x="513639" y="100598"/>
                </a:lnTo>
                <a:lnTo>
                  <a:pt x="511380" y="4724"/>
                </a:lnTo>
                <a:lnTo>
                  <a:pt x="634617" y="0"/>
                </a:lnTo>
                <a:close/>
                <a:moveTo>
                  <a:pt x="1253879" y="589648"/>
                </a:moveTo>
                <a:lnTo>
                  <a:pt x="1253879" y="894665"/>
                </a:lnTo>
                <a:lnTo>
                  <a:pt x="1029099" y="894665"/>
                </a:lnTo>
                <a:lnTo>
                  <a:pt x="988716" y="880113"/>
                </a:lnTo>
                <a:lnTo>
                  <a:pt x="948861" y="869985"/>
                </a:lnTo>
                <a:lnTo>
                  <a:pt x="948861" y="589648"/>
                </a:lnTo>
                <a:close/>
                <a:moveTo>
                  <a:pt x="1197057" y="491346"/>
                </a:moveTo>
                <a:lnTo>
                  <a:pt x="916123" y="492332"/>
                </a:lnTo>
                <a:lnTo>
                  <a:pt x="753689" y="341330"/>
                </a:lnTo>
                <a:lnTo>
                  <a:pt x="1034623" y="340343"/>
                </a:lnTo>
                <a:close/>
                <a:moveTo>
                  <a:pt x="859070" y="15108"/>
                </a:moveTo>
                <a:lnTo>
                  <a:pt x="859354" y="95920"/>
                </a:lnTo>
                <a:lnTo>
                  <a:pt x="708351" y="258354"/>
                </a:lnTo>
                <a:lnTo>
                  <a:pt x="707459" y="4163"/>
                </a:lnTo>
                <a:lnTo>
                  <a:pt x="835521" y="11483"/>
                </a:lnTo>
                <a:close/>
                <a:moveTo>
                  <a:pt x="1192301" y="140002"/>
                </a:moveTo>
                <a:lnTo>
                  <a:pt x="1034013" y="295345"/>
                </a:lnTo>
                <a:lnTo>
                  <a:pt x="753156" y="301962"/>
                </a:lnTo>
                <a:lnTo>
                  <a:pt x="911444" y="146618"/>
                </a:lnTo>
                <a:close/>
                <a:moveTo>
                  <a:pt x="1416637" y="158931"/>
                </a:moveTo>
                <a:lnTo>
                  <a:pt x="1416637" y="1026601"/>
                </a:lnTo>
                <a:lnTo>
                  <a:pt x="1302061" y="1026601"/>
                </a:lnTo>
                <a:lnTo>
                  <a:pt x="1230557" y="983436"/>
                </a:lnTo>
                <a:lnTo>
                  <a:pt x="1373472" y="983436"/>
                </a:lnTo>
                <a:lnTo>
                  <a:pt x="1373472" y="143376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 rot="16200000">
            <a:off x="9585196" y="2705758"/>
            <a:ext cx="2430757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defTabSz="609630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Динамика в сравнении 2019</a:t>
            </a:r>
            <a:endParaRPr lang="ru-RU" sz="1100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0880216" y="1715962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+ 4.7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880216" y="2574571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+ 8.0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880216" y="3524880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+ 1.8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0912276" y="4516521"/>
            <a:ext cx="106086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- 8.5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10808883" y="5503712"/>
            <a:ext cx="1267655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+ 23.0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967189" y="-1749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социальной сферы расходов бюджета городского округа город Салават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-978952" y="1356386"/>
          <a:ext cx="6869798" cy="509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950" y="3384995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 171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854" y="3932367"/>
            <a:ext cx="267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5219925" y="1709482"/>
            <a:ext cx="4335153" cy="660777"/>
            <a:chOff x="5687482" y="1919301"/>
            <a:chExt cx="4335153" cy="660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897972" y="1919301"/>
              <a:ext cx="2124663" cy="32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Образование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687482" y="1945124"/>
              <a:ext cx="1666803" cy="555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1 902.9 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5525853" y="2550835"/>
            <a:ext cx="5231758" cy="668838"/>
            <a:chOff x="5986630" y="2617418"/>
            <a:chExt cx="5231758" cy="66883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97972" y="2701033"/>
              <a:ext cx="3320416" cy="32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Культура и кинематография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09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986630" y="2617418"/>
              <a:ext cx="1166666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66.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5629507" y="3433657"/>
            <a:ext cx="4644528" cy="695849"/>
            <a:chOff x="6090284" y="3366926"/>
            <a:chExt cx="4644528" cy="695849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6090284" y="3366926"/>
              <a:ext cx="1067280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95.9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6435172" y="3482765"/>
              <a:ext cx="4299640" cy="580010"/>
              <a:chOff x="6435172" y="3482765"/>
              <a:chExt cx="4299640" cy="58001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7897972" y="3482765"/>
                <a:ext cx="2836840" cy="355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Социальная политика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Прямоугольник 120"/>
              <p:cNvSpPr/>
              <p:nvPr/>
            </p:nvSpPr>
            <p:spPr>
              <a:xfrm>
                <a:off x="7209692" y="3505483"/>
                <a:ext cx="52754" cy="539994"/>
              </a:xfrm>
              <a:prstGeom prst="rect">
                <a:avLst/>
              </a:prstGeom>
              <a:solidFill>
                <a:srgbClr val="139D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435172" y="3816554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9" name="Группа 138"/>
          <p:cNvGrpSpPr/>
          <p:nvPr/>
        </p:nvGrpSpPr>
        <p:grpSpPr>
          <a:xfrm>
            <a:off x="5601094" y="4348703"/>
            <a:ext cx="5068595" cy="777632"/>
            <a:chOff x="6061871" y="4105496"/>
            <a:chExt cx="5068595" cy="77763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6061871" y="4105496"/>
              <a:ext cx="1067280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91.4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6427966" y="4212380"/>
              <a:ext cx="4702500" cy="670748"/>
              <a:chOff x="6427966" y="4212380"/>
              <a:chExt cx="4702500" cy="67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897972" y="4264497"/>
                <a:ext cx="3232494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Физическая культура и спорт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7204717" y="4212380"/>
                <a:ext cx="52754" cy="539994"/>
              </a:xfrm>
              <a:prstGeom prst="rect">
                <a:avLst/>
              </a:prstGeom>
              <a:solidFill>
                <a:srgbClr val="E4D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27966" y="4531379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651150" y="5309738"/>
            <a:ext cx="4443686" cy="733558"/>
            <a:chOff x="6255837" y="4931301"/>
            <a:chExt cx="3677393" cy="73355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897971" y="5046228"/>
              <a:ext cx="203525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Средства массовой информации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255837" y="4931301"/>
              <a:ext cx="883233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14.4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41" name="Полилиния 140"/>
          <p:cNvSpPr/>
          <p:nvPr/>
        </p:nvSpPr>
        <p:spPr>
          <a:xfrm>
            <a:off x="10944244" y="1709482"/>
            <a:ext cx="0" cy="4369777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 rot="16200000">
            <a:off x="3701158" y="3904904"/>
            <a:ext cx="2922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9600" b="1" dirty="0" smtClean="0">
                <a:solidFill>
                  <a:prstClr val="white">
                    <a:alpha val="12000"/>
                  </a:prstClr>
                </a:solidFill>
                <a:cs typeface="Arial" panose="020B0604020202020204" pitchFamily="34" charset="0"/>
              </a:rPr>
              <a:t>2020</a:t>
            </a:r>
            <a:endParaRPr lang="ru-RU" sz="9600" b="1" dirty="0">
              <a:solidFill>
                <a:prstClr val="white">
                  <a:alpha val="12000"/>
                </a:prstClr>
              </a:solidFill>
              <a:cs typeface="Arial" pitchFamily="34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 rot="18867722">
            <a:off x="701287" y="2215476"/>
            <a:ext cx="1416637" cy="1026601"/>
          </a:xfrm>
          <a:custGeom>
            <a:avLst/>
            <a:gdLst>
              <a:gd name="connsiteX0" fmla="*/ 345057 w 1416637"/>
              <a:gd name="connsiteY0" fmla="*/ 659317 h 1026601"/>
              <a:gd name="connsiteX1" fmla="*/ 209927 w 1416637"/>
              <a:gd name="connsiteY1" fmla="*/ 659317 h 1026601"/>
              <a:gd name="connsiteX2" fmla="*/ 209927 w 1416637"/>
              <a:gd name="connsiteY2" fmla="*/ 794446 h 1026601"/>
              <a:gd name="connsiteX3" fmla="*/ 345057 w 1416637"/>
              <a:gd name="connsiteY3" fmla="*/ 794447 h 1026601"/>
              <a:gd name="connsiteX4" fmla="*/ 430001 w 1416637"/>
              <a:gd name="connsiteY4" fmla="*/ 574373 h 1026601"/>
              <a:gd name="connsiteX5" fmla="*/ 430001 w 1416637"/>
              <a:gd name="connsiteY5" fmla="*/ 839057 h 1026601"/>
              <a:gd name="connsiteX6" fmla="*/ 383597 w 1416637"/>
              <a:gd name="connsiteY6" fmla="*/ 845309 h 1026601"/>
              <a:gd name="connsiteX7" fmla="*/ 264055 w 1416637"/>
              <a:gd name="connsiteY7" fmla="*/ 873309 h 1026601"/>
              <a:gd name="connsiteX8" fmla="*/ 246130 w 1416637"/>
              <a:gd name="connsiteY8" fmla="*/ 879390 h 1026601"/>
              <a:gd name="connsiteX9" fmla="*/ 124983 w 1416637"/>
              <a:gd name="connsiteY9" fmla="*/ 879390 h 1026601"/>
              <a:gd name="connsiteX10" fmla="*/ 124983 w 1416637"/>
              <a:gd name="connsiteY10" fmla="*/ 574374 h 1026601"/>
              <a:gd name="connsiteX11" fmla="*/ 43165 w 1416637"/>
              <a:gd name="connsiteY11" fmla="*/ 79268 h 1026601"/>
              <a:gd name="connsiteX12" fmla="*/ 43165 w 1416637"/>
              <a:gd name="connsiteY12" fmla="*/ 960048 h 1026601"/>
              <a:gd name="connsiteX13" fmla="*/ 33688 w 1416637"/>
              <a:gd name="connsiteY13" fmla="*/ 964339 h 1026601"/>
              <a:gd name="connsiteX14" fmla="*/ 0 w 1416637"/>
              <a:gd name="connsiteY14" fmla="*/ 983822 h 1026601"/>
              <a:gd name="connsiteX15" fmla="*/ 0 w 1416637"/>
              <a:gd name="connsiteY15" fmla="*/ 93243 h 1026601"/>
              <a:gd name="connsiteX16" fmla="*/ 36788 w 1416637"/>
              <a:gd name="connsiteY16" fmla="*/ 80762 h 1026601"/>
              <a:gd name="connsiteX17" fmla="*/ 625907 w 1416637"/>
              <a:gd name="connsiteY17" fmla="*/ 343060 h 1026601"/>
              <a:gd name="connsiteX18" fmla="*/ 467619 w 1416637"/>
              <a:gd name="connsiteY18" fmla="*/ 498402 h 1026601"/>
              <a:gd name="connsiteX19" fmla="*/ 186762 w 1416637"/>
              <a:gd name="connsiteY19" fmla="*/ 505020 h 1026601"/>
              <a:gd name="connsiteX20" fmla="*/ 345050 w 1416637"/>
              <a:gd name="connsiteY20" fmla="*/ 349677 h 1026601"/>
              <a:gd name="connsiteX21" fmla="*/ 670713 w 1416637"/>
              <a:gd name="connsiteY21" fmla="*/ 386668 h 1026601"/>
              <a:gd name="connsiteX22" fmla="*/ 671698 w 1416637"/>
              <a:gd name="connsiteY22" fmla="*/ 667602 h 1026601"/>
              <a:gd name="connsiteX23" fmla="*/ 522305 w 1416637"/>
              <a:gd name="connsiteY23" fmla="*/ 828304 h 1026601"/>
              <a:gd name="connsiteX24" fmla="*/ 520690 w 1416637"/>
              <a:gd name="connsiteY24" fmla="*/ 828366 h 1026601"/>
              <a:gd name="connsiteX25" fmla="*/ 519709 w 1416637"/>
              <a:gd name="connsiteY25" fmla="*/ 549102 h 1026601"/>
              <a:gd name="connsiteX26" fmla="*/ 625375 w 1416637"/>
              <a:gd name="connsiteY26" fmla="*/ 303691 h 1026601"/>
              <a:gd name="connsiteX27" fmla="*/ 344442 w 1416637"/>
              <a:gd name="connsiteY27" fmla="*/ 304679 h 1026601"/>
              <a:gd name="connsiteX28" fmla="*/ 182008 w 1416637"/>
              <a:gd name="connsiteY28" fmla="*/ 153676 h 1026601"/>
              <a:gd name="connsiteX29" fmla="*/ 462941 w 1416637"/>
              <a:gd name="connsiteY29" fmla="*/ 152690 h 1026601"/>
              <a:gd name="connsiteX30" fmla="*/ 710081 w 1416637"/>
              <a:gd name="connsiteY30" fmla="*/ 386134 h 1026601"/>
              <a:gd name="connsiteX31" fmla="*/ 865423 w 1416637"/>
              <a:gd name="connsiteY31" fmla="*/ 544423 h 1026601"/>
              <a:gd name="connsiteX32" fmla="*/ 872041 w 1416637"/>
              <a:gd name="connsiteY32" fmla="*/ 825279 h 1026601"/>
              <a:gd name="connsiteX33" fmla="*/ 716697 w 1416637"/>
              <a:gd name="connsiteY33" fmla="*/ 666991 h 1026601"/>
              <a:gd name="connsiteX34" fmla="*/ 430200 w 1416637"/>
              <a:gd name="connsiteY34" fmla="*/ 8158 h 1026601"/>
              <a:gd name="connsiteX35" fmla="*/ 430200 w 1416637"/>
              <a:gd name="connsiteY35" fmla="*/ 55372 h 1026601"/>
              <a:gd name="connsiteX36" fmla="*/ 145184 w 1416637"/>
              <a:gd name="connsiteY36" fmla="*/ 55372 h 1026601"/>
              <a:gd name="connsiteX37" fmla="*/ 233760 w 1416637"/>
              <a:gd name="connsiteY37" fmla="*/ 34625 h 1026601"/>
              <a:gd name="connsiteX38" fmla="*/ 1168935 w 1416637"/>
              <a:gd name="connsiteY38" fmla="*/ 674592 h 1026601"/>
              <a:gd name="connsiteX39" fmla="*/ 1033805 w 1416637"/>
              <a:gd name="connsiteY39" fmla="*/ 674592 h 1026601"/>
              <a:gd name="connsiteX40" fmla="*/ 1033805 w 1416637"/>
              <a:gd name="connsiteY40" fmla="*/ 809721 h 1026601"/>
              <a:gd name="connsiteX41" fmla="*/ 1168935 w 1416637"/>
              <a:gd name="connsiteY41" fmla="*/ 809721 h 1026601"/>
              <a:gd name="connsiteX42" fmla="*/ 662921 w 1416637"/>
              <a:gd name="connsiteY42" fmla="*/ 1618 h 1026601"/>
              <a:gd name="connsiteX43" fmla="*/ 668982 w 1416637"/>
              <a:gd name="connsiteY43" fmla="*/ 258886 h 1026601"/>
              <a:gd name="connsiteX44" fmla="*/ 513639 w 1416637"/>
              <a:gd name="connsiteY44" fmla="*/ 100598 h 1026601"/>
              <a:gd name="connsiteX45" fmla="*/ 511380 w 1416637"/>
              <a:gd name="connsiteY45" fmla="*/ 4724 h 1026601"/>
              <a:gd name="connsiteX46" fmla="*/ 634617 w 1416637"/>
              <a:gd name="connsiteY46" fmla="*/ 0 h 1026601"/>
              <a:gd name="connsiteX47" fmla="*/ 1253879 w 1416637"/>
              <a:gd name="connsiteY47" fmla="*/ 589648 h 1026601"/>
              <a:gd name="connsiteX48" fmla="*/ 1253879 w 1416637"/>
              <a:gd name="connsiteY48" fmla="*/ 894665 h 1026601"/>
              <a:gd name="connsiteX49" fmla="*/ 1029099 w 1416637"/>
              <a:gd name="connsiteY49" fmla="*/ 894665 h 1026601"/>
              <a:gd name="connsiteX50" fmla="*/ 988716 w 1416637"/>
              <a:gd name="connsiteY50" fmla="*/ 880113 h 1026601"/>
              <a:gd name="connsiteX51" fmla="*/ 948861 w 1416637"/>
              <a:gd name="connsiteY51" fmla="*/ 869985 h 1026601"/>
              <a:gd name="connsiteX52" fmla="*/ 948861 w 1416637"/>
              <a:gd name="connsiteY52" fmla="*/ 589648 h 1026601"/>
              <a:gd name="connsiteX53" fmla="*/ 1197057 w 1416637"/>
              <a:gd name="connsiteY53" fmla="*/ 491346 h 1026601"/>
              <a:gd name="connsiteX54" fmla="*/ 916123 w 1416637"/>
              <a:gd name="connsiteY54" fmla="*/ 492332 h 1026601"/>
              <a:gd name="connsiteX55" fmla="*/ 753689 w 1416637"/>
              <a:gd name="connsiteY55" fmla="*/ 341330 h 1026601"/>
              <a:gd name="connsiteX56" fmla="*/ 1034623 w 1416637"/>
              <a:gd name="connsiteY56" fmla="*/ 340343 h 1026601"/>
              <a:gd name="connsiteX57" fmla="*/ 859070 w 1416637"/>
              <a:gd name="connsiteY57" fmla="*/ 15108 h 1026601"/>
              <a:gd name="connsiteX58" fmla="*/ 859354 w 1416637"/>
              <a:gd name="connsiteY58" fmla="*/ 95920 h 1026601"/>
              <a:gd name="connsiteX59" fmla="*/ 708351 w 1416637"/>
              <a:gd name="connsiteY59" fmla="*/ 258354 h 1026601"/>
              <a:gd name="connsiteX60" fmla="*/ 707459 w 1416637"/>
              <a:gd name="connsiteY60" fmla="*/ 4163 h 1026601"/>
              <a:gd name="connsiteX61" fmla="*/ 835521 w 1416637"/>
              <a:gd name="connsiteY61" fmla="*/ 11483 h 1026601"/>
              <a:gd name="connsiteX62" fmla="*/ 1192301 w 1416637"/>
              <a:gd name="connsiteY62" fmla="*/ 140002 h 1026601"/>
              <a:gd name="connsiteX63" fmla="*/ 1034013 w 1416637"/>
              <a:gd name="connsiteY63" fmla="*/ 295345 h 1026601"/>
              <a:gd name="connsiteX64" fmla="*/ 753156 w 1416637"/>
              <a:gd name="connsiteY64" fmla="*/ 301962 h 1026601"/>
              <a:gd name="connsiteX65" fmla="*/ 911444 w 1416637"/>
              <a:gd name="connsiteY65" fmla="*/ 146618 h 1026601"/>
              <a:gd name="connsiteX66" fmla="*/ 1416637 w 1416637"/>
              <a:gd name="connsiteY66" fmla="*/ 158931 h 1026601"/>
              <a:gd name="connsiteX67" fmla="*/ 1416637 w 1416637"/>
              <a:gd name="connsiteY67" fmla="*/ 1026601 h 1026601"/>
              <a:gd name="connsiteX68" fmla="*/ 1302061 w 1416637"/>
              <a:gd name="connsiteY68" fmla="*/ 1026601 h 1026601"/>
              <a:gd name="connsiteX69" fmla="*/ 1230557 w 1416637"/>
              <a:gd name="connsiteY69" fmla="*/ 983436 h 1026601"/>
              <a:gd name="connsiteX70" fmla="*/ 1373472 w 1416637"/>
              <a:gd name="connsiteY70" fmla="*/ 983436 h 1026601"/>
              <a:gd name="connsiteX71" fmla="*/ 1373472 w 1416637"/>
              <a:gd name="connsiteY71" fmla="*/ 143376 h 102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416637" h="1026601">
                <a:moveTo>
                  <a:pt x="345057" y="659317"/>
                </a:moveTo>
                <a:lnTo>
                  <a:pt x="209927" y="659317"/>
                </a:lnTo>
                <a:lnTo>
                  <a:pt x="209927" y="794446"/>
                </a:lnTo>
                <a:lnTo>
                  <a:pt x="345057" y="794447"/>
                </a:lnTo>
                <a:close/>
                <a:moveTo>
                  <a:pt x="430001" y="574373"/>
                </a:moveTo>
                <a:lnTo>
                  <a:pt x="430001" y="839057"/>
                </a:lnTo>
                <a:lnTo>
                  <a:pt x="383597" y="845309"/>
                </a:lnTo>
                <a:cubicBezTo>
                  <a:pt x="343416" y="852697"/>
                  <a:pt x="303518" y="862030"/>
                  <a:pt x="264055" y="873309"/>
                </a:cubicBezTo>
                <a:lnTo>
                  <a:pt x="246130" y="879390"/>
                </a:lnTo>
                <a:lnTo>
                  <a:pt x="124983" y="879390"/>
                </a:lnTo>
                <a:lnTo>
                  <a:pt x="124983" y="574374"/>
                </a:lnTo>
                <a:close/>
                <a:moveTo>
                  <a:pt x="43165" y="79268"/>
                </a:moveTo>
                <a:lnTo>
                  <a:pt x="43165" y="960048"/>
                </a:lnTo>
                <a:lnTo>
                  <a:pt x="33688" y="964339"/>
                </a:lnTo>
                <a:lnTo>
                  <a:pt x="0" y="983822"/>
                </a:lnTo>
                <a:lnTo>
                  <a:pt x="0" y="93243"/>
                </a:lnTo>
                <a:lnTo>
                  <a:pt x="36788" y="80762"/>
                </a:lnTo>
                <a:close/>
                <a:moveTo>
                  <a:pt x="625907" y="343060"/>
                </a:moveTo>
                <a:lnTo>
                  <a:pt x="467619" y="498402"/>
                </a:lnTo>
                <a:lnTo>
                  <a:pt x="186762" y="505020"/>
                </a:lnTo>
                <a:lnTo>
                  <a:pt x="345050" y="349677"/>
                </a:lnTo>
                <a:close/>
                <a:moveTo>
                  <a:pt x="670713" y="386668"/>
                </a:moveTo>
                <a:lnTo>
                  <a:pt x="671698" y="667602"/>
                </a:lnTo>
                <a:lnTo>
                  <a:pt x="522305" y="828304"/>
                </a:lnTo>
                <a:lnTo>
                  <a:pt x="520690" y="828366"/>
                </a:lnTo>
                <a:lnTo>
                  <a:pt x="519709" y="549102"/>
                </a:lnTo>
                <a:close/>
                <a:moveTo>
                  <a:pt x="625375" y="303691"/>
                </a:moveTo>
                <a:lnTo>
                  <a:pt x="344442" y="304679"/>
                </a:lnTo>
                <a:lnTo>
                  <a:pt x="182008" y="153676"/>
                </a:lnTo>
                <a:lnTo>
                  <a:pt x="462941" y="152690"/>
                </a:lnTo>
                <a:close/>
                <a:moveTo>
                  <a:pt x="710081" y="386134"/>
                </a:moveTo>
                <a:lnTo>
                  <a:pt x="865423" y="544423"/>
                </a:lnTo>
                <a:lnTo>
                  <a:pt x="872041" y="825279"/>
                </a:lnTo>
                <a:lnTo>
                  <a:pt x="716697" y="666991"/>
                </a:lnTo>
                <a:close/>
                <a:moveTo>
                  <a:pt x="430200" y="8158"/>
                </a:moveTo>
                <a:lnTo>
                  <a:pt x="430200" y="55372"/>
                </a:lnTo>
                <a:lnTo>
                  <a:pt x="145184" y="55372"/>
                </a:lnTo>
                <a:lnTo>
                  <a:pt x="233760" y="34625"/>
                </a:lnTo>
                <a:close/>
                <a:moveTo>
                  <a:pt x="1168935" y="674592"/>
                </a:moveTo>
                <a:lnTo>
                  <a:pt x="1033805" y="674592"/>
                </a:lnTo>
                <a:lnTo>
                  <a:pt x="1033805" y="809721"/>
                </a:lnTo>
                <a:lnTo>
                  <a:pt x="1168935" y="809721"/>
                </a:lnTo>
                <a:close/>
                <a:moveTo>
                  <a:pt x="662921" y="1618"/>
                </a:moveTo>
                <a:lnTo>
                  <a:pt x="668982" y="258886"/>
                </a:lnTo>
                <a:lnTo>
                  <a:pt x="513639" y="100598"/>
                </a:lnTo>
                <a:lnTo>
                  <a:pt x="511380" y="4724"/>
                </a:lnTo>
                <a:lnTo>
                  <a:pt x="634617" y="0"/>
                </a:lnTo>
                <a:close/>
                <a:moveTo>
                  <a:pt x="1253879" y="589648"/>
                </a:moveTo>
                <a:lnTo>
                  <a:pt x="1253879" y="894665"/>
                </a:lnTo>
                <a:lnTo>
                  <a:pt x="1029099" y="894665"/>
                </a:lnTo>
                <a:lnTo>
                  <a:pt x="988716" y="880113"/>
                </a:lnTo>
                <a:lnTo>
                  <a:pt x="948861" y="869985"/>
                </a:lnTo>
                <a:lnTo>
                  <a:pt x="948861" y="589648"/>
                </a:lnTo>
                <a:close/>
                <a:moveTo>
                  <a:pt x="1197057" y="491346"/>
                </a:moveTo>
                <a:lnTo>
                  <a:pt x="916123" y="492332"/>
                </a:lnTo>
                <a:lnTo>
                  <a:pt x="753689" y="341330"/>
                </a:lnTo>
                <a:lnTo>
                  <a:pt x="1034623" y="340343"/>
                </a:lnTo>
                <a:close/>
                <a:moveTo>
                  <a:pt x="859070" y="15108"/>
                </a:moveTo>
                <a:lnTo>
                  <a:pt x="859354" y="95920"/>
                </a:lnTo>
                <a:lnTo>
                  <a:pt x="708351" y="258354"/>
                </a:lnTo>
                <a:lnTo>
                  <a:pt x="707459" y="4163"/>
                </a:lnTo>
                <a:lnTo>
                  <a:pt x="835521" y="11483"/>
                </a:lnTo>
                <a:close/>
                <a:moveTo>
                  <a:pt x="1192301" y="140002"/>
                </a:moveTo>
                <a:lnTo>
                  <a:pt x="1034013" y="295345"/>
                </a:lnTo>
                <a:lnTo>
                  <a:pt x="753156" y="301962"/>
                </a:lnTo>
                <a:lnTo>
                  <a:pt x="911444" y="146618"/>
                </a:lnTo>
                <a:close/>
                <a:moveTo>
                  <a:pt x="1416637" y="158931"/>
                </a:moveTo>
                <a:lnTo>
                  <a:pt x="1416637" y="1026601"/>
                </a:lnTo>
                <a:lnTo>
                  <a:pt x="1302061" y="1026601"/>
                </a:lnTo>
                <a:lnTo>
                  <a:pt x="1230557" y="983436"/>
                </a:lnTo>
                <a:lnTo>
                  <a:pt x="1373472" y="983436"/>
                </a:lnTo>
                <a:lnTo>
                  <a:pt x="1373472" y="143376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 rot="16200000">
            <a:off x="9585196" y="2705758"/>
            <a:ext cx="2430757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defTabSz="609630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Динамика в сравнении 2019</a:t>
            </a:r>
            <a:endParaRPr lang="ru-RU" sz="1100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0880216" y="1715962"/>
            <a:ext cx="11249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+ 7.5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912276" y="2574571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- 6.5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840943" y="3524880"/>
            <a:ext cx="12035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- 20.7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0912276" y="4516521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- 6.0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10912276" y="5503712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- 4.4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34" y="1725151"/>
            <a:ext cx="582412" cy="6578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5" y="2550835"/>
            <a:ext cx="532780" cy="6667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42" y="3416506"/>
            <a:ext cx="578504" cy="75047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7" y="4466235"/>
            <a:ext cx="586339" cy="6400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44" y="5287689"/>
            <a:ext cx="574064" cy="7049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9779" y="938048"/>
            <a:ext cx="5312980" cy="582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67,2 %  всех расходов бюджета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3535" y="-278056"/>
            <a:ext cx="334774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ОБРАЗОВАНИЕ</a:t>
            </a:r>
            <a:r>
              <a:rPr lang="ru-RU" sz="48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-614029" y="290944"/>
            <a:ext cx="7430465" cy="4162126"/>
            <a:chOff x="-691894" y="3280088"/>
            <a:chExt cx="6550267" cy="373445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5945061" y="2509288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rgbClr val="38B449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3509" y="4797300"/>
              <a:ext cx="2228707" cy="220251"/>
            </a:xfrm>
            <a:custGeom>
              <a:avLst/>
              <a:gdLst/>
              <a:ahLst/>
              <a:cxnLst/>
              <a:rect l="l" t="t" r="r" b="b"/>
              <a:pathLst>
                <a:path w="1712304" h="169218">
                  <a:moveTo>
                    <a:pt x="211856" y="95659"/>
                  </a:moveTo>
                  <a:lnTo>
                    <a:pt x="211856" y="138968"/>
                  </a:lnTo>
                  <a:lnTo>
                    <a:pt x="244003" y="138968"/>
                  </a:lnTo>
                  <a:cubicBezTo>
                    <a:pt x="254272" y="138968"/>
                    <a:pt x="261491" y="138466"/>
                    <a:pt x="265658" y="137462"/>
                  </a:cubicBezTo>
                  <a:cubicBezTo>
                    <a:pt x="269825" y="136457"/>
                    <a:pt x="273453" y="134169"/>
                    <a:pt x="276541" y="130597"/>
                  </a:cubicBezTo>
                  <a:cubicBezTo>
                    <a:pt x="279629" y="127025"/>
                    <a:pt x="281173" y="122635"/>
                    <a:pt x="281173" y="117426"/>
                  </a:cubicBezTo>
                  <a:cubicBezTo>
                    <a:pt x="281173" y="109835"/>
                    <a:pt x="278476" y="104310"/>
                    <a:pt x="273081" y="100850"/>
                  </a:cubicBezTo>
                  <a:cubicBezTo>
                    <a:pt x="267686" y="97390"/>
                    <a:pt x="258477" y="95659"/>
                    <a:pt x="245454" y="95659"/>
                  </a:cubicBezTo>
                  <a:close/>
                  <a:moveTo>
                    <a:pt x="982823" y="95101"/>
                  </a:moveTo>
                  <a:lnTo>
                    <a:pt x="982823" y="138857"/>
                  </a:lnTo>
                  <a:lnTo>
                    <a:pt x="1013407" y="138857"/>
                  </a:lnTo>
                  <a:cubicBezTo>
                    <a:pt x="1025314" y="138857"/>
                    <a:pt x="1032867" y="138522"/>
                    <a:pt x="1036066" y="137852"/>
                  </a:cubicBezTo>
                  <a:cubicBezTo>
                    <a:pt x="1040978" y="136959"/>
                    <a:pt x="1044978" y="134783"/>
                    <a:pt x="1048066" y="131322"/>
                  </a:cubicBezTo>
                  <a:cubicBezTo>
                    <a:pt x="1051154" y="127862"/>
                    <a:pt x="1052698" y="123230"/>
                    <a:pt x="1052698" y="117426"/>
                  </a:cubicBezTo>
                  <a:cubicBezTo>
                    <a:pt x="1052698" y="112514"/>
                    <a:pt x="1051507" y="108347"/>
                    <a:pt x="1049126" y="104924"/>
                  </a:cubicBezTo>
                  <a:cubicBezTo>
                    <a:pt x="1046745" y="101501"/>
                    <a:pt x="1043303" y="99008"/>
                    <a:pt x="1038801" y="97445"/>
                  </a:cubicBezTo>
                  <a:cubicBezTo>
                    <a:pt x="1034299" y="95883"/>
                    <a:pt x="1024532" y="95101"/>
                    <a:pt x="1009501" y="95101"/>
                  </a:cubicBezTo>
                  <a:close/>
                  <a:moveTo>
                    <a:pt x="1166254" y="40965"/>
                  </a:moveTo>
                  <a:lnTo>
                    <a:pt x="1144153" y="101687"/>
                  </a:lnTo>
                  <a:lnTo>
                    <a:pt x="1188801" y="101687"/>
                  </a:lnTo>
                  <a:close/>
                  <a:moveTo>
                    <a:pt x="537604" y="40965"/>
                  </a:moveTo>
                  <a:lnTo>
                    <a:pt x="515503" y="101687"/>
                  </a:lnTo>
                  <a:lnTo>
                    <a:pt x="560151" y="101687"/>
                  </a:lnTo>
                  <a:close/>
                  <a:moveTo>
                    <a:pt x="373112" y="30473"/>
                  </a:moveTo>
                  <a:lnTo>
                    <a:pt x="373112" y="76907"/>
                  </a:lnTo>
                  <a:lnTo>
                    <a:pt x="391194" y="76907"/>
                  </a:lnTo>
                  <a:cubicBezTo>
                    <a:pt x="404217" y="76907"/>
                    <a:pt x="412923" y="76051"/>
                    <a:pt x="417314" y="74340"/>
                  </a:cubicBezTo>
                  <a:cubicBezTo>
                    <a:pt x="421704" y="72628"/>
                    <a:pt x="425146" y="69949"/>
                    <a:pt x="427638" y="66303"/>
                  </a:cubicBezTo>
                  <a:cubicBezTo>
                    <a:pt x="430131" y="62657"/>
                    <a:pt x="431378" y="58415"/>
                    <a:pt x="431378" y="53578"/>
                  </a:cubicBezTo>
                  <a:cubicBezTo>
                    <a:pt x="431378" y="47625"/>
                    <a:pt x="429629" y="42714"/>
                    <a:pt x="426132" y="38844"/>
                  </a:cubicBezTo>
                  <a:cubicBezTo>
                    <a:pt x="422634" y="34975"/>
                    <a:pt x="418207" y="32556"/>
                    <a:pt x="412849" y="31589"/>
                  </a:cubicBezTo>
                  <a:cubicBezTo>
                    <a:pt x="408905" y="30845"/>
                    <a:pt x="400980" y="30473"/>
                    <a:pt x="389073" y="30473"/>
                  </a:cubicBezTo>
                  <a:close/>
                  <a:moveTo>
                    <a:pt x="982823" y="30026"/>
                  </a:moveTo>
                  <a:lnTo>
                    <a:pt x="982823" y="67866"/>
                  </a:lnTo>
                  <a:lnTo>
                    <a:pt x="1004478" y="67866"/>
                  </a:lnTo>
                  <a:cubicBezTo>
                    <a:pt x="1017351" y="67866"/>
                    <a:pt x="1025351" y="67680"/>
                    <a:pt x="1028476" y="67308"/>
                  </a:cubicBezTo>
                  <a:cubicBezTo>
                    <a:pt x="1034132" y="66638"/>
                    <a:pt x="1038578" y="64685"/>
                    <a:pt x="1041815" y="61448"/>
                  </a:cubicBezTo>
                  <a:cubicBezTo>
                    <a:pt x="1045052" y="58211"/>
                    <a:pt x="1046670" y="53950"/>
                    <a:pt x="1046670" y="48667"/>
                  </a:cubicBezTo>
                  <a:cubicBezTo>
                    <a:pt x="1046670" y="43607"/>
                    <a:pt x="1045275" y="39495"/>
                    <a:pt x="1042485" y="36333"/>
                  </a:cubicBezTo>
                  <a:cubicBezTo>
                    <a:pt x="1039694" y="33170"/>
                    <a:pt x="1035546" y="31254"/>
                    <a:pt x="1030039" y="30584"/>
                  </a:cubicBezTo>
                  <a:cubicBezTo>
                    <a:pt x="1026765" y="30212"/>
                    <a:pt x="1017351" y="30026"/>
                    <a:pt x="1001799" y="30026"/>
                  </a:cubicBezTo>
                  <a:close/>
                  <a:moveTo>
                    <a:pt x="850999" y="28240"/>
                  </a:moveTo>
                  <a:cubicBezTo>
                    <a:pt x="837381" y="28240"/>
                    <a:pt x="826405" y="32910"/>
                    <a:pt x="818071" y="42249"/>
                  </a:cubicBezTo>
                  <a:cubicBezTo>
                    <a:pt x="809736" y="51588"/>
                    <a:pt x="805569" y="65671"/>
                    <a:pt x="805569" y="84497"/>
                  </a:cubicBezTo>
                  <a:cubicBezTo>
                    <a:pt x="805569" y="103026"/>
                    <a:pt x="809848" y="117072"/>
                    <a:pt x="818405" y="126634"/>
                  </a:cubicBezTo>
                  <a:cubicBezTo>
                    <a:pt x="826963" y="136197"/>
                    <a:pt x="837827" y="140978"/>
                    <a:pt x="850999" y="140978"/>
                  </a:cubicBezTo>
                  <a:cubicBezTo>
                    <a:pt x="864170" y="140978"/>
                    <a:pt x="874979" y="136234"/>
                    <a:pt x="883425" y="126746"/>
                  </a:cubicBezTo>
                  <a:cubicBezTo>
                    <a:pt x="891871" y="117258"/>
                    <a:pt x="896094" y="103026"/>
                    <a:pt x="896094" y="84051"/>
                  </a:cubicBezTo>
                  <a:cubicBezTo>
                    <a:pt x="896094" y="65299"/>
                    <a:pt x="891982" y="51309"/>
                    <a:pt x="883759" y="42081"/>
                  </a:cubicBezTo>
                  <a:cubicBezTo>
                    <a:pt x="875537" y="32854"/>
                    <a:pt x="864616" y="28240"/>
                    <a:pt x="850999" y="28240"/>
                  </a:cubicBezTo>
                  <a:close/>
                  <a:moveTo>
                    <a:pt x="79474" y="28240"/>
                  </a:moveTo>
                  <a:cubicBezTo>
                    <a:pt x="65856" y="28240"/>
                    <a:pt x="54880" y="32910"/>
                    <a:pt x="46546" y="42249"/>
                  </a:cubicBezTo>
                  <a:cubicBezTo>
                    <a:pt x="38211" y="51588"/>
                    <a:pt x="34044" y="65671"/>
                    <a:pt x="34044" y="84497"/>
                  </a:cubicBezTo>
                  <a:cubicBezTo>
                    <a:pt x="34044" y="103026"/>
                    <a:pt x="38323" y="117072"/>
                    <a:pt x="46880" y="126634"/>
                  </a:cubicBezTo>
                  <a:cubicBezTo>
                    <a:pt x="55438" y="136197"/>
                    <a:pt x="66302" y="140978"/>
                    <a:pt x="79474" y="140978"/>
                  </a:cubicBezTo>
                  <a:cubicBezTo>
                    <a:pt x="92645" y="140978"/>
                    <a:pt x="103454" y="136234"/>
                    <a:pt x="111900" y="126746"/>
                  </a:cubicBezTo>
                  <a:cubicBezTo>
                    <a:pt x="120346" y="117258"/>
                    <a:pt x="124569" y="103026"/>
                    <a:pt x="124569" y="84051"/>
                  </a:cubicBezTo>
                  <a:cubicBezTo>
                    <a:pt x="124569" y="65299"/>
                    <a:pt x="120457" y="51309"/>
                    <a:pt x="112235" y="42081"/>
                  </a:cubicBezTo>
                  <a:cubicBezTo>
                    <a:pt x="104012" y="32854"/>
                    <a:pt x="93092" y="28240"/>
                    <a:pt x="79474" y="28240"/>
                  </a:cubicBezTo>
                  <a:close/>
                  <a:moveTo>
                    <a:pt x="1587847" y="2791"/>
                  </a:moveTo>
                  <a:lnTo>
                    <a:pt x="1709179" y="2791"/>
                  </a:lnTo>
                  <a:lnTo>
                    <a:pt x="1709179" y="30473"/>
                  </a:lnTo>
                  <a:lnTo>
                    <a:pt x="1620887" y="30473"/>
                  </a:lnTo>
                  <a:lnTo>
                    <a:pt x="1620887" y="66750"/>
                  </a:lnTo>
                  <a:lnTo>
                    <a:pt x="1703040" y="66750"/>
                  </a:lnTo>
                  <a:lnTo>
                    <a:pt x="1703040" y="94320"/>
                  </a:lnTo>
                  <a:lnTo>
                    <a:pt x="1620887" y="94320"/>
                  </a:lnTo>
                  <a:lnTo>
                    <a:pt x="1620887" y="138857"/>
                  </a:lnTo>
                  <a:lnTo>
                    <a:pt x="1712304" y="138857"/>
                  </a:lnTo>
                  <a:lnTo>
                    <a:pt x="1712304" y="166427"/>
                  </a:lnTo>
                  <a:lnTo>
                    <a:pt x="1587847" y="166427"/>
                  </a:lnTo>
                  <a:close/>
                  <a:moveTo>
                    <a:pt x="1426368" y="2791"/>
                  </a:moveTo>
                  <a:lnTo>
                    <a:pt x="1457287" y="2791"/>
                  </a:lnTo>
                  <a:lnTo>
                    <a:pt x="1457287" y="111733"/>
                  </a:lnTo>
                  <a:lnTo>
                    <a:pt x="1523590" y="2791"/>
                  </a:lnTo>
                  <a:lnTo>
                    <a:pt x="1556518" y="2791"/>
                  </a:lnTo>
                  <a:lnTo>
                    <a:pt x="1556518" y="166427"/>
                  </a:lnTo>
                  <a:lnTo>
                    <a:pt x="1525599" y="166427"/>
                  </a:lnTo>
                  <a:lnTo>
                    <a:pt x="1525599" y="59606"/>
                  </a:lnTo>
                  <a:lnTo>
                    <a:pt x="1459408" y="166427"/>
                  </a:lnTo>
                  <a:lnTo>
                    <a:pt x="1426368" y="166427"/>
                  </a:lnTo>
                  <a:close/>
                  <a:moveTo>
                    <a:pt x="1264108" y="2791"/>
                  </a:moveTo>
                  <a:lnTo>
                    <a:pt x="1297148" y="2791"/>
                  </a:lnTo>
                  <a:lnTo>
                    <a:pt x="1297148" y="67196"/>
                  </a:lnTo>
                  <a:lnTo>
                    <a:pt x="1361888" y="67196"/>
                  </a:lnTo>
                  <a:lnTo>
                    <a:pt x="1361888" y="2791"/>
                  </a:lnTo>
                  <a:lnTo>
                    <a:pt x="1394928" y="2791"/>
                  </a:lnTo>
                  <a:lnTo>
                    <a:pt x="1394928" y="166427"/>
                  </a:lnTo>
                  <a:lnTo>
                    <a:pt x="1361888" y="166427"/>
                  </a:lnTo>
                  <a:lnTo>
                    <a:pt x="1361888" y="94878"/>
                  </a:lnTo>
                  <a:lnTo>
                    <a:pt x="1297148" y="94878"/>
                  </a:lnTo>
                  <a:lnTo>
                    <a:pt x="1297148" y="166427"/>
                  </a:lnTo>
                  <a:lnTo>
                    <a:pt x="1264108" y="166427"/>
                  </a:lnTo>
                  <a:close/>
                  <a:moveTo>
                    <a:pt x="1149176" y="2791"/>
                  </a:moveTo>
                  <a:lnTo>
                    <a:pt x="1184113" y="2791"/>
                  </a:lnTo>
                  <a:lnTo>
                    <a:pt x="1249635" y="166427"/>
                  </a:lnTo>
                  <a:lnTo>
                    <a:pt x="1213693" y="166427"/>
                  </a:lnTo>
                  <a:lnTo>
                    <a:pt x="1199405" y="129257"/>
                  </a:lnTo>
                  <a:lnTo>
                    <a:pt x="1133995" y="129257"/>
                  </a:lnTo>
                  <a:lnTo>
                    <a:pt x="1120489" y="166427"/>
                  </a:lnTo>
                  <a:lnTo>
                    <a:pt x="1085440" y="166427"/>
                  </a:lnTo>
                  <a:close/>
                  <a:moveTo>
                    <a:pt x="949783" y="2791"/>
                  </a:moveTo>
                  <a:lnTo>
                    <a:pt x="1015193" y="2791"/>
                  </a:lnTo>
                  <a:cubicBezTo>
                    <a:pt x="1028141" y="2791"/>
                    <a:pt x="1037797" y="3330"/>
                    <a:pt x="1044159" y="4409"/>
                  </a:cubicBezTo>
                  <a:cubicBezTo>
                    <a:pt x="1050521" y="5488"/>
                    <a:pt x="1056214" y="7739"/>
                    <a:pt x="1061237" y="11162"/>
                  </a:cubicBezTo>
                  <a:cubicBezTo>
                    <a:pt x="1066260" y="14585"/>
                    <a:pt x="1070446" y="19143"/>
                    <a:pt x="1073794" y="24836"/>
                  </a:cubicBezTo>
                  <a:cubicBezTo>
                    <a:pt x="1077143" y="30529"/>
                    <a:pt x="1078817" y="36910"/>
                    <a:pt x="1078817" y="43979"/>
                  </a:cubicBezTo>
                  <a:cubicBezTo>
                    <a:pt x="1078817" y="51644"/>
                    <a:pt x="1076752" y="58676"/>
                    <a:pt x="1072622" y="65075"/>
                  </a:cubicBezTo>
                  <a:cubicBezTo>
                    <a:pt x="1068492" y="71475"/>
                    <a:pt x="1062893" y="76275"/>
                    <a:pt x="1055823" y="79474"/>
                  </a:cubicBezTo>
                  <a:cubicBezTo>
                    <a:pt x="1065795" y="82377"/>
                    <a:pt x="1073460" y="87325"/>
                    <a:pt x="1078817" y="94320"/>
                  </a:cubicBezTo>
                  <a:cubicBezTo>
                    <a:pt x="1084175" y="101315"/>
                    <a:pt x="1086854" y="109538"/>
                    <a:pt x="1086854" y="118988"/>
                  </a:cubicBezTo>
                  <a:cubicBezTo>
                    <a:pt x="1086854" y="126430"/>
                    <a:pt x="1085124" y="133666"/>
                    <a:pt x="1081664" y="140699"/>
                  </a:cubicBezTo>
                  <a:cubicBezTo>
                    <a:pt x="1078203" y="147731"/>
                    <a:pt x="1073478" y="153349"/>
                    <a:pt x="1067488" y="157553"/>
                  </a:cubicBezTo>
                  <a:cubicBezTo>
                    <a:pt x="1061497" y="161758"/>
                    <a:pt x="1054112" y="164344"/>
                    <a:pt x="1045331" y="165311"/>
                  </a:cubicBezTo>
                  <a:cubicBezTo>
                    <a:pt x="1039824" y="165906"/>
                    <a:pt x="1026541" y="166278"/>
                    <a:pt x="1005482" y="166427"/>
                  </a:cubicBezTo>
                  <a:lnTo>
                    <a:pt x="949783" y="166427"/>
                  </a:lnTo>
                  <a:close/>
                  <a:moveTo>
                    <a:pt x="520526" y="2791"/>
                  </a:moveTo>
                  <a:lnTo>
                    <a:pt x="555463" y="2791"/>
                  </a:lnTo>
                  <a:lnTo>
                    <a:pt x="620985" y="166427"/>
                  </a:lnTo>
                  <a:lnTo>
                    <a:pt x="585043" y="166427"/>
                  </a:lnTo>
                  <a:lnTo>
                    <a:pt x="570755" y="129257"/>
                  </a:lnTo>
                  <a:lnTo>
                    <a:pt x="505345" y="129257"/>
                  </a:lnTo>
                  <a:lnTo>
                    <a:pt x="491839" y="166427"/>
                  </a:lnTo>
                  <a:lnTo>
                    <a:pt x="456790" y="166427"/>
                  </a:lnTo>
                  <a:close/>
                  <a:moveTo>
                    <a:pt x="340072" y="2791"/>
                  </a:moveTo>
                  <a:lnTo>
                    <a:pt x="393092" y="2791"/>
                  </a:lnTo>
                  <a:cubicBezTo>
                    <a:pt x="413184" y="2791"/>
                    <a:pt x="426280" y="3609"/>
                    <a:pt x="432382" y="5246"/>
                  </a:cubicBezTo>
                  <a:cubicBezTo>
                    <a:pt x="441759" y="7702"/>
                    <a:pt x="449609" y="13041"/>
                    <a:pt x="455934" y="21264"/>
                  </a:cubicBezTo>
                  <a:cubicBezTo>
                    <a:pt x="462260" y="29487"/>
                    <a:pt x="465422" y="40109"/>
                    <a:pt x="465422" y="53132"/>
                  </a:cubicBezTo>
                  <a:cubicBezTo>
                    <a:pt x="465422" y="63178"/>
                    <a:pt x="463599" y="71624"/>
                    <a:pt x="459953" y="78470"/>
                  </a:cubicBezTo>
                  <a:cubicBezTo>
                    <a:pt x="456307" y="85316"/>
                    <a:pt x="451674" y="90692"/>
                    <a:pt x="446056" y="94599"/>
                  </a:cubicBezTo>
                  <a:cubicBezTo>
                    <a:pt x="440438" y="98506"/>
                    <a:pt x="434726" y="101092"/>
                    <a:pt x="428922" y="102357"/>
                  </a:cubicBezTo>
                  <a:cubicBezTo>
                    <a:pt x="421034" y="103919"/>
                    <a:pt x="409612" y="104701"/>
                    <a:pt x="394655" y="104701"/>
                  </a:cubicBezTo>
                  <a:lnTo>
                    <a:pt x="373112" y="104701"/>
                  </a:lnTo>
                  <a:lnTo>
                    <a:pt x="373112" y="166427"/>
                  </a:lnTo>
                  <a:lnTo>
                    <a:pt x="340072" y="166427"/>
                  </a:lnTo>
                  <a:close/>
                  <a:moveTo>
                    <a:pt x="178817" y="2791"/>
                  </a:moveTo>
                  <a:lnTo>
                    <a:pt x="301153" y="2791"/>
                  </a:lnTo>
                  <a:lnTo>
                    <a:pt x="301153" y="30250"/>
                  </a:lnTo>
                  <a:lnTo>
                    <a:pt x="211856" y="30250"/>
                  </a:lnTo>
                  <a:lnTo>
                    <a:pt x="211856" y="68201"/>
                  </a:lnTo>
                  <a:lnTo>
                    <a:pt x="256058" y="68201"/>
                  </a:lnTo>
                  <a:cubicBezTo>
                    <a:pt x="268262" y="68201"/>
                    <a:pt x="278383" y="69689"/>
                    <a:pt x="286419" y="72666"/>
                  </a:cubicBezTo>
                  <a:cubicBezTo>
                    <a:pt x="294456" y="75642"/>
                    <a:pt x="301321" y="81149"/>
                    <a:pt x="307013" y="89185"/>
                  </a:cubicBezTo>
                  <a:cubicBezTo>
                    <a:pt x="312706" y="97222"/>
                    <a:pt x="315552" y="106636"/>
                    <a:pt x="315552" y="117426"/>
                  </a:cubicBezTo>
                  <a:cubicBezTo>
                    <a:pt x="315552" y="128513"/>
                    <a:pt x="312687" y="138001"/>
                    <a:pt x="306958" y="145889"/>
                  </a:cubicBezTo>
                  <a:cubicBezTo>
                    <a:pt x="301228" y="153777"/>
                    <a:pt x="294698" y="159172"/>
                    <a:pt x="287368" y="162074"/>
                  </a:cubicBezTo>
                  <a:cubicBezTo>
                    <a:pt x="280038" y="164976"/>
                    <a:pt x="269602" y="166427"/>
                    <a:pt x="256058" y="166427"/>
                  </a:cubicBezTo>
                  <a:lnTo>
                    <a:pt x="178817" y="166427"/>
                  </a:lnTo>
                  <a:close/>
                  <a:moveTo>
                    <a:pt x="850664" y="0"/>
                  </a:moveTo>
                  <a:cubicBezTo>
                    <a:pt x="874774" y="0"/>
                    <a:pt x="894066" y="7479"/>
                    <a:pt x="908539" y="22436"/>
                  </a:cubicBezTo>
                  <a:cubicBezTo>
                    <a:pt x="923013" y="37393"/>
                    <a:pt x="930250" y="58192"/>
                    <a:pt x="930250" y="84832"/>
                  </a:cubicBezTo>
                  <a:cubicBezTo>
                    <a:pt x="930250" y="111249"/>
                    <a:pt x="923069" y="131918"/>
                    <a:pt x="908707" y="146838"/>
                  </a:cubicBezTo>
                  <a:cubicBezTo>
                    <a:pt x="894345" y="161758"/>
                    <a:pt x="875146" y="169218"/>
                    <a:pt x="851110" y="169218"/>
                  </a:cubicBezTo>
                  <a:cubicBezTo>
                    <a:pt x="826777" y="169218"/>
                    <a:pt x="807429" y="161795"/>
                    <a:pt x="793067" y="146949"/>
                  </a:cubicBezTo>
                  <a:cubicBezTo>
                    <a:pt x="778705" y="132104"/>
                    <a:pt x="771524" y="111658"/>
                    <a:pt x="771524" y="85614"/>
                  </a:cubicBezTo>
                  <a:cubicBezTo>
                    <a:pt x="771524" y="68945"/>
                    <a:pt x="774017" y="54955"/>
                    <a:pt x="779003" y="43644"/>
                  </a:cubicBezTo>
                  <a:cubicBezTo>
                    <a:pt x="782724" y="35310"/>
                    <a:pt x="787803" y="27831"/>
                    <a:pt x="794239" y="21208"/>
                  </a:cubicBezTo>
                  <a:cubicBezTo>
                    <a:pt x="800676" y="14585"/>
                    <a:pt x="807727" y="9674"/>
                    <a:pt x="815392" y="6474"/>
                  </a:cubicBezTo>
                  <a:cubicBezTo>
                    <a:pt x="825586" y="2158"/>
                    <a:pt x="837344" y="0"/>
                    <a:pt x="850664" y="0"/>
                  </a:cubicBezTo>
                  <a:close/>
                  <a:moveTo>
                    <a:pt x="685576" y="0"/>
                  </a:moveTo>
                  <a:cubicBezTo>
                    <a:pt x="704775" y="0"/>
                    <a:pt x="719267" y="4223"/>
                    <a:pt x="729053" y="12669"/>
                  </a:cubicBezTo>
                  <a:cubicBezTo>
                    <a:pt x="738838" y="21115"/>
                    <a:pt x="743731" y="31031"/>
                    <a:pt x="743731" y="42416"/>
                  </a:cubicBezTo>
                  <a:cubicBezTo>
                    <a:pt x="743731" y="50230"/>
                    <a:pt x="741498" y="57280"/>
                    <a:pt x="737034" y="63568"/>
                  </a:cubicBezTo>
                  <a:cubicBezTo>
                    <a:pt x="732569" y="69856"/>
                    <a:pt x="725871" y="75382"/>
                    <a:pt x="716942" y="80144"/>
                  </a:cubicBezTo>
                  <a:cubicBezTo>
                    <a:pt x="727806" y="83865"/>
                    <a:pt x="735955" y="89130"/>
                    <a:pt x="741387" y="95939"/>
                  </a:cubicBezTo>
                  <a:cubicBezTo>
                    <a:pt x="746819" y="102747"/>
                    <a:pt x="749535" y="111138"/>
                    <a:pt x="749535" y="121109"/>
                  </a:cubicBezTo>
                  <a:cubicBezTo>
                    <a:pt x="749535" y="135471"/>
                    <a:pt x="744270" y="147080"/>
                    <a:pt x="733741" y="155935"/>
                  </a:cubicBezTo>
                  <a:cubicBezTo>
                    <a:pt x="723211" y="164790"/>
                    <a:pt x="707454" y="169218"/>
                    <a:pt x="686469" y="169218"/>
                  </a:cubicBezTo>
                  <a:cubicBezTo>
                    <a:pt x="669354" y="169218"/>
                    <a:pt x="655848" y="166371"/>
                    <a:pt x="645951" y="160679"/>
                  </a:cubicBezTo>
                  <a:cubicBezTo>
                    <a:pt x="636054" y="154986"/>
                    <a:pt x="628612" y="144326"/>
                    <a:pt x="623627" y="128699"/>
                  </a:cubicBezTo>
                  <a:lnTo>
                    <a:pt x="653876" y="118765"/>
                  </a:lnTo>
                  <a:cubicBezTo>
                    <a:pt x="657001" y="128588"/>
                    <a:pt x="661150" y="134950"/>
                    <a:pt x="666322" y="137852"/>
                  </a:cubicBezTo>
                  <a:cubicBezTo>
                    <a:pt x="671493" y="140754"/>
                    <a:pt x="677874" y="142205"/>
                    <a:pt x="685465" y="142205"/>
                  </a:cubicBezTo>
                  <a:cubicBezTo>
                    <a:pt x="695883" y="142205"/>
                    <a:pt x="703473" y="139954"/>
                    <a:pt x="708235" y="135452"/>
                  </a:cubicBezTo>
                  <a:cubicBezTo>
                    <a:pt x="712998" y="130950"/>
                    <a:pt x="715379" y="125797"/>
                    <a:pt x="715379" y="119993"/>
                  </a:cubicBezTo>
                  <a:cubicBezTo>
                    <a:pt x="715379" y="113296"/>
                    <a:pt x="712682" y="107901"/>
                    <a:pt x="707287" y="103808"/>
                  </a:cubicBezTo>
                  <a:cubicBezTo>
                    <a:pt x="701892" y="99715"/>
                    <a:pt x="693762" y="97669"/>
                    <a:pt x="682897" y="97669"/>
                  </a:cubicBezTo>
                  <a:lnTo>
                    <a:pt x="675419" y="97669"/>
                  </a:lnTo>
                  <a:lnTo>
                    <a:pt x="675419" y="73000"/>
                  </a:lnTo>
                  <a:lnTo>
                    <a:pt x="679214" y="73000"/>
                  </a:lnTo>
                  <a:cubicBezTo>
                    <a:pt x="689334" y="73000"/>
                    <a:pt x="697073" y="70731"/>
                    <a:pt x="702431" y="66191"/>
                  </a:cubicBezTo>
                  <a:cubicBezTo>
                    <a:pt x="707789" y="61652"/>
                    <a:pt x="710468" y="55625"/>
                    <a:pt x="710468" y="48109"/>
                  </a:cubicBezTo>
                  <a:cubicBezTo>
                    <a:pt x="710468" y="42156"/>
                    <a:pt x="708291" y="37133"/>
                    <a:pt x="703938" y="33040"/>
                  </a:cubicBezTo>
                  <a:cubicBezTo>
                    <a:pt x="699585" y="28947"/>
                    <a:pt x="693353" y="26901"/>
                    <a:pt x="685241" y="26901"/>
                  </a:cubicBezTo>
                  <a:cubicBezTo>
                    <a:pt x="671400" y="26901"/>
                    <a:pt x="662545" y="33747"/>
                    <a:pt x="658676" y="47439"/>
                  </a:cubicBezTo>
                  <a:lnTo>
                    <a:pt x="626529" y="39961"/>
                  </a:lnTo>
                  <a:cubicBezTo>
                    <a:pt x="633449" y="13320"/>
                    <a:pt x="653132" y="0"/>
                    <a:pt x="685576" y="0"/>
                  </a:cubicBezTo>
                  <a:close/>
                  <a:moveTo>
                    <a:pt x="79139" y="0"/>
                  </a:moveTo>
                  <a:cubicBezTo>
                    <a:pt x="103249" y="0"/>
                    <a:pt x="122541" y="7479"/>
                    <a:pt x="137014" y="22436"/>
                  </a:cubicBezTo>
                  <a:cubicBezTo>
                    <a:pt x="151488" y="37393"/>
                    <a:pt x="158725" y="58192"/>
                    <a:pt x="158725" y="84832"/>
                  </a:cubicBezTo>
                  <a:cubicBezTo>
                    <a:pt x="158725" y="111249"/>
                    <a:pt x="151544" y="131918"/>
                    <a:pt x="137182" y="146838"/>
                  </a:cubicBezTo>
                  <a:cubicBezTo>
                    <a:pt x="122820" y="161758"/>
                    <a:pt x="103621" y="169218"/>
                    <a:pt x="79585" y="169218"/>
                  </a:cubicBezTo>
                  <a:cubicBezTo>
                    <a:pt x="55252" y="169218"/>
                    <a:pt x="35904" y="161795"/>
                    <a:pt x="21542" y="146949"/>
                  </a:cubicBezTo>
                  <a:cubicBezTo>
                    <a:pt x="7180" y="132104"/>
                    <a:pt x="0" y="111658"/>
                    <a:pt x="0" y="85614"/>
                  </a:cubicBezTo>
                  <a:cubicBezTo>
                    <a:pt x="0" y="68945"/>
                    <a:pt x="2492" y="54955"/>
                    <a:pt x="7478" y="43644"/>
                  </a:cubicBezTo>
                  <a:cubicBezTo>
                    <a:pt x="11199" y="35310"/>
                    <a:pt x="16278" y="27831"/>
                    <a:pt x="22714" y="21208"/>
                  </a:cubicBezTo>
                  <a:cubicBezTo>
                    <a:pt x="29151" y="14585"/>
                    <a:pt x="36202" y="9674"/>
                    <a:pt x="43867" y="6474"/>
                  </a:cubicBezTo>
                  <a:cubicBezTo>
                    <a:pt x="54061" y="2158"/>
                    <a:pt x="65819" y="0"/>
                    <a:pt x="79139" y="0"/>
                  </a:cubicBezTo>
                  <a:close/>
                </a:path>
              </a:pathLst>
            </a:custGeom>
            <a:solidFill>
              <a:srgbClr val="38B449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611520" y="4191390"/>
              <a:ext cx="3246853" cy="1032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440" dirty="0" smtClean="0">
                  <a:solidFill>
                    <a:srgbClr val="38B449"/>
                  </a:solidFill>
                </a:rPr>
                <a:t>1 млрд. 902,9 млн.руб.</a:t>
              </a:r>
              <a:endParaRPr lang="ru-RU" sz="3440" dirty="0">
                <a:solidFill>
                  <a:srgbClr val="38B449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512216" y="3280088"/>
              <a:ext cx="3378859" cy="911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</a:rPr>
                <a:t>Наибольший удельный вес в структуре расходов бюджета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7" y="2682584"/>
            <a:ext cx="989887" cy="1168424"/>
          </a:xfrm>
          <a:prstGeom prst="rect">
            <a:avLst/>
          </a:prstGeom>
        </p:spPr>
      </p:pic>
      <p:pic>
        <p:nvPicPr>
          <p:cNvPr id="31" name="Рисунок 30" descr="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85" y="3484549"/>
            <a:ext cx="3476089" cy="27362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4325" y="4665079"/>
            <a:ext cx="324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дошкольное образование направлено 910,7 млн. рублей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325" y="5574433"/>
            <a:ext cx="3106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общее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762,2 млн. рублей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93932" y="3748762"/>
            <a:ext cx="3770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дополнительное образование детей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162,9 млн. рублей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59175" y="4496073"/>
            <a:ext cx="3147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молодежную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политику 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18,9 млн. рублей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3932" y="5254809"/>
            <a:ext cx="3654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профессиональную подготовку и другие вопросы в области образования – 48,2 млн. рублей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87405" y="753175"/>
            <a:ext cx="1918958" cy="289962"/>
          </a:xfrm>
          <a:custGeom>
            <a:avLst/>
            <a:gdLst/>
            <a:ahLst/>
            <a:cxnLst/>
            <a:rect l="l" t="t" r="r" b="b"/>
            <a:pathLst>
              <a:path w="2309621" h="373689">
                <a:moveTo>
                  <a:pt x="2134609" y="62363"/>
                </a:moveTo>
                <a:cubicBezTo>
                  <a:pt x="2104536" y="62363"/>
                  <a:pt x="2080297" y="72675"/>
                  <a:pt x="2061892" y="93299"/>
                </a:cubicBezTo>
                <a:cubicBezTo>
                  <a:pt x="2043487" y="113922"/>
                  <a:pt x="2034285" y="145022"/>
                  <a:pt x="2034285" y="186598"/>
                </a:cubicBezTo>
                <a:cubicBezTo>
                  <a:pt x="2034285" y="227516"/>
                  <a:pt x="2043734" y="258534"/>
                  <a:pt x="2062632" y="279650"/>
                </a:cubicBezTo>
                <a:cubicBezTo>
                  <a:pt x="2081530" y="300767"/>
                  <a:pt x="2105522" y="311325"/>
                  <a:pt x="2134609" y="311325"/>
                </a:cubicBezTo>
                <a:cubicBezTo>
                  <a:pt x="2163695" y="311325"/>
                  <a:pt x="2187565" y="300849"/>
                  <a:pt x="2206216" y="279897"/>
                </a:cubicBezTo>
                <a:cubicBezTo>
                  <a:pt x="2224867" y="258944"/>
                  <a:pt x="2234193" y="227516"/>
                  <a:pt x="2234193" y="185612"/>
                </a:cubicBezTo>
                <a:cubicBezTo>
                  <a:pt x="2234193" y="144200"/>
                  <a:pt x="2225114" y="113306"/>
                  <a:pt x="2206955" y="92929"/>
                </a:cubicBezTo>
                <a:cubicBezTo>
                  <a:pt x="2188797" y="72552"/>
                  <a:pt x="2164681" y="62363"/>
                  <a:pt x="2134609" y="62363"/>
                </a:cubicBezTo>
                <a:close/>
                <a:moveTo>
                  <a:pt x="1652736" y="6162"/>
                </a:moveTo>
                <a:lnTo>
                  <a:pt x="1939904" y="6162"/>
                </a:lnTo>
                <a:lnTo>
                  <a:pt x="1939904" y="67293"/>
                </a:lnTo>
                <a:lnTo>
                  <a:pt x="1832925" y="67293"/>
                </a:lnTo>
                <a:lnTo>
                  <a:pt x="1832925" y="367526"/>
                </a:lnTo>
                <a:lnTo>
                  <a:pt x="1759962" y="367526"/>
                </a:lnTo>
                <a:lnTo>
                  <a:pt x="1759962" y="67293"/>
                </a:lnTo>
                <a:lnTo>
                  <a:pt x="1652736" y="67293"/>
                </a:lnTo>
                <a:close/>
                <a:moveTo>
                  <a:pt x="992818" y="6162"/>
                </a:moveTo>
                <a:lnTo>
                  <a:pt x="1260760" y="6162"/>
                </a:lnTo>
                <a:lnTo>
                  <a:pt x="1260760" y="67293"/>
                </a:lnTo>
                <a:lnTo>
                  <a:pt x="1065781" y="67293"/>
                </a:lnTo>
                <a:lnTo>
                  <a:pt x="1065781" y="147405"/>
                </a:lnTo>
                <a:lnTo>
                  <a:pt x="1247203" y="147405"/>
                </a:lnTo>
                <a:lnTo>
                  <a:pt x="1247203" y="208289"/>
                </a:lnTo>
                <a:lnTo>
                  <a:pt x="1065781" y="208289"/>
                </a:lnTo>
                <a:lnTo>
                  <a:pt x="1065781" y="306642"/>
                </a:lnTo>
                <a:lnTo>
                  <a:pt x="1267662" y="306642"/>
                </a:lnTo>
                <a:lnTo>
                  <a:pt x="1267662" y="367526"/>
                </a:lnTo>
                <a:lnTo>
                  <a:pt x="992818" y="367526"/>
                </a:lnTo>
                <a:close/>
                <a:moveTo>
                  <a:pt x="563207" y="6162"/>
                </a:moveTo>
                <a:lnTo>
                  <a:pt x="672405" y="6162"/>
                </a:lnTo>
                <a:lnTo>
                  <a:pt x="737973" y="252659"/>
                </a:lnTo>
                <a:lnTo>
                  <a:pt x="802802" y="6162"/>
                </a:lnTo>
                <a:lnTo>
                  <a:pt x="912246" y="6162"/>
                </a:lnTo>
                <a:lnTo>
                  <a:pt x="912246" y="367526"/>
                </a:lnTo>
                <a:lnTo>
                  <a:pt x="844460" y="367526"/>
                </a:lnTo>
                <a:lnTo>
                  <a:pt x="844460" y="83069"/>
                </a:lnTo>
                <a:lnTo>
                  <a:pt x="772729" y="367526"/>
                </a:lnTo>
                <a:lnTo>
                  <a:pt x="702478" y="367526"/>
                </a:lnTo>
                <a:lnTo>
                  <a:pt x="630994" y="83069"/>
                </a:lnTo>
                <a:lnTo>
                  <a:pt x="630994" y="367526"/>
                </a:lnTo>
                <a:lnTo>
                  <a:pt x="563207" y="367526"/>
                </a:lnTo>
                <a:close/>
                <a:moveTo>
                  <a:pt x="285749" y="6162"/>
                </a:moveTo>
                <a:lnTo>
                  <a:pt x="358713" y="6162"/>
                </a:lnTo>
                <a:lnTo>
                  <a:pt x="358713" y="367526"/>
                </a:lnTo>
                <a:lnTo>
                  <a:pt x="285749" y="367526"/>
                </a:lnTo>
                <a:close/>
                <a:moveTo>
                  <a:pt x="142875" y="6162"/>
                </a:moveTo>
                <a:lnTo>
                  <a:pt x="215837" y="6162"/>
                </a:lnTo>
                <a:lnTo>
                  <a:pt x="215837" y="367526"/>
                </a:lnTo>
                <a:lnTo>
                  <a:pt x="142875" y="367526"/>
                </a:lnTo>
                <a:close/>
                <a:moveTo>
                  <a:pt x="0" y="6162"/>
                </a:moveTo>
                <a:lnTo>
                  <a:pt x="72963" y="6162"/>
                </a:lnTo>
                <a:lnTo>
                  <a:pt x="72963" y="367526"/>
                </a:lnTo>
                <a:lnTo>
                  <a:pt x="0" y="367526"/>
                </a:lnTo>
                <a:close/>
                <a:moveTo>
                  <a:pt x="2133869" y="0"/>
                </a:moveTo>
                <a:cubicBezTo>
                  <a:pt x="2187113" y="0"/>
                  <a:pt x="2229715" y="16515"/>
                  <a:pt x="2261678" y="49546"/>
                </a:cubicBezTo>
                <a:cubicBezTo>
                  <a:pt x="2293640" y="82576"/>
                  <a:pt x="2309621" y="128507"/>
                  <a:pt x="2309621" y="187337"/>
                </a:cubicBezTo>
                <a:cubicBezTo>
                  <a:pt x="2309621" y="245675"/>
                  <a:pt x="2293763" y="291318"/>
                  <a:pt x="2262047" y="324266"/>
                </a:cubicBezTo>
                <a:cubicBezTo>
                  <a:pt x="2230332" y="357214"/>
                  <a:pt x="2187934" y="373689"/>
                  <a:pt x="2134855" y="373689"/>
                </a:cubicBezTo>
                <a:cubicBezTo>
                  <a:pt x="2081119" y="373689"/>
                  <a:pt x="2038393" y="357297"/>
                  <a:pt x="2006677" y="324513"/>
                </a:cubicBezTo>
                <a:cubicBezTo>
                  <a:pt x="1974961" y="291729"/>
                  <a:pt x="1959103" y="246579"/>
                  <a:pt x="1959103" y="189063"/>
                </a:cubicBezTo>
                <a:cubicBezTo>
                  <a:pt x="1959103" y="152253"/>
                  <a:pt x="1964609" y="121358"/>
                  <a:pt x="1975619" y="96380"/>
                </a:cubicBezTo>
                <a:cubicBezTo>
                  <a:pt x="1983835" y="77975"/>
                  <a:pt x="1995051" y="61460"/>
                  <a:pt x="2009265" y="46834"/>
                </a:cubicBezTo>
                <a:cubicBezTo>
                  <a:pt x="2023480" y="32209"/>
                  <a:pt x="2039051" y="21363"/>
                  <a:pt x="2055977" y="14297"/>
                </a:cubicBezTo>
                <a:cubicBezTo>
                  <a:pt x="2078490" y="4765"/>
                  <a:pt x="2104454" y="0"/>
                  <a:pt x="2133869" y="0"/>
                </a:cubicBezTo>
                <a:close/>
                <a:moveTo>
                  <a:pt x="1482472" y="0"/>
                </a:moveTo>
                <a:cubicBezTo>
                  <a:pt x="1526677" y="0"/>
                  <a:pt x="1562583" y="13064"/>
                  <a:pt x="1590191" y="39193"/>
                </a:cubicBezTo>
                <a:cubicBezTo>
                  <a:pt x="1606624" y="54640"/>
                  <a:pt x="1618949" y="76825"/>
                  <a:pt x="1627165" y="105747"/>
                </a:cubicBezTo>
                <a:lnTo>
                  <a:pt x="1554942" y="123002"/>
                </a:lnTo>
                <a:cubicBezTo>
                  <a:pt x="1550669" y="104268"/>
                  <a:pt x="1541754" y="89478"/>
                  <a:pt x="1528197" y="78632"/>
                </a:cubicBezTo>
                <a:cubicBezTo>
                  <a:pt x="1514640" y="67786"/>
                  <a:pt x="1498165" y="62363"/>
                  <a:pt x="1478774" y="62363"/>
                </a:cubicBezTo>
                <a:cubicBezTo>
                  <a:pt x="1451988" y="62363"/>
                  <a:pt x="1430256" y="71977"/>
                  <a:pt x="1413576" y="91204"/>
                </a:cubicBezTo>
                <a:cubicBezTo>
                  <a:pt x="1396896" y="110430"/>
                  <a:pt x="1388557" y="141571"/>
                  <a:pt x="1388557" y="184626"/>
                </a:cubicBezTo>
                <a:cubicBezTo>
                  <a:pt x="1388557" y="230310"/>
                  <a:pt x="1396773" y="262847"/>
                  <a:pt x="1413206" y="282238"/>
                </a:cubicBezTo>
                <a:cubicBezTo>
                  <a:pt x="1429639" y="301629"/>
                  <a:pt x="1451002" y="311325"/>
                  <a:pt x="1477295" y="311325"/>
                </a:cubicBezTo>
                <a:cubicBezTo>
                  <a:pt x="1496687" y="311325"/>
                  <a:pt x="1513366" y="305163"/>
                  <a:pt x="1527334" y="292838"/>
                </a:cubicBezTo>
                <a:cubicBezTo>
                  <a:pt x="1541302" y="280513"/>
                  <a:pt x="1551327" y="261122"/>
                  <a:pt x="1557407" y="234665"/>
                </a:cubicBezTo>
                <a:lnTo>
                  <a:pt x="1628151" y="257096"/>
                </a:lnTo>
                <a:cubicBezTo>
                  <a:pt x="1617305" y="296535"/>
                  <a:pt x="1599270" y="325827"/>
                  <a:pt x="1574045" y="344972"/>
                </a:cubicBezTo>
                <a:cubicBezTo>
                  <a:pt x="1548821" y="364116"/>
                  <a:pt x="1516817" y="373689"/>
                  <a:pt x="1478035" y="373689"/>
                </a:cubicBezTo>
                <a:cubicBezTo>
                  <a:pt x="1430050" y="373689"/>
                  <a:pt x="1390611" y="357297"/>
                  <a:pt x="1359717" y="324513"/>
                </a:cubicBezTo>
                <a:cubicBezTo>
                  <a:pt x="1328822" y="291729"/>
                  <a:pt x="1313375" y="246907"/>
                  <a:pt x="1313375" y="190049"/>
                </a:cubicBezTo>
                <a:cubicBezTo>
                  <a:pt x="1313375" y="129904"/>
                  <a:pt x="1328905" y="83192"/>
                  <a:pt x="1359963" y="49915"/>
                </a:cubicBezTo>
                <a:cubicBezTo>
                  <a:pt x="1391022" y="16638"/>
                  <a:pt x="1431858" y="0"/>
                  <a:pt x="1482472" y="0"/>
                </a:cubicBezTo>
                <a:close/>
              </a:path>
            </a:pathLst>
          </a:custGeom>
          <a:gradFill>
            <a:gsLst>
              <a:gs pos="100000">
                <a:srgbClr val="6F6D3D"/>
              </a:gs>
              <a:gs pos="53000">
                <a:srgbClr val="BCBC4C"/>
              </a:gs>
              <a:gs pos="1000">
                <a:srgbClr val="6F6D3D"/>
              </a:gs>
            </a:gsLst>
            <a:lin ang="13500000" scaled="1"/>
          </a:gradFill>
          <a:ln>
            <a:noFill/>
          </a:ln>
          <a:effectLst>
            <a:outerShdw dist="254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/>
          </a:lstStyle>
          <a:p>
            <a:endParaRPr lang="ru-RU" dirty="0">
              <a:solidFill>
                <a:srgbClr val="27B75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48934" y="1213659"/>
            <a:ext cx="4838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B9B94B"/>
                </a:solidFill>
                <a:cs typeface="Arial" panose="020B0604020202020204" pitchFamily="34" charset="0"/>
              </a:rPr>
              <a:t>в Республике Башкортостан по участию школьников в республиканских олимпиадах </a:t>
            </a:r>
            <a:endParaRPr lang="ru-RU" dirty="0">
              <a:solidFill>
                <a:srgbClr val="B9B94B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70927" y="2520321"/>
            <a:ext cx="3342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73% расходов </a:t>
            </a:r>
            <a:r>
              <a:rPr lang="ru-RU" dirty="0">
                <a:latin typeface="Times New Roman" panose="02020603050405020304" pitchFamily="18" charset="0"/>
              </a:rPr>
              <a:t>составляет заработная плата работников </a:t>
            </a:r>
            <a:r>
              <a:rPr lang="ru-RU" dirty="0" smtClean="0">
                <a:latin typeface="Times New Roman" panose="02020603050405020304" pitchFamily="18" charset="0"/>
              </a:rPr>
              <a:t>образования</a:t>
            </a:r>
            <a:endParaRPr lang="ru-RU" dirty="0">
              <a:solidFill>
                <a:srgbClr val="B9B94B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31578" y="2166572"/>
            <a:ext cx="4330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167 участников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31578" y="2457693"/>
            <a:ext cx="2874785" cy="66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 победителя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66 призеры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468066" y="2166572"/>
            <a:ext cx="2552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Результативность участия  составила</a:t>
            </a:r>
          </a:p>
          <a:p>
            <a:pPr algn="ctr"/>
            <a:r>
              <a:rPr lang="ru-RU" b="1" dirty="0" smtClean="0"/>
              <a:t> </a:t>
            </a:r>
            <a:r>
              <a:rPr lang="ru-RU" sz="2800" b="1" dirty="0" smtClean="0"/>
              <a:t>40.7 %</a:t>
            </a:r>
            <a:endParaRPr lang="ru-RU" sz="2800" b="1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105686" y="4819238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6990230" y="3948203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2065" y="5664432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6982012" y="4587357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6991319" y="5396049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7191314" y="2466203"/>
            <a:ext cx="306766" cy="322818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7311446" y="2855232"/>
            <a:ext cx="120132" cy="12675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66,4 млн.руб</a:t>
              </a:r>
              <a:r>
                <a:rPr lang="ru-RU" sz="3600" dirty="0" smtClean="0">
                  <a:solidFill>
                    <a:srgbClr val="38B449"/>
                  </a:solidFill>
                </a:rPr>
                <a:t>.</a:t>
              </a:r>
              <a:endParaRPr lang="ru-RU" sz="3600" dirty="0">
                <a:solidFill>
                  <a:srgbClr val="38B449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 И КИНЕМАТОГРАФИЯ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6" y="2442688"/>
            <a:ext cx="893775" cy="8937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23" y="2935751"/>
            <a:ext cx="882084" cy="893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1336262"/>
            <a:ext cx="3203249" cy="24509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1413" y="924642"/>
            <a:ext cx="4651545" cy="387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библиотечной системы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3469" y="840412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26,2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40478" y="1345525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17" y="2335890"/>
            <a:ext cx="2294021" cy="2093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1" y="4377083"/>
            <a:ext cx="3046955" cy="18182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40539" y="6232360"/>
            <a:ext cx="6976912" cy="67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музыкальной и художественной школ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51508" y="4646014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36,9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37021" y="5182788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32" y="1714857"/>
            <a:ext cx="2757794" cy="1738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78" y="4047238"/>
            <a:ext cx="3246214" cy="20334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003224" y="3625735"/>
            <a:ext cx="4227093" cy="524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МУП КДЦ «Агидель»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997546" y="3921156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11,8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019944" y="439009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71050" y="6316363"/>
            <a:ext cx="3909727" cy="25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МБУ «Наследие»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621322" y="5123847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23,1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353229" y="566062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</p:spTree>
    <p:extLst>
      <p:ext uri="{BB962C8B-B14F-4D97-AF65-F5344CB8AC3E}">
        <p14:creationId xmlns:p14="http://schemas.microsoft.com/office/powerpoint/2010/main" val="32769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6629" y="103565"/>
            <a:ext cx="690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Административно-территориальное устройство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6544" y="1060251"/>
            <a:ext cx="76874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Город расположен на юге Башкортостана, на левом берегу реки Белой (приток Камы), в 152 км к югу от Уфы. Протяженность территории городского округа город Салават в длину вдоль реки Белой составляет 5,5 км, в ширину (без 116 квартала) - 2,65 км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Гидрографическая сеть включает р. Белую и её притоки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Сухайля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и Юргашка, а также многочисленные озёра-старицы. Наиболее крупные озёра Хорейкино (имеет высокие крутые берега и подпитывается родниками) 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Ялпой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4116" y="2826321"/>
            <a:ext cx="445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Национальный состав города Салават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8" y="456754"/>
            <a:ext cx="10843327" cy="6330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1204" y="5946502"/>
            <a:ext cx="1933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украинцы (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1,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9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%)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1204" y="5389800"/>
            <a:ext cx="1796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чуваши (2,1%)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204" y="4758369"/>
            <a:ext cx="245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башкиры (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9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%) </a:t>
            </a:r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1204" y="4126701"/>
            <a:ext cx="385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татары (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%)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77206" y="3523204"/>
            <a:ext cx="2031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русские (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6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%) 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34116" y="3226431"/>
            <a:ext cx="4454013" cy="0"/>
          </a:xfrm>
          <a:prstGeom prst="line">
            <a:avLst/>
          </a:prstGeom>
          <a:ln w="31750">
            <a:solidFill>
              <a:srgbClr val="4FAF5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80" y="2609497"/>
            <a:ext cx="10814437" cy="4865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140" y="748735"/>
            <a:ext cx="10801166" cy="62260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5424" y="2826321"/>
            <a:ext cx="473735" cy="155004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57349" y="4012401"/>
            <a:ext cx="712947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Салават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95,9 млн.руб.</a:t>
              </a:r>
              <a:endParaRPr lang="ru-RU" sz="36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ПОЛИТИКА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090" y="5467540"/>
            <a:ext cx="4529350" cy="369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обеспечение населения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36829" y="589165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85,4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372839" y="688205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2" y="3114271"/>
            <a:ext cx="851410" cy="8514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63" y="1242359"/>
            <a:ext cx="4218777" cy="24458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67691" y="770385"/>
            <a:ext cx="3184855" cy="43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семьи и детства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61" y="3394395"/>
            <a:ext cx="3048000" cy="2033016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560677" y="5381601"/>
            <a:ext cx="902321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8,9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87953" y="5797280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84090" y="5702412"/>
            <a:ext cx="613454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жилых помещений для инвалидов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молодым семьям при рождении (усыновлении) ребенка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17" y="3665552"/>
            <a:ext cx="3327152" cy="222421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318632" y="5981988"/>
            <a:ext cx="3172934" cy="369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пенсионное обеспечение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439857" y="5514730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1,6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192649" y="601139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2810" r="12985" b="6808"/>
          <a:stretch/>
        </p:blipFill>
        <p:spPr>
          <a:xfrm>
            <a:off x="9948473" y="4179239"/>
            <a:ext cx="1612231" cy="127534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892716" y="1156577"/>
            <a:ext cx="4211052" cy="24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Присмотр и уход за детьми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детей, переданных под опеку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 многодетных семей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школьной формой детей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жилыми помещениями детей-сирот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 молодых семей 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5">
                      <a:lumMod val="75000"/>
                    </a:schemeClr>
                  </a:solidFill>
                </a:rPr>
                <a:t>91,4 млн.руб.</a:t>
              </a:r>
              <a:endParaRPr lang="ru-RU" sz="3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ФИЗИЧЕСКАЯ КУЛЬТУРА И СПОРТ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9" y="2872182"/>
            <a:ext cx="961035" cy="9610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4" r="23561" b="18547"/>
          <a:stretch/>
        </p:blipFill>
        <p:spPr>
          <a:xfrm>
            <a:off x="3089719" y="1445125"/>
            <a:ext cx="2795789" cy="207366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5"/>
          <a:stretch/>
        </p:blipFill>
        <p:spPr>
          <a:xfrm>
            <a:off x="597891" y="5052711"/>
            <a:ext cx="3079041" cy="1805289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885508" y="2465131"/>
            <a:ext cx="606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СПОРТИВНЫМИ ОРГАНИЗАЦИЯМИ ГОРОДА САЛАВАТ ПОДГОТОВЛЕНО: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4858" y="3245265"/>
            <a:ext cx="91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085472" y="3218478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Мастеров спорта России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203885" y="3223819"/>
            <a:ext cx="18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105397" y="3152933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Кандидата 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мастера спорта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50856" y="4431896"/>
            <a:ext cx="1006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068575" y="4327298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Спортсменов первого разряда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63951" y="4442588"/>
            <a:ext cx="107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958413" y="4244942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Спортсменов массовых разрядов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203885" y="5107169"/>
            <a:ext cx="84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ТЫС.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883635" y="1067958"/>
            <a:ext cx="6064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НА ПРОВЕДЕНИЕ ОБЩЕГОРОДСКИХ СПОРТИВНЫХ МЕРОПРИЯТИЙ НАПРАВЛЕНО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288807" y="1706443"/>
            <a:ext cx="369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2,6 млн.руб.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31" y="3527890"/>
            <a:ext cx="2778278" cy="1553734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4262508" y="5628003"/>
            <a:ext cx="4154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4112A"/>
                </a:solidFill>
                <a:cs typeface="Arial" panose="020B0604020202020204" pitchFamily="34" charset="0"/>
              </a:rPr>
              <a:t>Приобретены спортивный инвентарь и оборудование</a:t>
            </a:r>
            <a:endParaRPr lang="ru-RU" sz="2000" dirty="0">
              <a:solidFill>
                <a:srgbClr val="04112A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194213" y="5540607"/>
            <a:ext cx="2840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4112A"/>
                </a:solidFill>
                <a:cs typeface="Arial" panose="020B0604020202020204" pitchFamily="34" charset="0"/>
              </a:rPr>
              <a:t>для реализации программ спортивной подготовки </a:t>
            </a: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04112A"/>
                </a:solidFill>
                <a:cs typeface="Arial" panose="020B0604020202020204" pitchFamily="34" charset="0"/>
              </a:rPr>
              <a:t>организации </a:t>
            </a: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>тестирования ГТО</a:t>
            </a:r>
            <a:endParaRPr lang="ru-RU" sz="1600" dirty="0">
              <a:solidFill>
                <a:srgbClr val="0411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solidFill>
                    <a:schemeClr val="accent5">
                      <a:lumMod val="75000"/>
                    </a:schemeClr>
                  </a:solidFill>
                </a:rPr>
                <a:t>462</a:t>
              </a:r>
              <a:r>
                <a:rPr lang="ru-RU" sz="3600" dirty="0" smtClean="0">
                  <a:solidFill>
                    <a:schemeClr val="accent5">
                      <a:lumMod val="75000"/>
                    </a:schemeClr>
                  </a:solidFill>
                </a:rPr>
                <a:t>,4 млн.руб.</a:t>
              </a:r>
              <a:endParaRPr lang="ru-RU" sz="3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реализацию программы “Башкирские дворики”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направлено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77603" y="988654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93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40139" y="124523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8" y="3020613"/>
            <a:ext cx="818844" cy="81884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26195" t="13886" r="11963" b="33670"/>
          <a:stretch/>
        </p:blipFill>
        <p:spPr>
          <a:xfrm>
            <a:off x="6132157" y="1456667"/>
            <a:ext cx="2232978" cy="2224996"/>
          </a:xfrm>
          <a:prstGeom prst="rect">
            <a:avLst/>
          </a:prstGeom>
          <a:ln w="38100"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8"/>
          <a:stretch/>
        </p:blipFill>
        <p:spPr>
          <a:xfrm>
            <a:off x="9587713" y="3514457"/>
            <a:ext cx="2129040" cy="1983023"/>
          </a:xfrm>
          <a:prstGeom prst="rect">
            <a:avLst/>
          </a:prstGeom>
          <a:ln w="38100"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365135" y="1583355"/>
            <a:ext cx="3539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2995930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Благоустроены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объекты по адресам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365135" y="1952687"/>
            <a:ext cx="36857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30 лет Победы, д.15, д.15а, д.19, д.21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,</a:t>
            </a:r>
            <a:endParaRPr lang="ru-RU" sz="12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ул. Б. Хмельницкого, д.46, д.48, д.48а, д. 50,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ул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Чапаева, д.27, д.28а, д.29, д.31;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Октябрьская, д.30, д.32, д.34, д.36, д.38;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Калинина, д.25, д.27, д.37, д.39, д.41;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21 Съезда КПСС, д. 110, д.112.</a:t>
            </a:r>
            <a:endParaRPr lang="en-US" sz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64" y="2559951"/>
            <a:ext cx="3060092" cy="212086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3370" r="13421"/>
          <a:stretch/>
        </p:blipFill>
        <p:spPr>
          <a:xfrm flipH="1">
            <a:off x="5181601" y="3514457"/>
            <a:ext cx="4406112" cy="2939689"/>
          </a:xfrm>
          <a:custGeom>
            <a:avLst/>
            <a:gdLst>
              <a:gd name="connsiteX0" fmla="*/ 0 w 5510462"/>
              <a:gd name="connsiteY0" fmla="*/ 0 h 5225124"/>
              <a:gd name="connsiteX1" fmla="*/ 0 w 5510462"/>
              <a:gd name="connsiteY1" fmla="*/ 5225124 h 5225124"/>
              <a:gd name="connsiteX2" fmla="*/ 5510462 w 5510462"/>
              <a:gd name="connsiteY2" fmla="*/ 5225124 h 5225124"/>
              <a:gd name="connsiteX3" fmla="*/ 5510462 w 5510462"/>
              <a:gd name="connsiteY3" fmla="*/ 2644309 h 52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0462" h="5225124">
                <a:moveTo>
                  <a:pt x="0" y="0"/>
                </a:moveTo>
                <a:lnTo>
                  <a:pt x="0" y="5225124"/>
                </a:lnTo>
                <a:lnTo>
                  <a:pt x="5510462" y="5225124"/>
                </a:lnTo>
                <a:lnTo>
                  <a:pt x="5510462" y="2644309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3094928" y="1200330"/>
            <a:ext cx="291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содержание безнадзорных животных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направлено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19305" y="1639276"/>
            <a:ext cx="9560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1,3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56645" y="2145977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79074" y="5235340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реализацию программы “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Формирование современной городской среды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”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(благоустройство набережной реки Белая) направлено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346216" y="5991759"/>
            <a:ext cx="16257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132,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40092" y="631173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</p:spTree>
    <p:extLst>
      <p:ext uri="{BB962C8B-B14F-4D97-AF65-F5344CB8AC3E}">
        <p14:creationId xmlns:p14="http://schemas.microsoft.com/office/powerpoint/2010/main" val="33503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</a:rPr>
                <a:t>395,4 млн.руб.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ЭКОНОМИКА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возмещение убытков по перевозке пассажиров электротранспортом направлено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9" y="2782273"/>
            <a:ext cx="898905" cy="898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08" y="1679577"/>
            <a:ext cx="4394329" cy="283464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677603" y="988654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66,4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40139" y="124523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726" y="5745142"/>
            <a:ext cx="350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Поддержка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мероприятий субъектов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малого и среднего предпринимательства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1" y="3760977"/>
            <a:ext cx="2448969" cy="199414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186127" y="5657799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27999" y="628191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36" y="4717191"/>
            <a:ext cx="3782304" cy="202988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847850" y="3364817"/>
            <a:ext cx="2683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перевозку пассажиров в садовые участки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97005" y="4092232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0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83886" y="422353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824595" y="4964609"/>
            <a:ext cx="2683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развитие дорожного хозяйства направлено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509016" y="5822498"/>
            <a:ext cx="16257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31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385339" y="635927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3" y="1454432"/>
            <a:ext cx="3437271" cy="198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rgbClr val="FFFF00"/>
                  </a:solidFill>
                </a:rPr>
                <a:t>1</a:t>
              </a:r>
              <a:r>
                <a:rPr lang="en-US" sz="3600" dirty="0" smtClean="0">
                  <a:solidFill>
                    <a:srgbClr val="FFFF00"/>
                  </a:solidFill>
                </a:rPr>
                <a:t>4</a:t>
              </a:r>
              <a:r>
                <a:rPr lang="ru-RU" sz="3600" dirty="0" smtClean="0">
                  <a:solidFill>
                    <a:srgbClr val="FFFF00"/>
                  </a:solidFill>
                </a:rPr>
                <a:t>,4 млн.руб.</a:t>
              </a:r>
              <a:endParaRPr lang="ru-RU" sz="3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СРЕДСТВА МАССОВОЙ ИНФОРМАЦИИ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финансирование расходов, связанных с производством и распространением программ МАУ «Телекомпания «Салават»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13434" y="1415896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19823" y="184308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91086" y="5858850"/>
            <a:ext cx="9560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410185" y="629631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013121" y="5296240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опубликование в средствах массовой информации нормативных правовых актов городского округа город Салават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6" y="2908272"/>
            <a:ext cx="1089262" cy="1089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10" y="1665022"/>
            <a:ext cx="5080859" cy="3067750"/>
          </a:xfrm>
          <a:prstGeom prst="rect">
            <a:avLst/>
          </a:prstGeom>
        </p:spPr>
      </p:pic>
      <p:pic>
        <p:nvPicPr>
          <p:cNvPr id="1026" name="Picture 2" descr="http://www.salavatsovet.ru/wp-content/uploads/2021/05/20210509_110631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6" y="2381340"/>
            <a:ext cx="3671239" cy="28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08" y="4957111"/>
            <a:ext cx="1920398" cy="1680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388">
            <a:off x="956018" y="4758267"/>
            <a:ext cx="2908894" cy="18386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334" y="5069249"/>
            <a:ext cx="1406773" cy="124238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980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bg2">
                      <a:lumMod val="50000"/>
                    </a:schemeClr>
                  </a:solidFill>
                </a:rPr>
                <a:t>44,1 млн.руб.</a:t>
              </a:r>
              <a:endParaRPr lang="ru-RU" sz="3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040446" y="11527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БЕЗОПАСНОСТЬ И ПРАВООХРАНИТЕЛЬНАЯ ДЕЯТЕЛЬНОСТЬ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5" y="2933556"/>
            <a:ext cx="848585" cy="848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00" y="2177499"/>
            <a:ext cx="5209725" cy="3790164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2887579" y="1099658"/>
            <a:ext cx="875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РАСХОДЫ НАПРАВЛЕНЫ НА ОСУЩЕСТВЛЕНИЕ ДЕЯТЕЛЬНОСТИ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761747" y="1707456"/>
            <a:ext cx="4955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МУНИЦИПАЛЬНОЙ ПОЖАРНОЙ ОХРАНЫ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91" y="4428786"/>
            <a:ext cx="4078255" cy="235857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2413139" y="3680776"/>
            <a:ext cx="414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УПРАВЛЕНИЯ ПО ДЕЛАМ ГО и ЧС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7" y="1713735"/>
            <a:ext cx="3056953" cy="19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972" l="0" r="99219">
                        <a14:foregroundMark x1="13086" y1="1389" x2="99414" y2="1389"/>
                        <a14:foregroundMark x1="98633" y1="2083" x2="98438" y2="61111"/>
                        <a14:foregroundMark x1="9570" y1="3472" x2="781" y2="43403"/>
                        <a14:foregroundMark x1="8008" y1="3125" x2="391" y2="41667"/>
                        <a14:foregroundMark x1="97070" y1="62847" x2="72070" y2="90972"/>
                        <a14:backgroundMark x1="7813" y1="1042" x2="0" y2="41667"/>
                        <a14:backgroundMark x1="75781" y1="87847" x2="99805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6" y="23610"/>
            <a:ext cx="5591676" cy="2719591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1742" y="0"/>
            <a:ext cx="488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Финансовое обеспечение реализации национальных проектов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74569" y="3092899"/>
            <a:ext cx="3445843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329637" y="3174631"/>
            <a:ext cx="293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бразование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74569" y="4699061"/>
            <a:ext cx="3445843" cy="5709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городская среда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79641" y="5514728"/>
            <a:ext cx="3445844" cy="56789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Безопасные и качественные дороги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Левая фигурная скобка 32"/>
          <p:cNvSpPr/>
          <p:nvPr/>
        </p:nvSpPr>
        <p:spPr>
          <a:xfrm>
            <a:off x="6726923" y="4924611"/>
            <a:ext cx="250257" cy="1029903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074569" y="3806093"/>
            <a:ext cx="3445843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Спорт-норма жизни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Левая фигурная скобка 41"/>
          <p:cNvSpPr/>
          <p:nvPr/>
        </p:nvSpPr>
        <p:spPr>
          <a:xfrm>
            <a:off x="6826810" y="3261047"/>
            <a:ext cx="125129" cy="1001027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0655165" y="3080164"/>
            <a:ext cx="924025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74,8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655165" y="3799628"/>
            <a:ext cx="924025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655165" y="4670122"/>
            <a:ext cx="924025" cy="60768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655165" y="5525363"/>
            <a:ext cx="924025" cy="54661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144,6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3983183" y="3459632"/>
            <a:ext cx="2720997" cy="31429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>
            <a:off x="4606834" y="4753096"/>
            <a:ext cx="2018483" cy="686466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Диаграмма 16"/>
          <p:cNvGraphicFramePr/>
          <p:nvPr>
            <p:extLst/>
          </p:nvPr>
        </p:nvGraphicFramePr>
        <p:xfrm>
          <a:off x="1135247" y="2559100"/>
          <a:ext cx="5236294" cy="485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52587" y="4670122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354,9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5433" y="5272187"/>
            <a:ext cx="267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МЛН. РУБ.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-48126" y="1293503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5514" y="1033552"/>
            <a:ext cx="56649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«Нацпроекты – отражение задач и ориентиров страны. Их задача – обеспечить высокие стандарты жизни, равные возможности для каждого человека, причем по всей территории страны.»</a:t>
            </a:r>
          </a:p>
          <a:p>
            <a:pPr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В.В. Путин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26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5827" y="1762650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ПРОЕКТ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3370" r="13421"/>
          <a:stretch/>
        </p:blipFill>
        <p:spPr>
          <a:xfrm flipH="1">
            <a:off x="1" y="1793966"/>
            <a:ext cx="5438895" cy="5064034"/>
          </a:xfrm>
          <a:custGeom>
            <a:avLst/>
            <a:gdLst>
              <a:gd name="connsiteX0" fmla="*/ 0 w 5510462"/>
              <a:gd name="connsiteY0" fmla="*/ 0 h 5225124"/>
              <a:gd name="connsiteX1" fmla="*/ 0 w 5510462"/>
              <a:gd name="connsiteY1" fmla="*/ 5225124 h 5225124"/>
              <a:gd name="connsiteX2" fmla="*/ 5510462 w 5510462"/>
              <a:gd name="connsiteY2" fmla="*/ 5225124 h 5225124"/>
              <a:gd name="connsiteX3" fmla="*/ 5510462 w 5510462"/>
              <a:gd name="connsiteY3" fmla="*/ 2644309 h 52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0462" h="5225124">
                <a:moveTo>
                  <a:pt x="0" y="0"/>
                </a:moveTo>
                <a:lnTo>
                  <a:pt x="0" y="5225124"/>
                </a:lnTo>
                <a:lnTo>
                  <a:pt x="5510462" y="5225124"/>
                </a:lnTo>
                <a:lnTo>
                  <a:pt x="5510462" y="2644309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19" name="Полилиния 18"/>
          <p:cNvSpPr/>
          <p:nvPr/>
        </p:nvSpPr>
        <p:spPr>
          <a:xfrm>
            <a:off x="-1405148" y="139337"/>
            <a:ext cx="6887586" cy="4823472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17B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" y="1343325"/>
            <a:ext cx="4362994" cy="2993544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105514" y="78377"/>
            <a:ext cx="6086486" cy="4702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ru-RU" sz="4400" b="1" dirty="0">
              <a:solidFill>
                <a:srgbClr val="051B3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5514" y="-40435"/>
            <a:ext cx="593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Расходы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на национальный проект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«Жилье и городская среда»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8508" y="721927"/>
            <a:ext cx="255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838" y="178776"/>
            <a:ext cx="50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27B75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</a:t>
            </a:r>
          </a:p>
          <a:p>
            <a:pPr algn="r"/>
            <a:r>
              <a:rPr lang="ru-RU" sz="3200" b="1" dirty="0" smtClean="0">
                <a:ln>
                  <a:solidFill>
                    <a:srgbClr val="27B75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sz="3200" b="1" dirty="0">
              <a:ln>
                <a:solidFill>
                  <a:srgbClr val="27B754"/>
                </a:solidFill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784" y="4090387"/>
            <a:ext cx="6195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национального проекта «Жилье и городская среда»:</a:t>
            </a:r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3784" y="4695864"/>
            <a:ext cx="5657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увеличение объема жилищного строительства;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3784" y="5034418"/>
            <a:ext cx="49438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повышение комфортности городской среды;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784" y="5332118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механизма прямого участия граждан в формировании комфортной городской среды;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3784" y="5915439"/>
            <a:ext cx="58103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обеспечение устойчивого сокращения непригодного для проживания жилищного фонда.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27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468" y="1539741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 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/>
          </p:nvPr>
        </p:nvGraphicFramePr>
        <p:xfrm>
          <a:off x="6753920" y="1068181"/>
          <a:ext cx="4347411" cy="3176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77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1059" r="27254"/>
          <a:stretch/>
        </p:blipFill>
        <p:spPr>
          <a:xfrm>
            <a:off x="2330489" y="1712667"/>
            <a:ext cx="3277659" cy="4973884"/>
          </a:xfrm>
          <a:custGeom>
            <a:avLst/>
            <a:gdLst>
              <a:gd name="connsiteX0" fmla="*/ 3277659 w 3277659"/>
              <a:gd name="connsiteY0" fmla="*/ 0 h 4893324"/>
              <a:gd name="connsiteX1" fmla="*/ 3277659 w 3277659"/>
              <a:gd name="connsiteY1" fmla="*/ 4893324 h 4893324"/>
              <a:gd name="connsiteX2" fmla="*/ 0 w 3277659"/>
              <a:gd name="connsiteY2" fmla="*/ 4893324 h 4893324"/>
              <a:gd name="connsiteX3" fmla="*/ 0 w 3277659"/>
              <a:gd name="connsiteY3" fmla="*/ 1572852 h 489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659" h="4893324">
                <a:moveTo>
                  <a:pt x="3277659" y="0"/>
                </a:moveTo>
                <a:lnTo>
                  <a:pt x="3277659" y="4893324"/>
                </a:lnTo>
                <a:lnTo>
                  <a:pt x="0" y="4893324"/>
                </a:lnTo>
                <a:lnTo>
                  <a:pt x="0" y="1572852"/>
                </a:lnTo>
                <a:close/>
              </a:path>
            </a:pathLst>
          </a:custGeom>
        </p:spPr>
      </p:pic>
      <p:sp>
        <p:nvSpPr>
          <p:cNvPr id="43" name="Полилиния 42"/>
          <p:cNvSpPr/>
          <p:nvPr/>
        </p:nvSpPr>
        <p:spPr>
          <a:xfrm>
            <a:off x="5672747" y="4736806"/>
            <a:ext cx="717452" cy="1069144"/>
          </a:xfrm>
          <a:custGeom>
            <a:avLst/>
            <a:gdLst>
              <a:gd name="connsiteX0" fmla="*/ 0 w 717452"/>
              <a:gd name="connsiteY0" fmla="*/ 98473 h 1266092"/>
              <a:gd name="connsiteX1" fmla="*/ 717452 w 717452"/>
              <a:gd name="connsiteY1" fmla="*/ 1266092 h 1266092"/>
              <a:gd name="connsiteX2" fmla="*/ 633046 w 717452"/>
              <a:gd name="connsiteY2" fmla="*/ 0 h 1266092"/>
              <a:gd name="connsiteX3" fmla="*/ 0 w 717452"/>
              <a:gd name="connsiteY3" fmla="*/ 98473 h 126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2" h="1266092">
                <a:moveTo>
                  <a:pt x="0" y="98473"/>
                </a:moveTo>
                <a:lnTo>
                  <a:pt x="717452" y="1266092"/>
                </a:lnTo>
                <a:lnTo>
                  <a:pt x="633046" y="0"/>
                </a:lnTo>
                <a:lnTo>
                  <a:pt x="0" y="98473"/>
                </a:lnTo>
                <a:close/>
              </a:path>
            </a:pathLst>
          </a:custGeom>
          <a:solidFill>
            <a:srgbClr val="05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36469" b="8195"/>
          <a:stretch/>
        </p:blipFill>
        <p:spPr>
          <a:xfrm>
            <a:off x="-38713" y="2119929"/>
            <a:ext cx="2784025" cy="4566622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-48126" y="1293503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10750" y="41107"/>
            <a:ext cx="6281250" cy="490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51B3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-19050" y="6035686"/>
            <a:ext cx="1818774" cy="414652"/>
          </a:xfrm>
          <a:custGeom>
            <a:avLst/>
            <a:gdLst>
              <a:gd name="connsiteX0" fmla="*/ 0 w 1818774"/>
              <a:gd name="connsiteY0" fmla="*/ 0 h 414652"/>
              <a:gd name="connsiteX1" fmla="*/ 1818774 w 1818774"/>
              <a:gd name="connsiteY1" fmla="*/ 0 h 414652"/>
              <a:gd name="connsiteX2" fmla="*/ 1446300 w 1818774"/>
              <a:gd name="connsiteY2" fmla="*/ 414652 h 414652"/>
              <a:gd name="connsiteX3" fmla="*/ 0 w 1818774"/>
              <a:gd name="connsiteY3" fmla="*/ 414652 h 41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774" h="414652">
                <a:moveTo>
                  <a:pt x="0" y="0"/>
                </a:moveTo>
                <a:lnTo>
                  <a:pt x="1818774" y="0"/>
                </a:lnTo>
                <a:lnTo>
                  <a:pt x="1446300" y="414652"/>
                </a:lnTo>
                <a:lnTo>
                  <a:pt x="0" y="414652"/>
                </a:lnTo>
                <a:close/>
              </a:path>
            </a:pathLst>
          </a:custGeom>
          <a:solidFill>
            <a:srgbClr val="EE151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2308047" y="6021684"/>
            <a:ext cx="2119616" cy="414652"/>
          </a:xfrm>
          <a:custGeom>
            <a:avLst/>
            <a:gdLst>
              <a:gd name="connsiteX0" fmla="*/ 372474 w 2119616"/>
              <a:gd name="connsiteY0" fmla="*/ 0 h 414652"/>
              <a:gd name="connsiteX1" fmla="*/ 2119616 w 2119616"/>
              <a:gd name="connsiteY1" fmla="*/ 0 h 414652"/>
              <a:gd name="connsiteX2" fmla="*/ 1747142 w 2119616"/>
              <a:gd name="connsiteY2" fmla="*/ 414652 h 414652"/>
              <a:gd name="connsiteX3" fmla="*/ 0 w 2119616"/>
              <a:gd name="connsiteY3" fmla="*/ 414652 h 41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616" h="414652">
                <a:moveTo>
                  <a:pt x="372474" y="0"/>
                </a:moveTo>
                <a:lnTo>
                  <a:pt x="2119616" y="0"/>
                </a:lnTo>
                <a:lnTo>
                  <a:pt x="1747142" y="414652"/>
                </a:lnTo>
                <a:lnTo>
                  <a:pt x="0" y="414652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709693" y="6017387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Стало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58" y="6005949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Было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61"/>
          <a:stretch/>
        </p:blipFill>
        <p:spPr>
          <a:xfrm>
            <a:off x="8907688" y="4615202"/>
            <a:ext cx="2948570" cy="19802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751" r="17713"/>
          <a:stretch/>
        </p:blipFill>
        <p:spPr>
          <a:xfrm>
            <a:off x="5907960" y="4615202"/>
            <a:ext cx="2825647" cy="1944176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 rot="2194229">
            <a:off x="6211611" y="2597802"/>
            <a:ext cx="5418191" cy="4141496"/>
          </a:xfrm>
          <a:custGeom>
            <a:avLst/>
            <a:gdLst>
              <a:gd name="connsiteX0" fmla="*/ 5217030 w 5418191"/>
              <a:gd name="connsiteY0" fmla="*/ 0 h 4141496"/>
              <a:gd name="connsiteX1" fmla="*/ 5418191 w 5418191"/>
              <a:gd name="connsiteY1" fmla="*/ 271155 h 4141496"/>
              <a:gd name="connsiteX2" fmla="*/ 201160 w 5418191"/>
              <a:gd name="connsiteY2" fmla="*/ 4141496 h 4141496"/>
              <a:gd name="connsiteX3" fmla="*/ 0 w 5418191"/>
              <a:gd name="connsiteY3" fmla="*/ 3870341 h 414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8191" h="4141496">
                <a:moveTo>
                  <a:pt x="5217030" y="0"/>
                </a:moveTo>
                <a:lnTo>
                  <a:pt x="5418191" y="271155"/>
                </a:lnTo>
                <a:lnTo>
                  <a:pt x="201160" y="4141496"/>
                </a:lnTo>
                <a:lnTo>
                  <a:pt x="0" y="3870341"/>
                </a:lnTo>
                <a:close/>
              </a:path>
            </a:pathLst>
          </a:custGeom>
          <a:gradFill>
            <a:gsLst>
              <a:gs pos="100000">
                <a:srgbClr val="082C60"/>
              </a:gs>
              <a:gs pos="0">
                <a:srgbClr val="0D3A9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88931" y="4461529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19 мест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391094" y="6058346"/>
            <a:ext cx="117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61142"/>
                </a:solidFill>
              </a:rPr>
              <a:t>178 </a:t>
            </a:r>
            <a:r>
              <a:rPr lang="ru-RU" b="1" dirty="0">
                <a:solidFill>
                  <a:srgbClr val="061142"/>
                </a:solidFill>
              </a:rPr>
              <a:t>мест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6906" y="59639"/>
            <a:ext cx="632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Региональный проект «Содействие занятости женщин – создание условий дошкольного образования для детей в возрасте до 3-х лет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8283041" y="1590101"/>
          <a:ext cx="3817973" cy="256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11234" y="634494"/>
            <a:ext cx="5645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  регионального проекта «Содействие занятости женщин – создание условий дошкольного образования ля детей в возрасте до трех лет» в составе национального проекта «Демография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»:</a:t>
            </a: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5070" y="1590101"/>
            <a:ext cx="2732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мамам условий для работы, в том числе обеспечение 100% доступности дошкольного образования для детей в возрасте от 2 месяце до 3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лет;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7960" y="3017846"/>
            <a:ext cx="25883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дополнительных мест в детских садах.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4821" y="167878"/>
            <a:ext cx="5025684" cy="6463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170" y="1588670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93104" y="655937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28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9938" l="1750" r="99300">
                        <a14:foregroundMark x1="99300" y1="188" x2="98700" y2="99563"/>
                        <a14:foregroundMark x1="1750" y1="51313" x2="1750" y2="99938"/>
                        <a14:foregroundMark x1="2050" y1="52500" x2="98850" y2="1875"/>
                        <a14:foregroundMark x1="91700" y1="18313" x2="55300" y2="50813"/>
                        <a14:foregroundMark x1="98550" y1="1000" x2="1900" y2="51313"/>
                        <a14:foregroundMark x1="79000" y1="20125" x2="38150" y2="42000"/>
                        <a14:backgroundMark x1="99600" y1="0" x2="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30" y="1715589"/>
            <a:ext cx="5622470" cy="5142410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10750" y="41107"/>
            <a:ext cx="6281250" cy="490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51B3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 rot="13409026" flipH="1" flipV="1">
            <a:off x="10664332" y="4076388"/>
            <a:ext cx="1197505" cy="1170536"/>
          </a:xfrm>
          <a:custGeom>
            <a:avLst/>
            <a:gdLst>
              <a:gd name="connsiteX0" fmla="*/ 946661 w 2361757"/>
              <a:gd name="connsiteY0" fmla="*/ 915978 h 2308567"/>
              <a:gd name="connsiteX1" fmla="*/ 947785 w 2361757"/>
              <a:gd name="connsiteY1" fmla="*/ 796316 h 2308567"/>
              <a:gd name="connsiteX2" fmla="*/ 833269 w 2361757"/>
              <a:gd name="connsiteY2" fmla="*/ 794165 h 2308567"/>
              <a:gd name="connsiteX3" fmla="*/ 831001 w 2361757"/>
              <a:gd name="connsiteY3" fmla="*/ 914892 h 2308567"/>
              <a:gd name="connsiteX4" fmla="*/ 1729899 w 2361757"/>
              <a:gd name="connsiteY4" fmla="*/ 188813 h 2308567"/>
              <a:gd name="connsiteX5" fmla="*/ 1731023 w 2361757"/>
              <a:gd name="connsiteY5" fmla="*/ 69151 h 2308567"/>
              <a:gd name="connsiteX6" fmla="*/ 1616507 w 2361757"/>
              <a:gd name="connsiteY6" fmla="*/ 67000 h 2308567"/>
              <a:gd name="connsiteX7" fmla="*/ 1614239 w 2361757"/>
              <a:gd name="connsiteY7" fmla="*/ 187727 h 2308567"/>
              <a:gd name="connsiteX8" fmla="*/ 191443 w 2361757"/>
              <a:gd name="connsiteY8" fmla="*/ 1672360 h 2308567"/>
              <a:gd name="connsiteX9" fmla="*/ 192567 w 2361757"/>
              <a:gd name="connsiteY9" fmla="*/ 1552698 h 2308567"/>
              <a:gd name="connsiteX10" fmla="*/ 78051 w 2361757"/>
              <a:gd name="connsiteY10" fmla="*/ 1550547 h 2308567"/>
              <a:gd name="connsiteX11" fmla="*/ 75783 w 2361757"/>
              <a:gd name="connsiteY11" fmla="*/ 1671274 h 2308567"/>
              <a:gd name="connsiteX12" fmla="*/ 944889 w 2361757"/>
              <a:gd name="connsiteY12" fmla="*/ 1104731 h 2308567"/>
              <a:gd name="connsiteX13" fmla="*/ 945940 w 2361757"/>
              <a:gd name="connsiteY13" fmla="*/ 992704 h 2308567"/>
              <a:gd name="connsiteX14" fmla="*/ 829561 w 2361757"/>
              <a:gd name="connsiteY14" fmla="*/ 991609 h 2308567"/>
              <a:gd name="connsiteX15" fmla="*/ 827477 w 2361757"/>
              <a:gd name="connsiteY15" fmla="*/ 1102525 h 2308567"/>
              <a:gd name="connsiteX16" fmla="*/ 1142885 w 2361757"/>
              <a:gd name="connsiteY16" fmla="*/ 917820 h 2308567"/>
              <a:gd name="connsiteX17" fmla="*/ 1145098 w 2361757"/>
              <a:gd name="connsiteY17" fmla="*/ 800021 h 2308567"/>
              <a:gd name="connsiteX18" fmla="*/ 1024504 w 2361757"/>
              <a:gd name="connsiteY18" fmla="*/ 797756 h 2308567"/>
              <a:gd name="connsiteX19" fmla="*/ 1023386 w 2361757"/>
              <a:gd name="connsiteY19" fmla="*/ 916698 h 2308567"/>
              <a:gd name="connsiteX20" fmla="*/ 1728127 w 2361757"/>
              <a:gd name="connsiteY20" fmla="*/ 377565 h 2308567"/>
              <a:gd name="connsiteX21" fmla="*/ 1729179 w 2361757"/>
              <a:gd name="connsiteY21" fmla="*/ 265539 h 2308567"/>
              <a:gd name="connsiteX22" fmla="*/ 1612799 w 2361757"/>
              <a:gd name="connsiteY22" fmla="*/ 264444 h 2308567"/>
              <a:gd name="connsiteX23" fmla="*/ 1610716 w 2361757"/>
              <a:gd name="connsiteY23" fmla="*/ 375360 h 2308567"/>
              <a:gd name="connsiteX24" fmla="*/ 1926124 w 2361757"/>
              <a:gd name="connsiteY24" fmla="*/ 190655 h 2308567"/>
              <a:gd name="connsiteX25" fmla="*/ 1928336 w 2361757"/>
              <a:gd name="connsiteY25" fmla="*/ 72856 h 2308567"/>
              <a:gd name="connsiteX26" fmla="*/ 1807742 w 2361757"/>
              <a:gd name="connsiteY26" fmla="*/ 70591 h 2308567"/>
              <a:gd name="connsiteX27" fmla="*/ 1806624 w 2361757"/>
              <a:gd name="connsiteY27" fmla="*/ 189533 h 2308567"/>
              <a:gd name="connsiteX28" fmla="*/ 189671 w 2361757"/>
              <a:gd name="connsiteY28" fmla="*/ 1861113 h 2308567"/>
              <a:gd name="connsiteX29" fmla="*/ 190723 w 2361757"/>
              <a:gd name="connsiteY29" fmla="*/ 1749086 h 2308567"/>
              <a:gd name="connsiteX30" fmla="*/ 74343 w 2361757"/>
              <a:gd name="connsiteY30" fmla="*/ 1747991 h 2308567"/>
              <a:gd name="connsiteX31" fmla="*/ 72259 w 2361757"/>
              <a:gd name="connsiteY31" fmla="*/ 1858908 h 2308567"/>
              <a:gd name="connsiteX32" fmla="*/ 387668 w 2361757"/>
              <a:gd name="connsiteY32" fmla="*/ 1674202 h 2308567"/>
              <a:gd name="connsiteX33" fmla="*/ 389880 w 2361757"/>
              <a:gd name="connsiteY33" fmla="*/ 1556403 h 2308567"/>
              <a:gd name="connsiteX34" fmla="*/ 269286 w 2361757"/>
              <a:gd name="connsiteY34" fmla="*/ 1554139 h 2308567"/>
              <a:gd name="connsiteX35" fmla="*/ 268168 w 2361757"/>
              <a:gd name="connsiteY35" fmla="*/ 1673081 h 2308567"/>
              <a:gd name="connsiteX36" fmla="*/ 1136723 w 2361757"/>
              <a:gd name="connsiteY36" fmla="*/ 1108333 h 2308567"/>
              <a:gd name="connsiteX37" fmla="*/ 1136772 w 2361757"/>
              <a:gd name="connsiteY37" fmla="*/ 1105730 h 2308567"/>
              <a:gd name="connsiteX38" fmla="*/ 1139356 w 2361757"/>
              <a:gd name="connsiteY38" fmla="*/ 1105779 h 2308567"/>
              <a:gd name="connsiteX39" fmla="*/ 1141445 w 2361757"/>
              <a:gd name="connsiteY39" fmla="*/ 994539 h 2308567"/>
              <a:gd name="connsiteX40" fmla="*/ 1022666 w 2361757"/>
              <a:gd name="connsiteY40" fmla="*/ 993424 h 2308567"/>
              <a:gd name="connsiteX41" fmla="*/ 1021608 w 2361757"/>
              <a:gd name="connsiteY41" fmla="*/ 1106172 h 2308567"/>
              <a:gd name="connsiteX42" fmla="*/ 1919961 w 2361757"/>
              <a:gd name="connsiteY42" fmla="*/ 381168 h 2308567"/>
              <a:gd name="connsiteX43" fmla="*/ 1920010 w 2361757"/>
              <a:gd name="connsiteY43" fmla="*/ 378565 h 2308567"/>
              <a:gd name="connsiteX44" fmla="*/ 1922594 w 2361757"/>
              <a:gd name="connsiteY44" fmla="*/ 378614 h 2308567"/>
              <a:gd name="connsiteX45" fmla="*/ 1924683 w 2361757"/>
              <a:gd name="connsiteY45" fmla="*/ 267374 h 2308567"/>
              <a:gd name="connsiteX46" fmla="*/ 1805904 w 2361757"/>
              <a:gd name="connsiteY46" fmla="*/ 266258 h 2308567"/>
              <a:gd name="connsiteX47" fmla="*/ 1804846 w 2361757"/>
              <a:gd name="connsiteY47" fmla="*/ 379007 h 2308567"/>
              <a:gd name="connsiteX48" fmla="*/ 381505 w 2361757"/>
              <a:gd name="connsiteY48" fmla="*/ 1864715 h 2308567"/>
              <a:gd name="connsiteX49" fmla="*/ 381554 w 2361757"/>
              <a:gd name="connsiteY49" fmla="*/ 1862113 h 2308567"/>
              <a:gd name="connsiteX50" fmla="*/ 384138 w 2361757"/>
              <a:gd name="connsiteY50" fmla="*/ 1862161 h 2308567"/>
              <a:gd name="connsiteX51" fmla="*/ 386227 w 2361757"/>
              <a:gd name="connsiteY51" fmla="*/ 1750921 h 2308567"/>
              <a:gd name="connsiteX52" fmla="*/ 267448 w 2361757"/>
              <a:gd name="connsiteY52" fmla="*/ 1749806 h 2308567"/>
              <a:gd name="connsiteX53" fmla="*/ 266390 w 2361757"/>
              <a:gd name="connsiteY53" fmla="*/ 1862554 h 2308567"/>
              <a:gd name="connsiteX54" fmla="*/ 1290351 w 2361757"/>
              <a:gd name="connsiteY54" fmla="*/ 1271767 h 2308567"/>
              <a:gd name="connsiteX55" fmla="*/ 1292214 w 2361757"/>
              <a:gd name="connsiteY55" fmla="*/ 1170371 h 2308567"/>
              <a:gd name="connsiteX56" fmla="*/ 1200526 w 2361757"/>
              <a:gd name="connsiteY56" fmla="*/ 1169291 h 2308567"/>
              <a:gd name="connsiteX57" fmla="*/ 1200477 w 2361757"/>
              <a:gd name="connsiteY57" fmla="*/ 1171894 h 2308567"/>
              <a:gd name="connsiteX58" fmla="*/ 1197893 w 2361757"/>
              <a:gd name="connsiteY58" fmla="*/ 1171845 h 2308567"/>
              <a:gd name="connsiteX59" fmla="*/ 1196213 w 2361757"/>
              <a:gd name="connsiteY59" fmla="*/ 1271620 h 2308567"/>
              <a:gd name="connsiteX60" fmla="*/ 2073590 w 2361757"/>
              <a:gd name="connsiteY60" fmla="*/ 544602 h 2308567"/>
              <a:gd name="connsiteX61" fmla="*/ 2075452 w 2361757"/>
              <a:gd name="connsiteY61" fmla="*/ 443206 h 2308567"/>
              <a:gd name="connsiteX62" fmla="*/ 1983765 w 2361757"/>
              <a:gd name="connsiteY62" fmla="*/ 442126 h 2308567"/>
              <a:gd name="connsiteX63" fmla="*/ 1983715 w 2361757"/>
              <a:gd name="connsiteY63" fmla="*/ 444729 h 2308567"/>
              <a:gd name="connsiteX64" fmla="*/ 1981131 w 2361757"/>
              <a:gd name="connsiteY64" fmla="*/ 444680 h 2308567"/>
              <a:gd name="connsiteX65" fmla="*/ 1979452 w 2361757"/>
              <a:gd name="connsiteY65" fmla="*/ 544455 h 2308567"/>
              <a:gd name="connsiteX66" fmla="*/ 535134 w 2361757"/>
              <a:gd name="connsiteY66" fmla="*/ 2028149 h 2308567"/>
              <a:gd name="connsiteX67" fmla="*/ 536996 w 2361757"/>
              <a:gd name="connsiteY67" fmla="*/ 1926753 h 2308567"/>
              <a:gd name="connsiteX68" fmla="*/ 445308 w 2361757"/>
              <a:gd name="connsiteY68" fmla="*/ 1925674 h 2308567"/>
              <a:gd name="connsiteX69" fmla="*/ 445259 w 2361757"/>
              <a:gd name="connsiteY69" fmla="*/ 1928276 h 2308567"/>
              <a:gd name="connsiteX70" fmla="*/ 442675 w 2361757"/>
              <a:gd name="connsiteY70" fmla="*/ 1928227 h 2308567"/>
              <a:gd name="connsiteX71" fmla="*/ 440995 w 2361757"/>
              <a:gd name="connsiteY71" fmla="*/ 2028002 h 2308567"/>
              <a:gd name="connsiteX72" fmla="*/ 1500469 w 2361757"/>
              <a:gd name="connsiteY72" fmla="*/ 1486882 h 2308567"/>
              <a:gd name="connsiteX73" fmla="*/ 1503329 w 2361757"/>
              <a:gd name="connsiteY73" fmla="*/ 1334596 h 2308567"/>
              <a:gd name="connsiteX74" fmla="*/ 1351869 w 2361757"/>
              <a:gd name="connsiteY74" fmla="*/ 1334533 h 2308567"/>
              <a:gd name="connsiteX75" fmla="*/ 1349293 w 2361757"/>
              <a:gd name="connsiteY75" fmla="*/ 1484043 h 2308567"/>
              <a:gd name="connsiteX76" fmla="*/ 2283707 w 2361757"/>
              <a:gd name="connsiteY76" fmla="*/ 759717 h 2308567"/>
              <a:gd name="connsiteX77" fmla="*/ 2286568 w 2361757"/>
              <a:gd name="connsiteY77" fmla="*/ 607431 h 2308567"/>
              <a:gd name="connsiteX78" fmla="*/ 2135107 w 2361757"/>
              <a:gd name="connsiteY78" fmla="*/ 607368 h 2308567"/>
              <a:gd name="connsiteX79" fmla="*/ 2132532 w 2361757"/>
              <a:gd name="connsiteY79" fmla="*/ 756878 h 2308567"/>
              <a:gd name="connsiteX80" fmla="*/ 745251 w 2361757"/>
              <a:gd name="connsiteY80" fmla="*/ 2243264 h 2308567"/>
              <a:gd name="connsiteX81" fmla="*/ 748111 w 2361757"/>
              <a:gd name="connsiteY81" fmla="*/ 2090978 h 2308567"/>
              <a:gd name="connsiteX82" fmla="*/ 596651 w 2361757"/>
              <a:gd name="connsiteY82" fmla="*/ 2090915 h 2308567"/>
              <a:gd name="connsiteX83" fmla="*/ 594075 w 2361757"/>
              <a:gd name="connsiteY83" fmla="*/ 2240425 h 2308567"/>
              <a:gd name="connsiteX84" fmla="*/ 808123 w 2361757"/>
              <a:gd name="connsiteY84" fmla="*/ 2308567 h 2308567"/>
              <a:gd name="connsiteX85" fmla="*/ 534073 w 2361757"/>
              <a:gd name="connsiteY85" fmla="*/ 2303420 h 2308567"/>
              <a:gd name="connsiteX86" fmla="*/ 534084 w 2361757"/>
              <a:gd name="connsiteY86" fmla="*/ 2302254 h 2308567"/>
              <a:gd name="connsiteX87" fmla="*/ 530101 w 2361757"/>
              <a:gd name="connsiteY87" fmla="*/ 2302217 h 2308567"/>
              <a:gd name="connsiteX88" fmla="*/ 533982 w 2361757"/>
              <a:gd name="connsiteY88" fmla="*/ 2090889 h 2308567"/>
              <a:gd name="connsiteX89" fmla="*/ 439936 w 2361757"/>
              <a:gd name="connsiteY89" fmla="*/ 2090850 h 2308567"/>
              <a:gd name="connsiteX90" fmla="*/ 436388 w 2361757"/>
              <a:gd name="connsiteY90" fmla="*/ 2301586 h 2308567"/>
              <a:gd name="connsiteX91" fmla="*/ 163581 w 2361757"/>
              <a:gd name="connsiteY91" fmla="*/ 2296463 h 2308567"/>
              <a:gd name="connsiteX92" fmla="*/ 163693 w 2361757"/>
              <a:gd name="connsiteY92" fmla="*/ 2284549 h 2308567"/>
              <a:gd name="connsiteX93" fmla="*/ 163209 w 2361757"/>
              <a:gd name="connsiteY93" fmla="*/ 2284566 h 2308567"/>
              <a:gd name="connsiteX94" fmla="*/ 162635 w 2361757"/>
              <a:gd name="connsiteY94" fmla="*/ 2020908 h 2308567"/>
              <a:gd name="connsiteX95" fmla="*/ 227903 w 2361757"/>
              <a:gd name="connsiteY95" fmla="*/ 2021521 h 2308567"/>
              <a:gd name="connsiteX96" fmla="*/ 229574 w 2361757"/>
              <a:gd name="connsiteY96" fmla="*/ 2233603 h 2308567"/>
              <a:gd name="connsiteX97" fmla="*/ 374526 w 2361757"/>
              <a:gd name="connsiteY97" fmla="*/ 2236325 h 2308567"/>
              <a:gd name="connsiteX98" fmla="*/ 380335 w 2361757"/>
              <a:gd name="connsiteY98" fmla="*/ 1927056 h 2308567"/>
              <a:gd name="connsiteX99" fmla="*/ 71088 w 2361757"/>
              <a:gd name="connsiteY99" fmla="*/ 1921248 h 2308567"/>
              <a:gd name="connsiteX100" fmla="*/ 65195 w 2361757"/>
              <a:gd name="connsiteY100" fmla="*/ 2294615 h 2308567"/>
              <a:gd name="connsiteX101" fmla="*/ 0 w 2361757"/>
              <a:gd name="connsiteY101" fmla="*/ 2293391 h 2308567"/>
              <a:gd name="connsiteX102" fmla="*/ 15178 w 2361757"/>
              <a:gd name="connsiteY102" fmla="*/ 1485267 h 2308567"/>
              <a:gd name="connsiteX103" fmla="*/ 16895 w 2361757"/>
              <a:gd name="connsiteY103" fmla="*/ 1485300 h 2308567"/>
              <a:gd name="connsiteX104" fmla="*/ 16928 w 2361757"/>
              <a:gd name="connsiteY104" fmla="*/ 1483547 h 2308567"/>
              <a:gd name="connsiteX105" fmla="*/ 755932 w 2361757"/>
              <a:gd name="connsiteY105" fmla="*/ 1499033 h 2308567"/>
              <a:gd name="connsiteX106" fmla="*/ 770396 w 2361757"/>
              <a:gd name="connsiteY106" fmla="*/ 728885 h 2308567"/>
              <a:gd name="connsiteX107" fmla="*/ 772113 w 2361757"/>
              <a:gd name="connsiteY107" fmla="*/ 728918 h 2308567"/>
              <a:gd name="connsiteX108" fmla="*/ 772146 w 2361757"/>
              <a:gd name="connsiteY108" fmla="*/ 727165 h 2308567"/>
              <a:gd name="connsiteX109" fmla="*/ 1539708 w 2361757"/>
              <a:gd name="connsiteY109" fmla="*/ 743249 h 2308567"/>
              <a:gd name="connsiteX110" fmla="*/ 1553634 w 2361757"/>
              <a:gd name="connsiteY110" fmla="*/ 1720 h 2308567"/>
              <a:gd name="connsiteX111" fmla="*/ 1555351 w 2361757"/>
              <a:gd name="connsiteY111" fmla="*/ 1753 h 2308567"/>
              <a:gd name="connsiteX112" fmla="*/ 1555384 w 2361757"/>
              <a:gd name="connsiteY112" fmla="*/ 0 h 2308567"/>
              <a:gd name="connsiteX113" fmla="*/ 2361757 w 2361757"/>
              <a:gd name="connsiteY113" fmla="*/ 16898 h 2308567"/>
              <a:gd name="connsiteX114" fmla="*/ 2360500 w 2361757"/>
              <a:gd name="connsiteY114" fmla="*/ 83888 h 2308567"/>
              <a:gd name="connsiteX115" fmla="*/ 1990677 w 2361757"/>
              <a:gd name="connsiteY115" fmla="*/ 74027 h 2308567"/>
              <a:gd name="connsiteX116" fmla="*/ 1984935 w 2361757"/>
              <a:gd name="connsiteY116" fmla="*/ 379785 h 2308567"/>
              <a:gd name="connsiteX117" fmla="*/ 2290735 w 2361757"/>
              <a:gd name="connsiteY117" fmla="*/ 385528 h 2308567"/>
              <a:gd name="connsiteX118" fmla="*/ 2293342 w 2361757"/>
              <a:gd name="connsiteY118" fmla="*/ 246714 h 2308567"/>
              <a:gd name="connsiteX119" fmla="*/ 2079285 w 2361757"/>
              <a:gd name="connsiteY119" fmla="*/ 241006 h 2308567"/>
              <a:gd name="connsiteX120" fmla="*/ 2079898 w 2361757"/>
              <a:gd name="connsiteY120" fmla="*/ 175739 h 2308567"/>
              <a:gd name="connsiteX121" fmla="*/ 2343498 w 2361757"/>
              <a:gd name="connsiteY121" fmla="*/ 181263 h 2308567"/>
              <a:gd name="connsiteX122" fmla="*/ 2343485 w 2361757"/>
              <a:gd name="connsiteY122" fmla="*/ 181496 h 2308567"/>
              <a:gd name="connsiteX123" fmla="*/ 2358663 w 2361757"/>
              <a:gd name="connsiteY123" fmla="*/ 181638 h 2308567"/>
              <a:gd name="connsiteX124" fmla="*/ 2355418 w 2361757"/>
              <a:gd name="connsiteY124" fmla="*/ 446499 h 2308567"/>
              <a:gd name="connsiteX125" fmla="*/ 2137923 w 2361757"/>
              <a:gd name="connsiteY125" fmla="*/ 443940 h 2308567"/>
              <a:gd name="connsiteX126" fmla="*/ 2136187 w 2361757"/>
              <a:gd name="connsiteY126" fmla="*/ 544699 h 2308567"/>
              <a:gd name="connsiteX127" fmla="*/ 2287742 w 2361757"/>
              <a:gd name="connsiteY127" fmla="*/ 544934 h 2308567"/>
              <a:gd name="connsiteX128" fmla="*/ 2287753 w 2361757"/>
              <a:gd name="connsiteY128" fmla="*/ 544328 h 2308567"/>
              <a:gd name="connsiteX129" fmla="*/ 2353569 w 2361757"/>
              <a:gd name="connsiteY129" fmla="*/ 544946 h 2308567"/>
              <a:gd name="connsiteX130" fmla="*/ 2348341 w 2361757"/>
              <a:gd name="connsiteY130" fmla="*/ 823294 h 2308567"/>
              <a:gd name="connsiteX131" fmla="*/ 2346614 w 2361757"/>
              <a:gd name="connsiteY131" fmla="*/ 823261 h 2308567"/>
              <a:gd name="connsiteX132" fmla="*/ 2346580 w 2361757"/>
              <a:gd name="connsiteY132" fmla="*/ 825020 h 2308567"/>
              <a:gd name="connsiteX133" fmla="*/ 2072529 w 2361757"/>
              <a:gd name="connsiteY133" fmla="*/ 819873 h 2308567"/>
              <a:gd name="connsiteX134" fmla="*/ 2072541 w 2361757"/>
              <a:gd name="connsiteY134" fmla="*/ 818707 h 2308567"/>
              <a:gd name="connsiteX135" fmla="*/ 2068557 w 2361757"/>
              <a:gd name="connsiteY135" fmla="*/ 818669 h 2308567"/>
              <a:gd name="connsiteX136" fmla="*/ 2072438 w 2361757"/>
              <a:gd name="connsiteY136" fmla="*/ 607341 h 2308567"/>
              <a:gd name="connsiteX137" fmla="*/ 1978393 w 2361757"/>
              <a:gd name="connsiteY137" fmla="*/ 607303 h 2308567"/>
              <a:gd name="connsiteX138" fmla="*/ 1974844 w 2361757"/>
              <a:gd name="connsiteY138" fmla="*/ 818039 h 2308567"/>
              <a:gd name="connsiteX139" fmla="*/ 1702037 w 2361757"/>
              <a:gd name="connsiteY139" fmla="*/ 812916 h 2308567"/>
              <a:gd name="connsiteX140" fmla="*/ 1702150 w 2361757"/>
              <a:gd name="connsiteY140" fmla="*/ 801001 h 2308567"/>
              <a:gd name="connsiteX141" fmla="*/ 1701665 w 2361757"/>
              <a:gd name="connsiteY141" fmla="*/ 801019 h 2308567"/>
              <a:gd name="connsiteX142" fmla="*/ 1701092 w 2361757"/>
              <a:gd name="connsiteY142" fmla="*/ 537360 h 2308567"/>
              <a:gd name="connsiteX143" fmla="*/ 1766359 w 2361757"/>
              <a:gd name="connsiteY143" fmla="*/ 537974 h 2308567"/>
              <a:gd name="connsiteX144" fmla="*/ 1768030 w 2361757"/>
              <a:gd name="connsiteY144" fmla="*/ 750056 h 2308567"/>
              <a:gd name="connsiteX145" fmla="*/ 1912982 w 2361757"/>
              <a:gd name="connsiteY145" fmla="*/ 752778 h 2308567"/>
              <a:gd name="connsiteX146" fmla="*/ 1918791 w 2361757"/>
              <a:gd name="connsiteY146" fmla="*/ 443509 h 2308567"/>
              <a:gd name="connsiteX147" fmla="*/ 1609545 w 2361757"/>
              <a:gd name="connsiteY147" fmla="*/ 437701 h 2308567"/>
              <a:gd name="connsiteX148" fmla="*/ 1603651 w 2361757"/>
              <a:gd name="connsiteY148" fmla="*/ 811068 h 2308567"/>
              <a:gd name="connsiteX149" fmla="*/ 1577271 w 2361757"/>
              <a:gd name="connsiteY149" fmla="*/ 810573 h 2308567"/>
              <a:gd name="connsiteX150" fmla="*/ 1577262 w 2361757"/>
              <a:gd name="connsiteY150" fmla="*/ 811053 h 2308567"/>
              <a:gd name="connsiteX151" fmla="*/ 1207439 w 2361757"/>
              <a:gd name="connsiteY151" fmla="*/ 801192 h 2308567"/>
              <a:gd name="connsiteX152" fmla="*/ 1201697 w 2361757"/>
              <a:gd name="connsiteY152" fmla="*/ 1106950 h 2308567"/>
              <a:gd name="connsiteX153" fmla="*/ 1507497 w 2361757"/>
              <a:gd name="connsiteY153" fmla="*/ 1112693 h 2308567"/>
              <a:gd name="connsiteX154" fmla="*/ 1510103 w 2361757"/>
              <a:gd name="connsiteY154" fmla="*/ 973879 h 2308567"/>
              <a:gd name="connsiteX155" fmla="*/ 1296046 w 2361757"/>
              <a:gd name="connsiteY155" fmla="*/ 968171 h 2308567"/>
              <a:gd name="connsiteX156" fmla="*/ 1296659 w 2361757"/>
              <a:gd name="connsiteY156" fmla="*/ 902904 h 2308567"/>
              <a:gd name="connsiteX157" fmla="*/ 1560260 w 2361757"/>
              <a:gd name="connsiteY157" fmla="*/ 908428 h 2308567"/>
              <a:gd name="connsiteX158" fmla="*/ 1560247 w 2361757"/>
              <a:gd name="connsiteY158" fmla="*/ 908661 h 2308567"/>
              <a:gd name="connsiteX159" fmla="*/ 1575425 w 2361757"/>
              <a:gd name="connsiteY159" fmla="*/ 908803 h 2308567"/>
              <a:gd name="connsiteX160" fmla="*/ 1572179 w 2361757"/>
              <a:gd name="connsiteY160" fmla="*/ 1173664 h 2308567"/>
              <a:gd name="connsiteX161" fmla="*/ 1354684 w 2361757"/>
              <a:gd name="connsiteY161" fmla="*/ 1171105 h 2308567"/>
              <a:gd name="connsiteX162" fmla="*/ 1352948 w 2361757"/>
              <a:gd name="connsiteY162" fmla="*/ 1271864 h 2308567"/>
              <a:gd name="connsiteX163" fmla="*/ 1504503 w 2361757"/>
              <a:gd name="connsiteY163" fmla="*/ 1272099 h 2308567"/>
              <a:gd name="connsiteX164" fmla="*/ 1504514 w 2361757"/>
              <a:gd name="connsiteY164" fmla="*/ 1271493 h 2308567"/>
              <a:gd name="connsiteX165" fmla="*/ 1570331 w 2361757"/>
              <a:gd name="connsiteY165" fmla="*/ 1272111 h 2308567"/>
              <a:gd name="connsiteX166" fmla="*/ 1565103 w 2361757"/>
              <a:gd name="connsiteY166" fmla="*/ 1550459 h 2308567"/>
              <a:gd name="connsiteX167" fmla="*/ 1563376 w 2361757"/>
              <a:gd name="connsiteY167" fmla="*/ 1550426 h 2308567"/>
              <a:gd name="connsiteX168" fmla="*/ 1563341 w 2361757"/>
              <a:gd name="connsiteY168" fmla="*/ 1552185 h 2308567"/>
              <a:gd name="connsiteX169" fmla="*/ 1289291 w 2361757"/>
              <a:gd name="connsiteY169" fmla="*/ 1547038 h 2308567"/>
              <a:gd name="connsiteX170" fmla="*/ 1289302 w 2361757"/>
              <a:gd name="connsiteY170" fmla="*/ 1545872 h 2308567"/>
              <a:gd name="connsiteX171" fmla="*/ 1285319 w 2361757"/>
              <a:gd name="connsiteY171" fmla="*/ 1545835 h 2308567"/>
              <a:gd name="connsiteX172" fmla="*/ 1289200 w 2361757"/>
              <a:gd name="connsiteY172" fmla="*/ 1334507 h 2308567"/>
              <a:gd name="connsiteX173" fmla="*/ 1195154 w 2361757"/>
              <a:gd name="connsiteY173" fmla="*/ 1334468 h 2308567"/>
              <a:gd name="connsiteX174" fmla="*/ 1191605 w 2361757"/>
              <a:gd name="connsiteY174" fmla="*/ 1545204 h 2308567"/>
              <a:gd name="connsiteX175" fmla="*/ 918799 w 2361757"/>
              <a:gd name="connsiteY175" fmla="*/ 1540081 h 2308567"/>
              <a:gd name="connsiteX176" fmla="*/ 918911 w 2361757"/>
              <a:gd name="connsiteY176" fmla="*/ 1528166 h 2308567"/>
              <a:gd name="connsiteX177" fmla="*/ 918427 w 2361757"/>
              <a:gd name="connsiteY177" fmla="*/ 1528184 h 2308567"/>
              <a:gd name="connsiteX178" fmla="*/ 917853 w 2361757"/>
              <a:gd name="connsiteY178" fmla="*/ 1264525 h 2308567"/>
              <a:gd name="connsiteX179" fmla="*/ 983121 w 2361757"/>
              <a:gd name="connsiteY179" fmla="*/ 1265139 h 2308567"/>
              <a:gd name="connsiteX180" fmla="*/ 984792 w 2361757"/>
              <a:gd name="connsiteY180" fmla="*/ 1477221 h 2308567"/>
              <a:gd name="connsiteX181" fmla="*/ 1129743 w 2361757"/>
              <a:gd name="connsiteY181" fmla="*/ 1479943 h 2308567"/>
              <a:gd name="connsiteX182" fmla="*/ 1135553 w 2361757"/>
              <a:gd name="connsiteY182" fmla="*/ 1170674 h 2308567"/>
              <a:gd name="connsiteX183" fmla="*/ 826306 w 2361757"/>
              <a:gd name="connsiteY183" fmla="*/ 1164866 h 2308567"/>
              <a:gd name="connsiteX184" fmla="*/ 821010 w 2361757"/>
              <a:gd name="connsiteY184" fmla="*/ 1500397 h 2308567"/>
              <a:gd name="connsiteX185" fmla="*/ 823301 w 2361757"/>
              <a:gd name="connsiteY185" fmla="*/ 1500445 h 2308567"/>
              <a:gd name="connsiteX186" fmla="*/ 822044 w 2361757"/>
              <a:gd name="connsiteY186" fmla="*/ 1567435 h 2308567"/>
              <a:gd name="connsiteX187" fmla="*/ 452221 w 2361757"/>
              <a:gd name="connsiteY187" fmla="*/ 1557574 h 2308567"/>
              <a:gd name="connsiteX188" fmla="*/ 446479 w 2361757"/>
              <a:gd name="connsiteY188" fmla="*/ 1863332 h 2308567"/>
              <a:gd name="connsiteX189" fmla="*/ 752279 w 2361757"/>
              <a:gd name="connsiteY189" fmla="*/ 1869075 h 2308567"/>
              <a:gd name="connsiteX190" fmla="*/ 754885 w 2361757"/>
              <a:gd name="connsiteY190" fmla="*/ 1730261 h 2308567"/>
              <a:gd name="connsiteX191" fmla="*/ 540828 w 2361757"/>
              <a:gd name="connsiteY191" fmla="*/ 1724554 h 2308567"/>
              <a:gd name="connsiteX192" fmla="*/ 541442 w 2361757"/>
              <a:gd name="connsiteY192" fmla="*/ 1659286 h 2308567"/>
              <a:gd name="connsiteX193" fmla="*/ 805042 w 2361757"/>
              <a:gd name="connsiteY193" fmla="*/ 1664810 h 2308567"/>
              <a:gd name="connsiteX194" fmla="*/ 805029 w 2361757"/>
              <a:gd name="connsiteY194" fmla="*/ 1665043 h 2308567"/>
              <a:gd name="connsiteX195" fmla="*/ 820207 w 2361757"/>
              <a:gd name="connsiteY195" fmla="*/ 1665185 h 2308567"/>
              <a:gd name="connsiteX196" fmla="*/ 816961 w 2361757"/>
              <a:gd name="connsiteY196" fmla="*/ 1930046 h 2308567"/>
              <a:gd name="connsiteX197" fmla="*/ 599466 w 2361757"/>
              <a:gd name="connsiteY197" fmla="*/ 1927488 h 2308567"/>
              <a:gd name="connsiteX198" fmla="*/ 597730 w 2361757"/>
              <a:gd name="connsiteY198" fmla="*/ 2028246 h 2308567"/>
              <a:gd name="connsiteX199" fmla="*/ 749285 w 2361757"/>
              <a:gd name="connsiteY199" fmla="*/ 2028481 h 2308567"/>
              <a:gd name="connsiteX200" fmla="*/ 749296 w 2361757"/>
              <a:gd name="connsiteY200" fmla="*/ 2027876 h 2308567"/>
              <a:gd name="connsiteX201" fmla="*/ 815113 w 2361757"/>
              <a:gd name="connsiteY201" fmla="*/ 2028494 h 2308567"/>
              <a:gd name="connsiteX202" fmla="*/ 809885 w 2361757"/>
              <a:gd name="connsiteY202" fmla="*/ 2306841 h 2308567"/>
              <a:gd name="connsiteX203" fmla="*/ 808158 w 2361757"/>
              <a:gd name="connsiteY203" fmla="*/ 2306809 h 23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361757" h="2308567">
                <a:moveTo>
                  <a:pt x="946661" y="915978"/>
                </a:moveTo>
                <a:lnTo>
                  <a:pt x="947785" y="796316"/>
                </a:lnTo>
                <a:lnTo>
                  <a:pt x="833269" y="794165"/>
                </a:lnTo>
                <a:lnTo>
                  <a:pt x="831001" y="914892"/>
                </a:lnTo>
                <a:close/>
                <a:moveTo>
                  <a:pt x="1729899" y="188813"/>
                </a:moveTo>
                <a:lnTo>
                  <a:pt x="1731023" y="69151"/>
                </a:lnTo>
                <a:lnTo>
                  <a:pt x="1616507" y="67000"/>
                </a:lnTo>
                <a:lnTo>
                  <a:pt x="1614239" y="187727"/>
                </a:lnTo>
                <a:close/>
                <a:moveTo>
                  <a:pt x="191443" y="1672360"/>
                </a:moveTo>
                <a:lnTo>
                  <a:pt x="192567" y="1552698"/>
                </a:lnTo>
                <a:lnTo>
                  <a:pt x="78051" y="1550547"/>
                </a:lnTo>
                <a:lnTo>
                  <a:pt x="75783" y="1671274"/>
                </a:lnTo>
                <a:close/>
                <a:moveTo>
                  <a:pt x="944889" y="1104731"/>
                </a:moveTo>
                <a:lnTo>
                  <a:pt x="945940" y="992704"/>
                </a:lnTo>
                <a:lnTo>
                  <a:pt x="829561" y="991609"/>
                </a:lnTo>
                <a:lnTo>
                  <a:pt x="827477" y="1102525"/>
                </a:lnTo>
                <a:close/>
                <a:moveTo>
                  <a:pt x="1142885" y="917820"/>
                </a:moveTo>
                <a:lnTo>
                  <a:pt x="1145098" y="800021"/>
                </a:lnTo>
                <a:lnTo>
                  <a:pt x="1024504" y="797756"/>
                </a:lnTo>
                <a:lnTo>
                  <a:pt x="1023386" y="916698"/>
                </a:lnTo>
                <a:close/>
                <a:moveTo>
                  <a:pt x="1728127" y="377565"/>
                </a:moveTo>
                <a:lnTo>
                  <a:pt x="1729179" y="265539"/>
                </a:lnTo>
                <a:lnTo>
                  <a:pt x="1612799" y="264444"/>
                </a:lnTo>
                <a:lnTo>
                  <a:pt x="1610716" y="375360"/>
                </a:lnTo>
                <a:close/>
                <a:moveTo>
                  <a:pt x="1926124" y="190655"/>
                </a:moveTo>
                <a:lnTo>
                  <a:pt x="1928336" y="72856"/>
                </a:lnTo>
                <a:lnTo>
                  <a:pt x="1807742" y="70591"/>
                </a:lnTo>
                <a:lnTo>
                  <a:pt x="1806624" y="189533"/>
                </a:lnTo>
                <a:close/>
                <a:moveTo>
                  <a:pt x="189671" y="1861113"/>
                </a:moveTo>
                <a:lnTo>
                  <a:pt x="190723" y="1749086"/>
                </a:lnTo>
                <a:lnTo>
                  <a:pt x="74343" y="1747991"/>
                </a:lnTo>
                <a:lnTo>
                  <a:pt x="72259" y="1858908"/>
                </a:lnTo>
                <a:close/>
                <a:moveTo>
                  <a:pt x="387668" y="1674202"/>
                </a:moveTo>
                <a:lnTo>
                  <a:pt x="389880" y="1556403"/>
                </a:lnTo>
                <a:lnTo>
                  <a:pt x="269286" y="1554139"/>
                </a:lnTo>
                <a:lnTo>
                  <a:pt x="268168" y="1673081"/>
                </a:lnTo>
                <a:close/>
                <a:moveTo>
                  <a:pt x="1136723" y="1108333"/>
                </a:moveTo>
                <a:lnTo>
                  <a:pt x="1136772" y="1105730"/>
                </a:lnTo>
                <a:lnTo>
                  <a:pt x="1139356" y="1105779"/>
                </a:lnTo>
                <a:lnTo>
                  <a:pt x="1141445" y="994539"/>
                </a:lnTo>
                <a:lnTo>
                  <a:pt x="1022666" y="993424"/>
                </a:lnTo>
                <a:lnTo>
                  <a:pt x="1021608" y="1106172"/>
                </a:lnTo>
                <a:close/>
                <a:moveTo>
                  <a:pt x="1919961" y="381168"/>
                </a:moveTo>
                <a:lnTo>
                  <a:pt x="1920010" y="378565"/>
                </a:lnTo>
                <a:lnTo>
                  <a:pt x="1922594" y="378614"/>
                </a:lnTo>
                <a:lnTo>
                  <a:pt x="1924683" y="267374"/>
                </a:lnTo>
                <a:lnTo>
                  <a:pt x="1805904" y="266258"/>
                </a:lnTo>
                <a:lnTo>
                  <a:pt x="1804846" y="379007"/>
                </a:lnTo>
                <a:close/>
                <a:moveTo>
                  <a:pt x="381505" y="1864715"/>
                </a:moveTo>
                <a:lnTo>
                  <a:pt x="381554" y="1862113"/>
                </a:lnTo>
                <a:lnTo>
                  <a:pt x="384138" y="1862161"/>
                </a:lnTo>
                <a:lnTo>
                  <a:pt x="386227" y="1750921"/>
                </a:lnTo>
                <a:lnTo>
                  <a:pt x="267448" y="1749806"/>
                </a:lnTo>
                <a:lnTo>
                  <a:pt x="266390" y="1862554"/>
                </a:lnTo>
                <a:close/>
                <a:moveTo>
                  <a:pt x="1290351" y="1271767"/>
                </a:moveTo>
                <a:lnTo>
                  <a:pt x="1292214" y="1170371"/>
                </a:lnTo>
                <a:lnTo>
                  <a:pt x="1200526" y="1169291"/>
                </a:lnTo>
                <a:lnTo>
                  <a:pt x="1200477" y="1171894"/>
                </a:lnTo>
                <a:cubicBezTo>
                  <a:pt x="1199616" y="1171878"/>
                  <a:pt x="1198754" y="1171861"/>
                  <a:pt x="1197893" y="1171845"/>
                </a:cubicBezTo>
                <a:lnTo>
                  <a:pt x="1196213" y="1271620"/>
                </a:lnTo>
                <a:close/>
                <a:moveTo>
                  <a:pt x="2073590" y="544602"/>
                </a:moveTo>
                <a:lnTo>
                  <a:pt x="2075452" y="443206"/>
                </a:lnTo>
                <a:lnTo>
                  <a:pt x="1983765" y="442126"/>
                </a:lnTo>
                <a:lnTo>
                  <a:pt x="1983715" y="444729"/>
                </a:lnTo>
                <a:cubicBezTo>
                  <a:pt x="1982854" y="444713"/>
                  <a:pt x="1981992" y="444696"/>
                  <a:pt x="1981131" y="444680"/>
                </a:cubicBezTo>
                <a:lnTo>
                  <a:pt x="1979452" y="544455"/>
                </a:lnTo>
                <a:close/>
                <a:moveTo>
                  <a:pt x="535134" y="2028149"/>
                </a:moveTo>
                <a:lnTo>
                  <a:pt x="536996" y="1926753"/>
                </a:lnTo>
                <a:lnTo>
                  <a:pt x="445308" y="1925674"/>
                </a:lnTo>
                <a:lnTo>
                  <a:pt x="445259" y="1928276"/>
                </a:lnTo>
                <a:cubicBezTo>
                  <a:pt x="444398" y="1928260"/>
                  <a:pt x="443536" y="1928244"/>
                  <a:pt x="442675" y="1928227"/>
                </a:cubicBezTo>
                <a:lnTo>
                  <a:pt x="440995" y="2028002"/>
                </a:lnTo>
                <a:close/>
                <a:moveTo>
                  <a:pt x="1500469" y="1486882"/>
                </a:moveTo>
                <a:lnTo>
                  <a:pt x="1503329" y="1334596"/>
                </a:lnTo>
                <a:lnTo>
                  <a:pt x="1351869" y="1334533"/>
                </a:lnTo>
                <a:lnTo>
                  <a:pt x="1349293" y="1484043"/>
                </a:lnTo>
                <a:close/>
                <a:moveTo>
                  <a:pt x="2283707" y="759717"/>
                </a:moveTo>
                <a:lnTo>
                  <a:pt x="2286568" y="607431"/>
                </a:lnTo>
                <a:lnTo>
                  <a:pt x="2135107" y="607368"/>
                </a:lnTo>
                <a:lnTo>
                  <a:pt x="2132532" y="756878"/>
                </a:lnTo>
                <a:close/>
                <a:moveTo>
                  <a:pt x="745251" y="2243264"/>
                </a:moveTo>
                <a:lnTo>
                  <a:pt x="748111" y="2090978"/>
                </a:lnTo>
                <a:lnTo>
                  <a:pt x="596651" y="2090915"/>
                </a:lnTo>
                <a:lnTo>
                  <a:pt x="594075" y="2240425"/>
                </a:lnTo>
                <a:close/>
                <a:moveTo>
                  <a:pt x="808123" y="2308567"/>
                </a:moveTo>
                <a:lnTo>
                  <a:pt x="534073" y="2303420"/>
                </a:lnTo>
                <a:lnTo>
                  <a:pt x="534084" y="2302254"/>
                </a:lnTo>
                <a:lnTo>
                  <a:pt x="530101" y="2302217"/>
                </a:lnTo>
                <a:lnTo>
                  <a:pt x="533982" y="2090889"/>
                </a:lnTo>
                <a:lnTo>
                  <a:pt x="439936" y="2090850"/>
                </a:lnTo>
                <a:lnTo>
                  <a:pt x="436388" y="2301586"/>
                </a:lnTo>
                <a:cubicBezTo>
                  <a:pt x="345453" y="2299878"/>
                  <a:pt x="254517" y="2298171"/>
                  <a:pt x="163581" y="2296463"/>
                </a:cubicBezTo>
                <a:lnTo>
                  <a:pt x="163693" y="2284549"/>
                </a:lnTo>
                <a:lnTo>
                  <a:pt x="163209" y="2284566"/>
                </a:lnTo>
                <a:lnTo>
                  <a:pt x="162635" y="2020908"/>
                </a:lnTo>
                <a:lnTo>
                  <a:pt x="227903" y="2021521"/>
                </a:lnTo>
                <a:lnTo>
                  <a:pt x="229574" y="2233603"/>
                </a:lnTo>
                <a:lnTo>
                  <a:pt x="374526" y="2236325"/>
                </a:lnTo>
                <a:lnTo>
                  <a:pt x="380335" y="1927056"/>
                </a:lnTo>
                <a:lnTo>
                  <a:pt x="71088" y="1921248"/>
                </a:lnTo>
                <a:lnTo>
                  <a:pt x="65195" y="2294615"/>
                </a:lnTo>
                <a:lnTo>
                  <a:pt x="0" y="2293391"/>
                </a:lnTo>
                <a:lnTo>
                  <a:pt x="15178" y="1485267"/>
                </a:lnTo>
                <a:lnTo>
                  <a:pt x="16895" y="1485300"/>
                </a:lnTo>
                <a:lnTo>
                  <a:pt x="16928" y="1483547"/>
                </a:lnTo>
                <a:lnTo>
                  <a:pt x="755932" y="1499033"/>
                </a:lnTo>
                <a:lnTo>
                  <a:pt x="770396" y="728885"/>
                </a:lnTo>
                <a:lnTo>
                  <a:pt x="772113" y="728918"/>
                </a:lnTo>
                <a:lnTo>
                  <a:pt x="772146" y="727165"/>
                </a:lnTo>
                <a:lnTo>
                  <a:pt x="1539708" y="743249"/>
                </a:lnTo>
                <a:lnTo>
                  <a:pt x="1553634" y="1720"/>
                </a:lnTo>
                <a:lnTo>
                  <a:pt x="1555351" y="1753"/>
                </a:lnTo>
                <a:lnTo>
                  <a:pt x="1555384" y="0"/>
                </a:lnTo>
                <a:cubicBezTo>
                  <a:pt x="1824175" y="5632"/>
                  <a:pt x="2092966" y="11265"/>
                  <a:pt x="2361757" y="16898"/>
                </a:cubicBezTo>
                <a:lnTo>
                  <a:pt x="2360500" y="83888"/>
                </a:lnTo>
                <a:cubicBezTo>
                  <a:pt x="2237225" y="80601"/>
                  <a:pt x="2113951" y="77314"/>
                  <a:pt x="1990677" y="74027"/>
                </a:cubicBezTo>
                <a:lnTo>
                  <a:pt x="1984935" y="379785"/>
                </a:lnTo>
                <a:lnTo>
                  <a:pt x="2290735" y="385528"/>
                </a:lnTo>
                <a:lnTo>
                  <a:pt x="2293342" y="246714"/>
                </a:lnTo>
                <a:lnTo>
                  <a:pt x="2079285" y="241006"/>
                </a:lnTo>
                <a:lnTo>
                  <a:pt x="2079898" y="175739"/>
                </a:lnTo>
                <a:lnTo>
                  <a:pt x="2343498" y="181263"/>
                </a:lnTo>
                <a:lnTo>
                  <a:pt x="2343485" y="181496"/>
                </a:lnTo>
                <a:lnTo>
                  <a:pt x="2358663" y="181638"/>
                </a:lnTo>
                <a:lnTo>
                  <a:pt x="2355418" y="446499"/>
                </a:lnTo>
                <a:lnTo>
                  <a:pt x="2137923" y="443940"/>
                </a:lnTo>
                <a:lnTo>
                  <a:pt x="2136187" y="544699"/>
                </a:lnTo>
                <a:lnTo>
                  <a:pt x="2287742" y="544934"/>
                </a:lnTo>
                <a:lnTo>
                  <a:pt x="2287753" y="544328"/>
                </a:lnTo>
                <a:cubicBezTo>
                  <a:pt x="2309691" y="544534"/>
                  <a:pt x="2331630" y="544741"/>
                  <a:pt x="2353569" y="544946"/>
                </a:cubicBezTo>
                <a:lnTo>
                  <a:pt x="2348341" y="823294"/>
                </a:lnTo>
                <a:lnTo>
                  <a:pt x="2346614" y="823261"/>
                </a:lnTo>
                <a:lnTo>
                  <a:pt x="2346580" y="825020"/>
                </a:lnTo>
                <a:lnTo>
                  <a:pt x="2072529" y="819873"/>
                </a:lnTo>
                <a:lnTo>
                  <a:pt x="2072541" y="818707"/>
                </a:lnTo>
                <a:lnTo>
                  <a:pt x="2068557" y="818669"/>
                </a:lnTo>
                <a:lnTo>
                  <a:pt x="2072438" y="607341"/>
                </a:lnTo>
                <a:lnTo>
                  <a:pt x="1978393" y="607303"/>
                </a:lnTo>
                <a:lnTo>
                  <a:pt x="1974844" y="818039"/>
                </a:lnTo>
                <a:cubicBezTo>
                  <a:pt x="1883909" y="816330"/>
                  <a:pt x="1792973" y="814624"/>
                  <a:pt x="1702037" y="812916"/>
                </a:cubicBezTo>
                <a:lnTo>
                  <a:pt x="1702150" y="801001"/>
                </a:lnTo>
                <a:lnTo>
                  <a:pt x="1701665" y="801019"/>
                </a:lnTo>
                <a:lnTo>
                  <a:pt x="1701092" y="537360"/>
                </a:lnTo>
                <a:lnTo>
                  <a:pt x="1766359" y="537974"/>
                </a:lnTo>
                <a:lnTo>
                  <a:pt x="1768030" y="750056"/>
                </a:lnTo>
                <a:lnTo>
                  <a:pt x="1912982" y="752778"/>
                </a:lnTo>
                <a:lnTo>
                  <a:pt x="1918791" y="443509"/>
                </a:lnTo>
                <a:lnTo>
                  <a:pt x="1609545" y="437701"/>
                </a:lnTo>
                <a:lnTo>
                  <a:pt x="1603651" y="811068"/>
                </a:lnTo>
                <a:lnTo>
                  <a:pt x="1577271" y="810573"/>
                </a:lnTo>
                <a:lnTo>
                  <a:pt x="1577262" y="811053"/>
                </a:lnTo>
                <a:cubicBezTo>
                  <a:pt x="1453987" y="807766"/>
                  <a:pt x="1330712" y="804479"/>
                  <a:pt x="1207439" y="801192"/>
                </a:cubicBezTo>
                <a:lnTo>
                  <a:pt x="1201697" y="1106950"/>
                </a:lnTo>
                <a:lnTo>
                  <a:pt x="1507497" y="1112693"/>
                </a:lnTo>
                <a:lnTo>
                  <a:pt x="1510103" y="973879"/>
                </a:lnTo>
                <a:lnTo>
                  <a:pt x="1296046" y="968171"/>
                </a:lnTo>
                <a:lnTo>
                  <a:pt x="1296659" y="902904"/>
                </a:lnTo>
                <a:lnTo>
                  <a:pt x="1560260" y="908428"/>
                </a:lnTo>
                <a:lnTo>
                  <a:pt x="1560247" y="908661"/>
                </a:lnTo>
                <a:lnTo>
                  <a:pt x="1575425" y="908803"/>
                </a:lnTo>
                <a:lnTo>
                  <a:pt x="1572179" y="1173664"/>
                </a:lnTo>
                <a:lnTo>
                  <a:pt x="1354684" y="1171105"/>
                </a:lnTo>
                <a:lnTo>
                  <a:pt x="1352948" y="1271864"/>
                </a:lnTo>
                <a:lnTo>
                  <a:pt x="1504503" y="1272099"/>
                </a:lnTo>
                <a:lnTo>
                  <a:pt x="1504514" y="1271493"/>
                </a:lnTo>
                <a:cubicBezTo>
                  <a:pt x="1526452" y="1271699"/>
                  <a:pt x="1548391" y="1271906"/>
                  <a:pt x="1570331" y="1272111"/>
                </a:cubicBezTo>
                <a:lnTo>
                  <a:pt x="1565103" y="1550459"/>
                </a:lnTo>
                <a:lnTo>
                  <a:pt x="1563376" y="1550426"/>
                </a:lnTo>
                <a:lnTo>
                  <a:pt x="1563341" y="1552185"/>
                </a:lnTo>
                <a:lnTo>
                  <a:pt x="1289291" y="1547038"/>
                </a:lnTo>
                <a:lnTo>
                  <a:pt x="1289302" y="1545872"/>
                </a:lnTo>
                <a:lnTo>
                  <a:pt x="1285319" y="1545835"/>
                </a:lnTo>
                <a:lnTo>
                  <a:pt x="1289200" y="1334507"/>
                </a:lnTo>
                <a:lnTo>
                  <a:pt x="1195154" y="1334468"/>
                </a:lnTo>
                <a:lnTo>
                  <a:pt x="1191605" y="1545204"/>
                </a:lnTo>
                <a:cubicBezTo>
                  <a:pt x="1100671" y="1543495"/>
                  <a:pt x="1009735" y="1541789"/>
                  <a:pt x="918799" y="1540081"/>
                </a:cubicBezTo>
                <a:lnTo>
                  <a:pt x="918911" y="1528166"/>
                </a:lnTo>
                <a:lnTo>
                  <a:pt x="918427" y="1528184"/>
                </a:lnTo>
                <a:lnTo>
                  <a:pt x="917853" y="1264525"/>
                </a:lnTo>
                <a:lnTo>
                  <a:pt x="983121" y="1265139"/>
                </a:lnTo>
                <a:lnTo>
                  <a:pt x="984792" y="1477221"/>
                </a:lnTo>
                <a:lnTo>
                  <a:pt x="1129743" y="1479943"/>
                </a:lnTo>
                <a:lnTo>
                  <a:pt x="1135553" y="1170674"/>
                </a:lnTo>
                <a:lnTo>
                  <a:pt x="826306" y="1164866"/>
                </a:lnTo>
                <a:lnTo>
                  <a:pt x="821010" y="1500397"/>
                </a:lnTo>
                <a:lnTo>
                  <a:pt x="823301" y="1500445"/>
                </a:lnTo>
                <a:lnTo>
                  <a:pt x="822044" y="1567435"/>
                </a:lnTo>
                <a:cubicBezTo>
                  <a:pt x="698769" y="1564148"/>
                  <a:pt x="575495" y="1560862"/>
                  <a:pt x="452221" y="1557574"/>
                </a:cubicBezTo>
                <a:lnTo>
                  <a:pt x="446479" y="1863332"/>
                </a:lnTo>
                <a:lnTo>
                  <a:pt x="752279" y="1869075"/>
                </a:lnTo>
                <a:lnTo>
                  <a:pt x="754885" y="1730261"/>
                </a:lnTo>
                <a:lnTo>
                  <a:pt x="540828" y="1724554"/>
                </a:lnTo>
                <a:lnTo>
                  <a:pt x="541442" y="1659286"/>
                </a:lnTo>
                <a:lnTo>
                  <a:pt x="805042" y="1664810"/>
                </a:lnTo>
                <a:lnTo>
                  <a:pt x="805029" y="1665043"/>
                </a:lnTo>
                <a:lnTo>
                  <a:pt x="820207" y="1665185"/>
                </a:lnTo>
                <a:lnTo>
                  <a:pt x="816961" y="1930046"/>
                </a:lnTo>
                <a:lnTo>
                  <a:pt x="599466" y="1927488"/>
                </a:lnTo>
                <a:lnTo>
                  <a:pt x="597730" y="2028246"/>
                </a:lnTo>
                <a:lnTo>
                  <a:pt x="749285" y="2028481"/>
                </a:lnTo>
                <a:lnTo>
                  <a:pt x="749296" y="2027876"/>
                </a:lnTo>
                <a:cubicBezTo>
                  <a:pt x="771235" y="2028082"/>
                  <a:pt x="793173" y="2028288"/>
                  <a:pt x="815113" y="2028494"/>
                </a:cubicBezTo>
                <a:lnTo>
                  <a:pt x="809885" y="2306841"/>
                </a:lnTo>
                <a:lnTo>
                  <a:pt x="808158" y="23068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8217" y="88543"/>
            <a:ext cx="58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Региональный проект «Спорт норма –жизни»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0" y="1234037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6305093" y="797717"/>
          <a:ext cx="5886907" cy="582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03922" y="766180"/>
            <a:ext cx="25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4223" y="3868696"/>
            <a:ext cx="6008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  регионального проекта «Спорт –норма жизни» в составе национального проекта «Демография»: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4223" y="4449999"/>
            <a:ext cx="4154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Увеличение доли граждан, систематически занимающихся физической культурой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спортом;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1378" y="5149894"/>
            <a:ext cx="438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для всех категорий и групп населения условий для занятия физической культурой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спортом;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6123" y="6343278"/>
            <a:ext cx="4326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Повышение уровня обеспеченности населения спортивными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сооружениями.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4237" y="230968"/>
            <a:ext cx="5025684" cy="646331"/>
          </a:xfrm>
          <a:prstGeom prst="rect">
            <a:avLst/>
          </a:prstGeom>
          <a:noFill/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630" y="1588167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091378" y="5854507"/>
            <a:ext cx="4029058" cy="60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мотивации граждан к здоровому образу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жизни;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6794180" y="1139623"/>
          <a:ext cx="4514389" cy="273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72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8039" y="89012"/>
            <a:ext cx="50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Бюджет для граждан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416" y="839255"/>
            <a:ext cx="105110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Бюджет для граждан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–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это документ, содержащий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основные положения проекта бюджета (решение о бюджете, решение об исполнении бюджета за отчетный финансовый год) города Салават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средств.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7990" y="2236232"/>
            <a:ext cx="91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ЦЕЛЬ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416" y="2695915"/>
            <a:ext cx="10420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Основная цель - предоставление актуальной информации о бюджете и отчете, о его исполнении в объективной, доступной для понимания форме.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87089" y="3244334"/>
            <a:ext cx="1147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565416" y="3867045"/>
            <a:ext cx="4404936" cy="1146133"/>
          </a:xfrm>
          <a:prstGeom prst="horizontalScroll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Информация об организации бюджетно-финансовой системы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565416" y="5286931"/>
            <a:ext cx="4404936" cy="1139227"/>
          </a:xfrm>
          <a:prstGeom prst="horizontalScroll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Повышение информированности граждан о бюджетных приоритетах и его ключевых компонентах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6676506" y="3867046"/>
            <a:ext cx="4404936" cy="1146133"/>
          </a:xfrm>
          <a:prstGeom prst="horizontalScroll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Реализация функции общественного контроля за расходованием бюджетных средств</a:t>
            </a: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6676506" y="5286931"/>
            <a:ext cx="4404936" cy="1146133"/>
          </a:xfrm>
          <a:prstGeom prst="horizontalScroll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Обеспечение осведомленности граждан о социальных услугах в городе Салават</a:t>
            </a:r>
          </a:p>
        </p:txBody>
      </p:sp>
    </p:spTree>
    <p:extLst>
      <p:ext uri="{BB962C8B-B14F-4D97-AF65-F5344CB8AC3E}">
        <p14:creationId xmlns:p14="http://schemas.microsoft.com/office/powerpoint/2010/main" val="7224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49786" b="22938"/>
          <a:stretch/>
        </p:blipFill>
        <p:spPr>
          <a:xfrm>
            <a:off x="0" y="2595341"/>
            <a:ext cx="2762250" cy="4262659"/>
          </a:xfrm>
          <a:prstGeom prst="rect">
            <a:avLst/>
          </a:prstGeom>
          <a:ln w="38100"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1" t="6248" r="8843" b="2444"/>
          <a:stretch/>
        </p:blipFill>
        <p:spPr>
          <a:xfrm>
            <a:off x="2765482" y="1849495"/>
            <a:ext cx="2706700" cy="5008505"/>
          </a:xfrm>
          <a:custGeom>
            <a:avLst/>
            <a:gdLst>
              <a:gd name="connsiteX0" fmla="*/ 2781300 w 2781300"/>
              <a:gd name="connsiteY0" fmla="*/ 0 h 5146546"/>
              <a:gd name="connsiteX1" fmla="*/ 2781300 w 2781300"/>
              <a:gd name="connsiteY1" fmla="*/ 5146546 h 5146546"/>
              <a:gd name="connsiteX2" fmla="*/ 0 w 2781300"/>
              <a:gd name="connsiteY2" fmla="*/ 5146546 h 5146546"/>
              <a:gd name="connsiteX3" fmla="*/ 0 w 2781300"/>
              <a:gd name="connsiteY3" fmla="*/ 1334664 h 514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5146546">
                <a:moveTo>
                  <a:pt x="2781300" y="0"/>
                </a:moveTo>
                <a:lnTo>
                  <a:pt x="2781300" y="5146546"/>
                </a:lnTo>
                <a:lnTo>
                  <a:pt x="0" y="5146546"/>
                </a:lnTo>
                <a:lnTo>
                  <a:pt x="0" y="1334664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2">
                    <a:lumMod val="75000"/>
                  </a:schemeClr>
                </a:solidFill>
              </a:rPr>
              <a:pPr/>
              <a:t>60</a:t>
            </a:fld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-1373995" y="222604"/>
            <a:ext cx="6846177" cy="3420275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A3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0" y="1175638"/>
            <a:ext cx="4193194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100000">
                <a:srgbClr val="082C60"/>
              </a:gs>
              <a:gs pos="0">
                <a:srgbClr val="0D3A9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6867" y="6339840"/>
            <a:ext cx="1937979" cy="51816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6889" y="6339840"/>
            <a:ext cx="1698171" cy="5181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Было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0"/>
            <a:ext cx="56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0775" y="-69989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асходы на национальный проект «Безопасные и качественные автомобильные дороги»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793" y="1101539"/>
            <a:ext cx="261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764" y="259852"/>
            <a:ext cx="6024222" cy="707886"/>
          </a:xfrm>
          <a:prstGeom prst="rect">
            <a:avLst/>
          </a:prstGeom>
          <a:noFill/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96" y="1520478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ПРОЕКТ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6200775" y="1094194"/>
          <a:ext cx="5236294" cy="485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61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ДОЛГ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/>
          </p:nvPr>
        </p:nvGraphicFramePr>
        <p:xfrm>
          <a:off x="2032000" y="719667"/>
          <a:ext cx="4944153" cy="280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>
            <p:extLst/>
          </p:nvPr>
        </p:nvGraphicFramePr>
        <p:xfrm>
          <a:off x="6494694" y="3563897"/>
          <a:ext cx="5418476" cy="280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503092" y="989384"/>
            <a:ext cx="56336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Существенное снижение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неналоговых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доходов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необходимость финансирования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дефицита бюджета потребовало активного привлечения заемных средств,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способствовало росту объема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муниципального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долга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и долговой нагрузки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5348" y="3661044"/>
            <a:ext cx="525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расходы на обслуживание муниципального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долга составили 7,2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млн.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418958" y="4911523"/>
          <a:ext cx="473867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775"/>
                <a:gridCol w="1315092"/>
                <a:gridCol w="11918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долговых обязательств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Бюджетный кредит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Банковский кредит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2115353"/>
            <a:ext cx="2598078" cy="1460054"/>
          </a:xfrm>
          <a:prstGeom prst="rect">
            <a:avLst/>
          </a:prstGeom>
          <a:noFill/>
        </p:spPr>
      </p:pic>
      <p:sp>
        <p:nvSpPr>
          <p:cNvPr id="26" name="Полилиния 25"/>
          <p:cNvSpPr/>
          <p:nvPr/>
        </p:nvSpPr>
        <p:spPr>
          <a:xfrm rot="18867722">
            <a:off x="6099534" y="3803277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 rot="18867722">
            <a:off x="6099534" y="4572398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 rot="18867722">
            <a:off x="6119707" y="5278026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96" y="2029949"/>
            <a:ext cx="6925604" cy="2459796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0A317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57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155030" y="0"/>
            <a:ext cx="4322661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20948" y="-17246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rgbClr val="F2B8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712922" y="2945650"/>
            <a:ext cx="5398950" cy="18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Исполнение </a:t>
            </a: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5160" y="-151323"/>
            <a:ext cx="18473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1000" dirty="0">
              <a:solidFill>
                <a:srgbClr val="06114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859" y="454322"/>
            <a:ext cx="1883776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endParaRPr lang="ru-RU" sz="199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9600" dirty="0" smtClean="0">
              <a:solidFill>
                <a:schemeClr val="bg1"/>
              </a:solidFill>
            </a:endParaRPr>
          </a:p>
          <a:p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 rot="12980755">
            <a:off x="2885009" y="5761193"/>
            <a:ext cx="1585822" cy="1743010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04737959"/>
              </p:ext>
            </p:extLst>
          </p:nvPr>
        </p:nvGraphicFramePr>
        <p:xfrm>
          <a:off x="483226" y="810163"/>
          <a:ext cx="7917824" cy="466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57606" y="-82389"/>
            <a:ext cx="62756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Структура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исполнения и планирования муниципальных программ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51467"/>
              </p:ext>
            </p:extLst>
          </p:nvPr>
        </p:nvGraphicFramePr>
        <p:xfrm>
          <a:off x="4655888" y="6174917"/>
          <a:ext cx="6618918" cy="612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3153"/>
                <a:gridCol w="1103153"/>
                <a:gridCol w="1103153"/>
                <a:gridCol w="1103153"/>
                <a:gridCol w="1103153"/>
                <a:gridCol w="1103153"/>
              </a:tblGrid>
              <a:tr h="38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факт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факт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факт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план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2 487,8</a:t>
                      </a:r>
                      <a:endParaRPr lang="ru-RU" sz="14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3 037,2</a:t>
                      </a:r>
                      <a:endParaRPr lang="ru-RU" sz="14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3 154,2</a:t>
                      </a:r>
                      <a:endParaRPr lang="ru-RU" sz="14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3 141,4</a:t>
                      </a:r>
                      <a:endParaRPr lang="ru-RU" sz="14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3 087,2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2 995,0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4631" y="6391175"/>
            <a:ext cx="4403255" cy="39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ТЕМП РОСТА РАСХОДОВ +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74" y="1149348"/>
            <a:ext cx="12192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8906909" y="1260667"/>
            <a:ext cx="2557256" cy="1387283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871345" y="1415699"/>
            <a:ext cx="262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Бюджет города формируется в рамках муниципальных программ на 97,6%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79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52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Управление муниципальными финансами и муниципальным долгом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532" y="1216064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9410" y="294795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5155" y="4725834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62236" y="2002505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4" y="3697485"/>
            <a:ext cx="10505953" cy="93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 по повышению качества администрирования доходов бюджета и совершенствованию налоговой политики в городском округе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5" y="5472588"/>
            <a:ext cx="10505953" cy="9188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выявлять резервы увеличения доходов бюджета городского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оценку эффективности предоставленных (планируемых к предоставлению) налоговых льгот и ставок налогов, установленных нормативными правовыми актами городского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329" y="3153443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38" y="1198664"/>
            <a:ext cx="288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6340" y="4962957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539" y="996044"/>
            <a:ext cx="1743935" cy="17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Управление </a:t>
            </a: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муниципальными финансами и муниципальным 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долгом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026059"/>
              </p:ext>
            </p:extLst>
          </p:nvPr>
        </p:nvGraphicFramePr>
        <p:xfrm>
          <a:off x="307819" y="697922"/>
          <a:ext cx="11728422" cy="5846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7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86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13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89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6897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552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75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муниципальными финансами и муниципальным долгом городского округа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налоговых и неналоговых доходов бюджета городского округа город Салават Республики Башкортостан 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рублей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1 365 465,4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1 362 909,4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67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 городского округа город Салават Республики Башкортостан среди городов Республики Башкортостан по качеству управления муниципальными финансами (по оценке Министерства финансов Республики Башкортостан); (</a:t>
                      </a:r>
                      <a:r>
                        <a:rPr lang="ru-RU" sz="10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ед.измерения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степень качества)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1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объема проверенных средств бюджета городского округа город Салават Республики Башкортостан в соответствии с бюджетным законодательством, законодательными и иными нормативными правовыми актами о контрактной системе в сфере закупок товаров, работ, услуг для обеспечения нужд городского округа город Салават Республики Башкортостан и общей суммы расходов бюджета городского округа город Салават Республики Башкортостан года, предшествующего отчетному (без учета расходов по обслуживанию муниципального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долга)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279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доходного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потенциала»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6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плана по налоговым и неналоговым доходам бюджета городского округа город Салават Республики Башкортостан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30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налоговых и неналоговых доходов  бюджета городского округа город Салават Республики Башкортостан (за вычетом дополнительных нормативов отчислений в бюджет городского округа город Салават Республики Башкортостан от налога на доходы физических лиц, подлежащего зачислению в бюджет Республики Башкортостан, нормативов распределения доходов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Федерации, в бюджет городского округа город Салават Республики Башкортостан, а также разовых поступлений в бюджет Республики Башкортостан)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тыс.рублей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1 026 887,0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1 026 887,0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бюджета городского округа город Салават Республики Башкортостан (без учета безвозмездных поступлений) на душу населения городского округа город Салават Республики Башкортостан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рублей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6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недополученных доходов по местным налогам в результате действия налоговых льгот, к общему объему поступивших местных налогов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0,3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285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«Организация бюджетного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процесса»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8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Соблюдение установленных законодательством Российской Федерации требований к бюджету городского округа город Салават Республики Башкортостан и отчетности о его исполнении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да/нет (1/0)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4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расходов бюджета городского округа город Салават Республики Башкортостан, формируемых в рамках государственных программ, в общем объеме расходов бюджета городского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95,3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97,3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4017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«Организация контроля в финансово-бюджетной сфере и в сфере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закупок»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55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планов контрольных мероприятий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017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«Управление муниципальным долгом городского округа город Салават Республики Башкортостан»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55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Долговая нагрузка на бюджет городского округа город Салават Республики Башкортостан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2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Просроченная  задолженность по долговым обязательствам городского округа город Салават Республика Башкортостан 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рубли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70" marR="4170" marT="417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82" y="190191"/>
            <a:ext cx="450364" cy="45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397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Снижение рисков и смягчение последствий чрезвычайных ситуаций </a:t>
            </a:r>
            <a:endParaRPr lang="en-US" sz="12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природного </a:t>
            </a:r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и  техногенного характера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26" y="247224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9876" y="192487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2522" y="373009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2" y="1003786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по делам гражданской обороны и чрезвычайным ситуациям Администрации городского округа город Салават Республики Башкортостан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2" y="2624661"/>
            <a:ext cx="10416627" cy="9662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снижать риски чрезвычайных ситуаций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населения и защищённость потенциально опасных объектов от угроз </a:t>
            </a:r>
            <a:endParaRPr lang="en-US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техногенного характера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условия для безопасной жизнедеятельности и устойчивого социально-экономического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2" y="4397403"/>
            <a:ext cx="10342333" cy="2214163"/>
          </a:xfrm>
          <a:prstGeom prst="roundRect">
            <a:avLst>
              <a:gd name="adj" fmla="val 849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 муниципального контроля и регулирования рисков чрезвычайных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техногенного характера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совершенствовать системы информационного обеспечения управления рисками чрезвычайных ситуаций, соответствующих систем связи и оповещения;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чрезвычайных ситуаций на потенциально опасных объектах и разрабатывать комплекс мер по обеспечению необходимого уровня их защищенности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 муниципального управления и экстренного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реагирования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чрезвычайных и кризисных ситуациях;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основы сил и средств ликвидации чрезвычайных ситуаций, тушения пожаров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гражданской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обороны;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совершенствовать автоматизированные информационно-управляющие системы Башкирской территориальной подсистемы единой государственной системы предупреждения и ликвидации чрезвычайных ситуаций;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 обучения населения в области безопасности жизнедеятельности.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442" y="2157005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9151" y="213382"/>
            <a:ext cx="288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4442" y="3933565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88" y="760251"/>
            <a:ext cx="1564637" cy="15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Снижение рисков и смягчение последствий чрезвычайных ситуаций </a:t>
            </a:r>
            <a:endParaRPr lang="en-US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природного и  техногенного характера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361016"/>
              </p:ext>
            </p:extLst>
          </p:nvPr>
        </p:nvGraphicFramePr>
        <p:xfrm>
          <a:off x="208230" y="683790"/>
          <a:ext cx="11739928" cy="608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6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68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522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997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рисков и смягчение последствий  чрезвычайных ситуаций природного и техногенного характера в городском округе город Салават Республики Башкортостан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Снижение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количества гибели людей в чрезвычайных ситуациях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Снижение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количества пострадавшего населения в чрезвычайных ситуациях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Снижение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экономического ущерба от чрезвычайных ситуаций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эффективности прогнозирования чрезвычайных ситуаций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эффективности затрат на мероприятия по предупреждению чрезвычайных ситуаций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48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«Повышение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безопасности населения и защищенности потенциально опасных объектов экономики от угроз природного и техногенного характера в городском округе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Республики</a:t>
                      </a:r>
                      <a:r>
                        <a:rPr lang="ru-RU" sz="1200" b="1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1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Обеспечение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хранения и содержания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муниципального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резерва материальных ресурсов, предназначенных для ликвидации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последствий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чрезвычайных ситуаций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48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уровня готовности и оснащенности материально-технической базы Управления по делам ГО и ЧС г. Салавата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544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Содержание 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обеспечения вызова экстренного оперативных служб по единому номеру "112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6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Предупреждение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чрезвычайных ситуаций на потенциально опасных объектах экономики, функционирующих на территории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ЧС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19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«Обеспечение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пожарной безопасности на территории городского округа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Республики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погибших от пожаров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пострадавших от пожаров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зарегистрированных пожаров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6048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«Обеспечение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необходимых условий для своевременной подготовки городского округа город Салават Республики Башкортостан </a:t>
                      </a:r>
                      <a:endParaRPr lang="ru-RU" sz="1200" b="1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пропуску ледохода и весеннего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паводка»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71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Обеспеченность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манёвренной поисково-спасательной группы необходимыми специальными  </a:t>
                      </a:r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плав средствами,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оборудованием и инвентарем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71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Информированность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населения о предстоящих и проводимых </a:t>
                      </a:r>
                      <a:r>
                        <a:rPr lang="ru-RU" sz="9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противопаводковых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мероприятиях, а также о возможных климатических изменениях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71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Соответствие 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плана мероприятий по смягчению рисков и реагированию на чрезвычайные ситуации в </a:t>
                      </a:r>
                      <a:r>
                        <a:rPr lang="ru-RU" sz="9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паводкоопасном</a:t>
                      </a:r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периоде предъявляемым требованиям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 / нет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5776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1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«Создание </a:t>
                      </a:r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общественных спасательных постов в местах массового отдыха населения и обучение населения плаванию и приёмам спасания на </a:t>
                      </a:r>
                      <a:r>
                        <a:rPr lang="ru-RU" sz="11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воде»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количества гибели людей на водных объектах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количества пострадавшего населения на водных объектах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648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Обеспеченность дополнительного поста необходимой техникой, ГСМ плавсредствами, оборудованием и инвентарем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Информированность населения о мерах безопасности на воде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6712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1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«Создание </a:t>
                      </a:r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терминального комплекса </a:t>
                      </a:r>
                      <a:r>
                        <a:rPr lang="ru-RU" sz="11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«Пункт </a:t>
                      </a:r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информирования и оповещения населения в зданиях с массовым пребыванием людей (ОКСИОН</a:t>
                      </a:r>
                      <a:r>
                        <a:rPr lang="ru-RU" sz="11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)»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271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Готовность системы информирования и оповещения населения в зданиях с массовым пребыванием людей к применению по предназначению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819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«Создание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аппаратно-программного комплекса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«Безопасный город»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Способность оборудования аппаратно-программного комплекса "Безопасный город" к функционированию и мониторингу ЧС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3" marR="3593" marT="359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69" y="213682"/>
            <a:ext cx="463426" cy="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6253" y="-23793"/>
            <a:ext cx="653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Транспортное развитие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186" y="844152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5411" y="2557003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4207" y="4273578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95096" y="1588606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строительства, транспорта и связи 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4" y="3256628"/>
            <a:ext cx="10505953" cy="93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для устойчивого функционирования транспортной системы городского округа город Салават, развитие транспортной инфраструктуры, сохранение и развитие улично-дорожной сети, повышение уровня безопасности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5096" y="4950312"/>
            <a:ext cx="10505953" cy="15199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трамвайной линии по ул. Ленинградской (4,4 км) - ул. Губкина (2,8 км) - ул. Калинина (4,0 км), ул. Бекетова (0,54 км), ул. Юлаева (0,34 км, ул. Лесопарковая (0,54 км, дорога на кладбищенский комплекс (1,16), ул. Молодогвардейцев (0,2 км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подвижного состава (трамвайных вагонов 10 ед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 автомобильных дорог, соответствующих нормативным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требованиям;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ремонта улично-дорожной сети.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6531" y="2748984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2755" y="805895"/>
            <a:ext cx="288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0825" y="4446216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55" y="949303"/>
            <a:ext cx="1607700" cy="16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7058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Транспортное развитие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210911"/>
              </p:ext>
            </p:extLst>
          </p:nvPr>
        </p:nvGraphicFramePr>
        <p:xfrm>
          <a:off x="552447" y="1057276"/>
          <a:ext cx="11325227" cy="5133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16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4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98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70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05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01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173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009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86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62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Транспортное развитие городского округа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03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электрического транспорта на территории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подвижного состава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рублей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40 800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40 800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40 800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62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дорожного хозяйства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1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протяженности дорог,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соответствующих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нормативным требованиям, по отношению к общей протяженности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403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«Обеспечение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 программы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«Транспортное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транспорта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тыс.пас.км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20 160,0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20 961,9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17 280,0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19 615,4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11 520,0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11 534,1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перевезённых пассажиров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человек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3 150,0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3 275,3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2 700,0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3 064,9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1 802,2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2" marR="8072" marT="807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46" y="215536"/>
            <a:ext cx="496084" cy="4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775" y="105197"/>
            <a:ext cx="58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Прямая речь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60" y="1246132"/>
            <a:ext cx="2743200" cy="30351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6545" y="1173651"/>
            <a:ext cx="62342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Прямая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речь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«Наша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бюджетная политика всегда будет строиться в интересах жителей республики. Каждый вложенный рубль должен работать на развитие и благоустройство районов и городов, повышение качества жизни людей. В следующем юбилейном году мы сдадим десятки социальных объектов. Продолжим строить школы, детсады, больницы, поликлиники,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ФАПы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культурные и спортивные центры. Этого курса будем придерживаться и дальше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.»</a:t>
            </a:r>
          </a:p>
          <a:p>
            <a:pPr algn="r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Радий Фаритович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Хабиров</a:t>
            </a:r>
            <a:endParaRPr lang="ru-RU" sz="1600" b="0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8988" y="4943500"/>
            <a:ext cx="85528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7375E"/>
                </a:solidFill>
              </a:rPr>
              <a:t>Граждане – и как налогоплательщики, и как потребители общественных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r>
              <a:rPr lang="ru-RU" sz="1600" b="1" dirty="0">
                <a:solidFill>
                  <a:srgbClr val="17375E"/>
                </a:solidFill>
              </a:rPr>
              <a:t>благ – должны быть уверены в том, что передаваемые ими в распоряжение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r>
              <a:rPr lang="ru-RU" sz="1600" b="1" dirty="0">
                <a:solidFill>
                  <a:srgbClr val="17375E"/>
                </a:solidFill>
              </a:rPr>
              <a:t>государства средства используются прозрачно и эффективно, приносят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r>
              <a:rPr lang="ru-RU" sz="1600" b="1" dirty="0">
                <a:solidFill>
                  <a:srgbClr val="17375E"/>
                </a:solidFill>
              </a:rPr>
              <a:t>конкретные результаты как для общества в целом, так и для каждой семьи, для</a:t>
            </a:r>
            <a:r>
              <a:rPr lang="ru-RU" sz="1600" dirty="0">
                <a:solidFill>
                  <a:srgbClr val="17375E"/>
                </a:solidFill>
              </a:rPr>
              <a:t/>
            </a:r>
            <a:br>
              <a:rPr lang="ru-RU" sz="1600" dirty="0">
                <a:solidFill>
                  <a:srgbClr val="17375E"/>
                </a:solidFill>
              </a:rPr>
            </a:br>
            <a:r>
              <a:rPr lang="ru-RU" sz="1600" b="1" dirty="0">
                <a:solidFill>
                  <a:srgbClr val="17375E"/>
                </a:solidFill>
              </a:rPr>
              <a:t>каждого человека.</a:t>
            </a:r>
            <a:r>
              <a:rPr lang="ru-RU" dirty="0">
                <a:solidFill>
                  <a:srgbClr val="17375E"/>
                </a:solidFill>
              </a:rPr>
              <a:t/>
            </a:r>
            <a:br>
              <a:rPr lang="ru-RU" dirty="0">
                <a:solidFill>
                  <a:srgbClr val="17375E"/>
                </a:solidFill>
              </a:rPr>
            </a:br>
            <a:endParaRPr lang="ru-RU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7293" r="10599" b="16805"/>
          <a:stretch/>
        </p:blipFill>
        <p:spPr>
          <a:xfrm>
            <a:off x="9162473" y="4202545"/>
            <a:ext cx="2429163" cy="23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1675" y="0"/>
            <a:ext cx="653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и поддержка малого и среднего предпринимательства 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100" y="926625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1716" y="2645332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2738" y="4458313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8687" y="1704692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экономики и предпринимательства Администрации городского округа город Салават Республики Башкортостан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5096" y="3402937"/>
            <a:ext cx="10505953" cy="9399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благоприятных условий для устойчивого развития субъектов малого и среднего предпринимательства и повышение его влияния на социально-экономическое развитие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3" y="5182951"/>
            <a:ext cx="10505953" cy="15131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 поддержки малого и среднего предпринимательства;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механизмов финансовой поддержки субъектов малого и среднего предпринимательства;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имущественной поддержки субъектов малого и среднего предпринимательства;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для начала предпринимательской деятельности;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повышению престижа предпринимательской деятельности;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занятости населения и развитие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самозанятости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3635" y="2837913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7237" y="891968"/>
            <a:ext cx="288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0100" y="4679531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80" y="935090"/>
            <a:ext cx="1757445" cy="17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и поддержка малого и среднего предпринимательства 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042132"/>
              </p:ext>
            </p:extLst>
          </p:nvPr>
        </p:nvGraphicFramePr>
        <p:xfrm>
          <a:off x="361948" y="1009652"/>
          <a:ext cx="11370179" cy="5029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94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2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21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81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3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78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350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31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3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субъектов малого и среднего предпринимательства в городском округе город Салават Республики Башкортостан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субъектов малого и среднего предпринимательства на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человек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населения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субъектов малого и среднего предпринимательства (включая индивидуальных предпринимателей) на 1000 человек населения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7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субъектов малого и среднего предпринимательства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4 565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3 290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3 558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3 234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9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занятых в сфере малого и среднего предпринимательства, включая индивидуальных предпринимателей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7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продукции (услуг), производимой субъектами среднего предпринимательства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9 568,7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9 568,7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9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продукции (услуг) производимых малыми предприятиями, в том числе микропредприятиями, и индивидуальными предпринимателями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23 129,5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23 129,5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4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продукции произведенной субъектами малого и среднего предпринимательства, в общем объеме выпущенной продукции и услуг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24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34,8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92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среднесписочной численности работников малых и средних предприятий к численности населения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73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налоговых поступлений от малых и средних предприятий в местный бюджет в общем объеме налоговых поступлений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7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муниципального бюджета, предусмотренные программой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2" marR="8112" marT="811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48" y="206523"/>
            <a:ext cx="450364" cy="45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1675" y="0"/>
            <a:ext cx="653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Качественное жилищно-коммунальное обслуживание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689" y="704476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3473" y="2425248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9557" y="4571700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95096" y="1454315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городского хозяйства </a:t>
            </a: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5096" y="3144695"/>
            <a:ext cx="10505953" cy="1363456"/>
          </a:xfrm>
          <a:prstGeom prst="roundRect">
            <a:avLst>
              <a:gd name="adj" fmla="val 113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устойчивости и надежности функционирования жилищно-коммунальных систем жизнеобеспечения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услуг с одновременным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нерациональных затрат;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архитектурного облика города;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комфортности посетителей кладбищ и общего уровня культуры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погребения,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санитарно-эпидемиологического состояния территории кладбищ;   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законных условий для повышения качества жизни людей с ограниченными возможностями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надежного и высокоэффективного наружного освещения городского округа город Салават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4" y="5273609"/>
            <a:ext cx="10505953" cy="1527888"/>
          </a:xfrm>
          <a:prstGeom prst="roundRect">
            <a:avLst>
              <a:gd name="adj" fmla="val 980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сохранности жилищного фонда, безопасных и благоприятных условий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проживания, выбор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способа управления собственниками помещений многоквартирных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домов, повышение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территорий городского округа;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по санитарной очистке и благоустройству кладбищ с соблюдением санитарно-эпидемиологических и экологических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качества содержания мест погребения; 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доступности к социальным объектам и свободному передвижению людей с ограниченными возможностями;   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капитального ремонта систем наружного освещения городского округа город Салават Республики Башкортостан;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надежности и эффективности работы коммунальной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потребителей коммунальными услугами нормативного качества при их доступной стоимости.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3473" y="2662371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257" y="654212"/>
            <a:ext cx="288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9394" y="4778522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87" y="728545"/>
            <a:ext cx="1915581" cy="1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Качественное жилищно-коммунальное обслуживание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378451"/>
              </p:ext>
            </p:extLst>
          </p:nvPr>
        </p:nvGraphicFramePr>
        <p:xfrm>
          <a:off x="380999" y="765675"/>
          <a:ext cx="11420475" cy="5768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3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1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225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877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51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Качественное жилищно-коммунальное обслуживание городского округа город Салават </a:t>
                      </a:r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капитально отремонтированных МКД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Удовлетворенность населения деятельностью органов местного самоуправления по благоустройству территорий городского округа город Салават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МКД, в которых  собственники помещений выбрали и реализуют один из способов управления МКД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82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«Обеспечение сохранности жилищного фонда и создание безопасных, благоприятных условий проживания граждан в городском округе город Салават Республики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5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МКД, в которых проведен капитальный ремонт, в общем объеме МКД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сбора платежей за предоставленные населению ЖКУ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483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объектов внешнего благоустройства территории городского округа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3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исполненных контрактов по благоустройству территорий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483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«Модернизация систем наружного освещения городского округа город Салават Республики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освещенных частей улиц, проездов, кварталов, 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количества светоточек, шт.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5 927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5 927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483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«Модернизация систем коммунальной инфраструктуры городского округа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1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Удельная норма расхода электрической энергии на подачу воды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сетей водоснабжения, нуждающихся в замене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сетей водоотведения,  нуждающихся в замене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6934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«Финансовое оздоровление муниципального унитарного предприятия «Флора» городского округа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кредиторской задолженности предприятия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771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«Доступная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среда в городском округе город 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замененных светофорных объектов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18" marR="6118" marT="611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83" y="148045"/>
            <a:ext cx="363278" cy="3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образования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532" y="1216064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9410" y="294795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7490" y="4611538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3526" y="1926137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Администрации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53527" y="3548778"/>
            <a:ext cx="10505953" cy="9946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доступности качественного образования, соответствующего требованиям инновационного развития городского округа город Салават Республики Башкортостан, позволяющего максимально эффективно использовать человеческий потенциал и создать условия для самореализации граждан в течение всей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3526" y="5323035"/>
            <a:ext cx="10505953" cy="12209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 дошкольного, общего, дополнительного образования как институтов социального развития;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для предоставления равных возможностей всем категориям обучающихся в получении качественного образования в соответствии с современными требованиями;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кадрового потенциала сферы образования и системы государственной поддержки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пед.работников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переданных Республикой Башкортостан полномочий в области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образования.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329" y="3153443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38" y="1296089"/>
            <a:ext cx="2884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9410" y="4848661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81" y="646319"/>
            <a:ext cx="1901861" cy="1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образования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018435"/>
              </p:ext>
            </p:extLst>
          </p:nvPr>
        </p:nvGraphicFramePr>
        <p:xfrm>
          <a:off x="270781" y="680625"/>
          <a:ext cx="11704318" cy="6005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20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67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592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50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574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образования в городском округе город Салават </a:t>
                      </a:r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Республики </a:t>
                      </a:r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в муниципальных общеобразовательных организациях, занимающихся в одну смену, в общей численности обучающихся в муниципальных общеобразовательных организациях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 в возрасте от трех до семи лет, получающих услуги дошкольного образования, в общем количестве детей этого возраста, нуждающихся в данной услуге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общеобразовательных организаций, использующих электронное обучение, в общей численности обучающихся общеобразовательных школ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- победителей и призеров олимпиад и конкурсов, проводимых на региональном, межрегиональном, федеральном, международном уровнях, в общем количестве участников от города в таких мероприятиях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образовательных организаций, проводящих работу с одаренными детьми, в общем количестве образовательных организаций города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574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дошкольного образования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получателей государственной и муниципальной услуги в сфере дошкольного образования, удовлетворенных полнотой и качеством этой услуги, в общем количестве опрошенных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средней заработной платы педагогических работников дошкольных образовательных организаций  (ДОО) и средней заработной платы, установленной на основании Соглашения между МО РБ и Администрацией ГО </a:t>
                      </a:r>
                      <a:r>
                        <a:rPr lang="ru-RU" sz="10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г.Салават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РБ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574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общего образования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4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общеобразовательных организаций, которым предоставлена возможность обучаться в соответствии с основными современными требованиями в общей численности обучающихся городского округа город Салават РБ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образовательных организаций с постоянным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пребыванием 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детей, здания которых находятся в аварийном состоянии или требуют капитального ремонта, в общем количестве таких  организаций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55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средней заработной платы педагогических работников общеобразовательных организаций (ОО) и средней заработной платы, установленной на основании Соглашения между МО РБ и Администрацией ГО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г.Салават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101,22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574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дополнительного образования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4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учащихся учреждений дополнительного образования, которым предоставлена возможность обучаться в соответствии с основными современными требованиями в общей численности учащихся, получающих дополнительное образование в ОУ или УДО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99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 в возрасте от пяти до восемнадцати лет, обучающихся по дополнительным образовательным программам, в общей численности детей этого возраста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44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средней заработной платы педагогических работников  организаций дополнительного образования (ОДО) и средней заработной платы, установленной на основании Соглашения между МО РБ и Администрацией ГО </a:t>
                      </a:r>
                      <a:r>
                        <a:rPr lang="ru-RU" sz="100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г.Салават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РБ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" marR="1766" marT="17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8" y="172799"/>
            <a:ext cx="55381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образования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98630"/>
              </p:ext>
            </p:extLst>
          </p:nvPr>
        </p:nvGraphicFramePr>
        <p:xfrm>
          <a:off x="295275" y="931985"/>
          <a:ext cx="11620503" cy="5486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72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5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921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909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1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48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школьного туризма для учащихся городского округа город Салават Республики Башкортостан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«Моя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малая Родина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учащихся общеобразовательных организаций и организаций дополнительного образования, которым предоставлена возможность участвовать в походах, экскурсиях и экспедициях, организованных по Республике Башкортостан 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9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«Психолого-медико-педагогическая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детей и подростков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4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ОО и ОДО, получивших психолого-медико-педагогическую поддержку в общей численности обучающихся ОО И ОДО 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9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кадрового потенциала системе образования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3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педагогов, прошедших профессиональную подготовку, переподготовку и повышение квалификации, в общем количестве педагогических работников города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34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педагогических работников, имеющих  высшую и первую квалификационные категории с учетом аттестации отчетного года, в общем числе педагогических работников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76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педагогических работников общеобразовательных организаций, получивших денежные поощрения за счет средств муниципального бюджета, в общем количестве педагогических работников общеобразовательных организаций города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09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«Благополучное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детство и укрепление семейных ценностей 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детей-сирот, детей, оставшихся без попечения родителей, переданных на семейные формы устройства (в том числе патронат), в общем количесвте детей указанных категорий 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91,36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91,36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98,75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48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«Мероприятия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системе образования, направленные на обеспечение качества образовательных услуг  </a:t>
                      </a:r>
                      <a:endParaRPr lang="ru-RU" sz="1200" b="1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городском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05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97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образовательных организаций города, принявших участие в городских, региональных, республиканских, всероссийских и иных мероприятиях, смотрах, конкурсах, олимпиадах, в общем количестве обучающися города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87,1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8" y="172799"/>
            <a:ext cx="55381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образования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03795"/>
              </p:ext>
            </p:extLst>
          </p:nvPr>
        </p:nvGraphicFramePr>
        <p:xfrm>
          <a:off x="352427" y="870441"/>
          <a:ext cx="11534773" cy="5652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4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86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73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73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73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730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55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36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92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отдыха и оздоровления детей, подростков и молодежи  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обучающихся, охваченных </a:t>
                      </a:r>
                      <a:r>
                        <a:rPr lang="ru-RU" sz="1000" b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малозатратными</a:t>
                      </a:r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формами отдыха, оздоровления и занятости в каникулярное время, человек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2 590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детей, подростков и учащейся молодежи, охваченных основными формами отдыха и оздоровления в круглогодичном режиме, в общем количестве детей, подростков и учащейся молодежи города, 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95,2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366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«Доступная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среда  в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образовательных организаций, в которых созданы условия для обучения детей с ограниченными возможностями здоровья в общей численности образовательных организаций города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904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«Создание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 мест в организациях сферы образования в соответствии с прогнозируемой потребностью и современными условиями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18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общеобразовательных организаций, которым предоставлена возможность обучаться в соответствии с основными современными требованиями в общей численности обучающихся городского округа город Салават РБ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512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«Профилактика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терроризма и экстремизма, а также минимизация и (или) ликвидация последствий проявлений терроризма на территории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18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образовательных организаций, которым предоставлена возможность участия в воспитательных мероприятиях по противодействию распространения идеологии терроризма и экстремизма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7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муниципальных объектов образования с массовым пребыванием людей, обеспеченных системой видеонаблюдения от общего количества муниципальных объектов образования с массовым пребыванием людей, расположенных на территории города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4" marR="5514" marT="551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8" y="172799"/>
            <a:ext cx="55381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9965" y="0"/>
            <a:ext cx="610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молодежной политики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410" y="758649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9409" y="2323812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409" y="3833973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4" y="1511704"/>
            <a:ext cx="6225460" cy="7018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 по делам молодежи 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5096" y="3010611"/>
            <a:ext cx="10505953" cy="68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целостной системы мер, направленной на улучшение социально-экономического положения, духовно-нравственного становления и социальной активности молодых граждан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5094" y="4530601"/>
            <a:ext cx="10505955" cy="2256753"/>
          </a:xfrm>
          <a:prstGeom prst="roundRect">
            <a:avLst>
              <a:gd name="adj" fmla="val 822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эффективных механизмов информирования молодежи о возможностях включения в общественную жизнь и применении потенциала, содействие развитию навыков самостоятельной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жизнедеятельности;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молодежи ценностей семьи и репродуктивных установок, нацеленных на воспроизводство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молодежи в программы и мероприятия, направленные на формирование здорового образа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механизмов ориентирования молодых граждан на востребованные социально-экономической сферой профессии, на занятие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предпринимательством;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поддержка талантливой молодежи, создание и распространение эффективных моделей и форм включения молодежи в инновационную и научную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молодежи к участию в общественной и политической жизни, вовлечение молодых людей в деятельность органов самоуправления в различных сферах жизни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общества.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2970" y="2526513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006" y="740575"/>
            <a:ext cx="291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5006" y="4066621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08" y="871742"/>
            <a:ext cx="1768444" cy="17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 font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молодежной политики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font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4596"/>
              </p:ext>
            </p:extLst>
          </p:nvPr>
        </p:nvGraphicFramePr>
        <p:xfrm>
          <a:off x="190500" y="752474"/>
          <a:ext cx="11801476" cy="5830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1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00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910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9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618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молодежной политики в городском округе город Салават Республики Башкортостан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21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численности занимающихся в кружках и секциях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числа молодых людей-членов молодежных и детских общественных объединений социальной направленности, волонтеров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3 350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3 663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3 350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3 352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83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участия детей, подростков и молодежи в культурно-досуговых и спортивно-массовых мероприятиях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13 200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13 400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13 300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15 350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13 300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16 230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Сохранение количества молодых специалистов, работающих в муниципальных учреждениях, подведомственных Комитету по делам молодежи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354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«Создание социально-экономических, организационных условий и гарантий для социального становления и развития молодых граждан» 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84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детей, подростков и молодежи, оказавшихся в трудной жизненной ситуации и  занимающихся на постоянной основе в учреждениях молодежной политики и спорта по месту жительства, в общем числе детей, подростков и молодежи, оказавшихся в трудной жизненной </a:t>
                      </a:r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ситуации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учреждений, в которых осуществляют деятельность по социально-психологической помощи семье, детям и молодежи, в том числе службы «Телефон доверия», действующего в области молодежной политики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получивших социально-психологическую помощь от общего числа обратившихся за такой помощью в учреждения, находящиеся в ведении органов молодежной политики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51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«Мероприятия в сфере молодежной политики»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детей, подростков и молодежи, вовлеченных в деятельность детских и молодежных общественных объединений, в общем числе граждан в возрасте 8-30 лет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молодежи, вовлеченной в добровольческую ( волонтерскую) деятельность, в общем числе граждан в возрасте 14-30 лет в ГО г Салават РБ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76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молодых людей, которые участвуют в реализуемых органами и организациями, действующими в области молодежной политики, проектах (программах) поддержки талантливой молодежи, в общем числе молодежи в ГО г Салават РБ 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молодежи, принявшей участие в мероприятиях по формированию здорового образа жизни в подростково-молодежной среде, от общего числа молодежи в ГО г Салават РБ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20" y="144644"/>
            <a:ext cx="541707" cy="5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8216" y="0"/>
            <a:ext cx="1050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города Салават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021" y="794424"/>
            <a:ext cx="11595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Ключевыми задачами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отношений городского округа город Салават Республики Башкортостан с Республикой Башкортостан и Российской Федерацией на период 2021-2023 годов определены: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92" y="1117589"/>
            <a:ext cx="11459361" cy="6445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216" y="1563972"/>
            <a:ext cx="1083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обеспечении сбалансированности бюджета города Салават со стороны федеральных и республиканских органов, снижении рисков неисполнения первоочередных расходных обязательств;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216" y="2432864"/>
            <a:ext cx="1071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предсказуемость, прозрачность и стабильность предоставления межбюджетных трансфертов из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бюджетов;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216" y="3261417"/>
            <a:ext cx="1099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на федеральном уровне требований (норм), устанавливающих объемы расходов местного бюджета на развитие и поддержку социальной и инженерной инфраструктуры;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16" y="4155868"/>
            <a:ext cx="989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механизмов инициативного бюджетирования.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626" y="4822726"/>
            <a:ext cx="1001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поставленных задач Администрации городского округа город Салават Республики Башкортостан необходимо обеспечить безусловное исполнение обязательств и целевых показателей городского округа город Салават Республики Башкортостан, предусмотренных Соглашениями о предоставлении финансовой поддержки бюджету города Салават, обеспечить участие городского округа в федеральных и региональных проектах, государственных программах Российской Федерации и Республики Башкортостан при соблюдении установленного уровня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мероприятий.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79508" y="523220"/>
            <a:ext cx="1070261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676210" y="670364"/>
            <a:ext cx="5705911" cy="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молодежной политики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26941"/>
              </p:ext>
            </p:extLst>
          </p:nvPr>
        </p:nvGraphicFramePr>
        <p:xfrm>
          <a:off x="190500" y="847731"/>
          <a:ext cx="11801476" cy="572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0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04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335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057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5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5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5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12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системы отдыха и оздоровления детей, подростков и молодежи»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детей, подростков и молодежи, охваченных различными формами летнего и круглогодичного оздоровительного отдыха, в общем числе граждан в возрасте </a:t>
                      </a:r>
                      <a:r>
                        <a:rPr lang="ru-RU" sz="105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лет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111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«Военно-патриотическое воспитание и допризывная подготовка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молодежи»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молодежи, принявших участие в мероприятиях по патриотическому воспитанию, от общего числа молодежи допризывного возраста в ГО г Салават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74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«Профилактика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правонарушений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несовершеннолетних, совершивших преступления, в общем числе несовершеннолетнего населения ГО г Салават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532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«Профилактика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терроризма экстремизма, а также минимизация и (или) ликвидации последствий проявлений терроризма 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экстремизма»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несовершеннолетних, совершивших преступления, в общем числе несовершеннолетнего населения ГО г Салават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712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реализации муниципальной программы «Развитие молодежной политики в городском округе город Салават Республики Башкортостан»</a:t>
                      </a:r>
                      <a:endParaRPr lang="ru-RU" sz="1050" b="0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57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Сохранение контингента специалистов с высшим образованием 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12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«Противодействие злоупотреблению наркотиками и их незаконному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обороту»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лиц в возрасте 14-30 лет, страдающих алкоголизмом, наркоманией, токсикоманией и состоящих на учете в наркодиспансера х, в общем числе граждан, поставленных на такой учет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12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«Доступная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среда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 – инвалидов и молодых людей – инвалидов, занимающихся на постоянной основе в учреждениях молодежной политики в общем числе занимающихся детей и молодежи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детей-инвалидов и молодых людей – инвалидов, удовлетворенных качеством оказываемых услуг, в общем числе детей – инвалидов и молодых людей – инвалидов, получивших услуги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5" marR="2755" marT="275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63" y="193668"/>
            <a:ext cx="541707" cy="5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Национально-культурное развитие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532" y="1216064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9410" y="294795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7490" y="4648022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3526" y="1926137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53527" y="3548778"/>
            <a:ext cx="10505953" cy="10059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Республики Башкортостан качеством предоставляемых услуг в сфере культуры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3526" y="5323035"/>
            <a:ext cx="10505953" cy="11945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и доступность культурных благ, а также реализацию творческого потенциала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населения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культурное и историческое наследие, увеличить доступ населения к культурным ценностям и информации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условия для устойчивого развития сферы культуры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329" y="3153443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38" y="1296089"/>
            <a:ext cx="2884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9410" y="4885145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55" y="887174"/>
            <a:ext cx="1903094" cy="19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Национально-культурное развитие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754740"/>
              </p:ext>
            </p:extLst>
          </p:nvPr>
        </p:nvGraphicFramePr>
        <p:xfrm>
          <a:off x="333375" y="984735"/>
          <a:ext cx="11474695" cy="5559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62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8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7394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768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52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Национально-культурное развитие городского округа город Салават Республики Башкортостан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3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уровня удовлетворенности граждан городского округа город Салават Республики Башкортостан качеством предоставления государственных и муниципальных услуг в сфере культуры и искусства, 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численности участников культурно – досуговых мероприятий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485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«Сохранение и развитие исполнительских искусств, проведение концертов, городских, республиканских мероприятий, конкурсов, фестивалей современного изобразительного искусства, создание условий для развития национальных культур и межрегионального сотрудничества в городском округе город Салават Республики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численности участников культурно – досуговых мероприятий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52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«Мероприятия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государственной программы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«Башкиры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Российской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Федерации»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количества культурных акций, количество мероприятий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577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художественного и музыкального образования (дополнительного образования в сфере культуры и искусства) городского округа город Салават   в Республике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доли детей, привлекаемых к участию в творческих мероприятиях в целях выявления и поддержки юных талантов, в общем числе детей республики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1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7319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«Сохранение, популяризация, охрана объектов культурного наследия на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территории                                                                     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 город Салават Республики 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686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доли объектов культурного наследия, находящихся в удовлетворительном состоянии, в общем количестве объектов культурного наследия федерального, местного (муниципального) значения в городе Салават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98" marR="7098" marT="709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48" y="292387"/>
            <a:ext cx="450772" cy="4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Национально-культурное развитие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290939"/>
              </p:ext>
            </p:extLst>
          </p:nvPr>
        </p:nvGraphicFramePr>
        <p:xfrm>
          <a:off x="323853" y="1230925"/>
          <a:ext cx="11475422" cy="5221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1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3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1100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19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83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музеев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посещаемости музейных учреждений в городе, посещения на 1 жителя в год 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жителя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8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«Развитие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общедоступных библиотек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8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доли общедоступных библиотек, имеющих компьютеры и подключенных к сети Интернет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8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«Противодействие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злоупотреблению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наркотиками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их незаконному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обороту»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9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количества мероприятий по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антинаркотической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пропаганде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27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№Профилактика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терроризма и экстремизма, а также минимизация и ликвидация последствий проявления терроризма </a:t>
                      </a:r>
                      <a:endParaRPr lang="ru-RU" sz="1200" b="1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территории ГО г.Салават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09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доли населения городского округа город Салават Республики Башкортостан, положительно оценивающего состояние межнациональных отношений в городском округе город Салават Республики Башкортостан, в общем количестве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населения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38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«Доступная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среда в городском округе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41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инвалидам условий для равного с другими гражданами участия в жизни общества за счет формирования общей среды жизнедеятельности с учетом потребностей инвалидов, количество установленных пандусов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52" marR="8052" marT="805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48" y="292387"/>
            <a:ext cx="450772" cy="4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Социальная поддержка граждан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732" y="727146"/>
            <a:ext cx="3130268" cy="92940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732" y="2584783"/>
            <a:ext cx="3134557" cy="8059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7732" y="4616653"/>
            <a:ext cx="3082638" cy="7737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3526" y="1601391"/>
            <a:ext cx="6225460" cy="8877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Информационно-аналитический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Администрации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26171" y="3233248"/>
            <a:ext cx="10505953" cy="12585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жизни отдельных категорий граждан;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структуры и поддержка деятельности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в городском округе город Салават Республики Башкортостан;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«открытого общества», поддержка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гражданских инициатив;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стабильности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26170" y="5268066"/>
            <a:ext cx="10505953" cy="10990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создании условий для повышения качества отдельных категорий граждан;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условной деятельности общественных организаций;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членов общественных организаций к активному участию жизни г.Салават;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членов общественных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2865" y="2650760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6886" y="2743457"/>
            <a:ext cx="2983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886" y="885820"/>
            <a:ext cx="2884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7732" y="4834238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69" y="771910"/>
            <a:ext cx="2201135" cy="22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4321" y="0"/>
            <a:ext cx="64249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Социальная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поддержка граждан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135139"/>
              </p:ext>
            </p:extLst>
          </p:nvPr>
        </p:nvGraphicFramePr>
        <p:xfrm>
          <a:off x="438153" y="1494692"/>
          <a:ext cx="11422672" cy="4213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406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58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227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341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5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12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поддержка граждан в городском округе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1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представителей фокус-группы, которые являются членами НКО: Салаватский Совет ветеранов, Союз «Чернобыль», Всероссийское общество инвалидов, Всероссийское общество слепых, Всероссийское общество глухих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6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НКО, которые осуществляют деятельность по проведению адаптивных, спортивных и культурно-досуговых мероприятий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НКО, получивших социальную поддержку в результате проведения адаптивных, спортивных и культурно-досуговых мероприятий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87" y="191589"/>
            <a:ext cx="514124" cy="5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0"/>
            <a:ext cx="6524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Поддержка молодых семей, </a:t>
            </a:r>
            <a:r>
              <a:rPr lang="ru-RU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нуждающихся в улучшении </a:t>
            </a:r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жилищных условий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732" y="584818"/>
            <a:ext cx="3130268" cy="8857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732" y="2470286"/>
            <a:ext cx="3134557" cy="8230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7732" y="4369778"/>
            <a:ext cx="3082638" cy="8001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3068" y="1339218"/>
            <a:ext cx="6225460" cy="10448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Администрации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93068" y="3137233"/>
            <a:ext cx="10505953" cy="1153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решения жилищных проблем молодых семей,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признанных                                                                                                     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установленном порядке нуждающимися в жилых помещениях;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демографической ситуации, укрепление института семьи в городском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округе;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стабильности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3067" y="5068394"/>
            <a:ext cx="10505953" cy="15292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обеспечение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молодым семьям социальных выплат на приобретение жилого помещения или создания объекта индивидуального жилищного строительства;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обеспечение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молодым семьям социальных выплат при рождении (усыновлении) ребенка (детей);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привлечения молодыми семьями собственных средств, дополнительных финансовых средств кредитных и других организаций, предоставляющих кредиты и займы, в том числе ипотечные жилищные  кредиты, для приобретения жилого помещения или строительства индивидуального жилого дома;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защищенности молодых семей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6185" y="2672299"/>
            <a:ext cx="2983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886" y="747366"/>
            <a:ext cx="2983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6535" y="4619560"/>
            <a:ext cx="3063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64" y="914400"/>
            <a:ext cx="1738787" cy="17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Поддержка молодых семей, нуждающихся в улучшении жилищных условий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601019"/>
              </p:ext>
            </p:extLst>
          </p:nvPr>
        </p:nvGraphicFramePr>
        <p:xfrm>
          <a:off x="298765" y="1644162"/>
          <a:ext cx="11544471" cy="340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49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8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7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7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7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76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8763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003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8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32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молодых семей, нуждающихся в улучшении жилищных условий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13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жилого помещения или создание объекта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индивидуального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жилищного строительства и свидетельство о предоставлении дополнительной социальной выплаты при рождении (усыновлении) ребенка в рамках государственной программы "Развитие строительного комплекса и архитектуры Республики Башкортостан"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семей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2" marR="8962" marT="896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9103" y="191907"/>
            <a:ext cx="482825" cy="4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8476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физической культуры и </a:t>
            </a:r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спорта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115" y="1071995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5115" y="2794893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8683" y="4721517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3" y="1808150"/>
            <a:ext cx="6225460" cy="8819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физической культуры и спорта 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2" y="3524101"/>
            <a:ext cx="10505953" cy="111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активности и подготовленности всех возрастных групп населения;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для подготовки спортивного резерва и успешных выступлений спортсменов городского округа </a:t>
            </a:r>
            <a:r>
              <a:rPr lang="en-US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14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 Республики Башкортостан в официальных всероссийских и международных соревнованиях;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lang="ru-RU" sz="14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переподготовка и повышение квалификации специалистов в области физической культуры и </a:t>
            </a:r>
            <a:r>
              <a:rPr lang="ru-RU" sz="14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спорта.</a:t>
            </a:r>
            <a:endParaRPr lang="ru-RU" sz="145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1" y="5377776"/>
            <a:ext cx="10505953" cy="10896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интереса населения городского округа город Салават Республики Башкортостан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занятиям физической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спортом;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спортивного резерва и спортсменов высшего спортивного мастерства;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  и материально-технической базы сферы физической культуры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328" y="3032016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683" y="1171602"/>
            <a:ext cx="2884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6076" y="4918552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80" y="870462"/>
            <a:ext cx="2028665" cy="20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физической культуры и спорта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645079"/>
              </p:ext>
            </p:extLst>
          </p:nvPr>
        </p:nvGraphicFramePr>
        <p:xfrm>
          <a:off x="314324" y="762731"/>
          <a:ext cx="11558453" cy="602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60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85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29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29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29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29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3294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93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935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физической культуры и спорта в городском округе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населения, систематически занимающегося физической культурой и спортом, в общем числе населения городском округа город Салават Республики  Башкортостан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48,83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обучающихся, систематически занимающихся физической культурой и спортом, в общей численности обучающихся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86,84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86,84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3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детей и подростков, систематически занимающихся в спортивных школах, в общем количестве детей и подростков в городском округе город Салават Республики Башкортостан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1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представляющих городской округ город Салават РБ и Республику Башкортостан победителей и призеров официальных всероссийских и международных соревнований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4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подготовленных спортсменов высшего спортивного мастерства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«Развитие массовой физической культуры и спорта в городском округе город Салават Республики </a:t>
                      </a:r>
                      <a:r>
                        <a:rPr lang="ru-RU" sz="12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4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Ежегодное увеличение численности участников спортивных мероприятий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2 435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0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охвата населения г. Салавата по привлечению к занятиям физической культурой и спортом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10 295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2 067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«Развитие детско-юношеского спорта в городском округе город Салават Республике Башкортостан»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4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 детей и подростков, систематически занимающихся в спортивных школах, в общем количестве детей и подростков в городском округе г. Салават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29,28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21872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«Реализация Всероссийского физкультурно-спортивного комплекса "Готов к труду и обороне (ГТО)»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8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населения, выполнившего нормативы испытания (тестов) комплекса ГТО на знаки отличия, в общей численности населения, принявшего участие в выполнении нормативов испытаний (тестов) комплекса ГТО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 «Развитие  системы отдыха и оздоровления детей, подростков и молодежи» в городском округе город Салават»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54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учащихся оздоровленных в летних объединениях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936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 «Развитие системы социальной поддержки многодетных семей в городском округе город Салават Республике Башкортостан»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04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детей и родителей из многодетных семей, посещающих физкультурно-спортивные организации г. Салавата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4 791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6 249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</a:t>
                      </a:r>
                      <a:r>
                        <a:rPr lang="ru-RU" sz="12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«Противодействие </a:t>
                      </a:r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злоупотреблению </a:t>
                      </a:r>
                      <a:r>
                        <a:rPr lang="ru-RU" sz="12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наркотиками </a:t>
                      </a:r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их незаконному </a:t>
                      </a:r>
                      <a:r>
                        <a:rPr lang="ru-RU" sz="12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обороту»</a:t>
                      </a:r>
                      <a:endParaRPr lang="ru-RU" sz="12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4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мероприятий, направленных на противодействие злоупотреблению наркотиками и их незаконному обороту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5 627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6 342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334601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0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«Профилактика терроризма и экстремизма, а также минимизация и (или) ликвидация последствий проявления терроризма на территории городского округа город Салават Республики Башкортостан»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24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мероприятий, направленных на профилактику терроризма и экстремизма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1 098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9354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 «Доступная среда» в городском округе город Салават Республики Башкортостан»</a:t>
                      </a:r>
                    </a:p>
                  </a:txBody>
                  <a:tcPr marL="4166" marR="4166" marT="41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304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инвалидов, занимающихся физической культурой, спортом и спортивным туризмом, в общем числе инвалидов в г. Салават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17,19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19,82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66" marR="4166" marT="4166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88" y="169635"/>
            <a:ext cx="653559" cy="6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6011" y="67112"/>
            <a:ext cx="1075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бюджетной политики городского округа город Салават Республики Башкортостан на 2021 год и на плановый период 2022 и 2023 годов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7897" y="898109"/>
            <a:ext cx="1070261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4"/>
          <p:cNvGraphicFramePr>
            <a:graphicFrameLocks/>
          </p:cNvGraphicFramePr>
          <p:nvPr>
            <p:extLst/>
          </p:nvPr>
        </p:nvGraphicFramePr>
        <p:xfrm>
          <a:off x="651376" y="1317072"/>
          <a:ext cx="11080750" cy="477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47582" y="3934437"/>
            <a:ext cx="867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предпринимательства, цифровой трансформации ключевых отраслей экономики и социальной сферы.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1" y="1729106"/>
            <a:ext cx="585829" cy="610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0" y="2865221"/>
            <a:ext cx="585829" cy="610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0" y="3955304"/>
            <a:ext cx="585829" cy="6102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0" y="5045387"/>
            <a:ext cx="585829" cy="61023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684599" y="1031091"/>
            <a:ext cx="5705911" cy="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3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43732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муниципальной службы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901" y="679271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7490" y="2378196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8899" y="4611153"/>
            <a:ext cx="3042879" cy="73374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3527" y="1367601"/>
            <a:ext cx="6225460" cy="8880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по работе с кадрами Администрации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53527" y="3087852"/>
            <a:ext cx="10505953" cy="14108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муниципальной службы в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как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целостного правового института публичной власти;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единой, целостной и эффективной  муниципальной службы как устойчивого социально-правового института, призванного обеспечить   реализацию функций Администрации;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высококвалифицированного кадрового состава муниципальной службы, обеспечивающего эффективность  муниципального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3526" y="5237792"/>
            <a:ext cx="10505953" cy="15272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 - правовой базы по вопросам развития муниципальной службы;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для профессионального развития и подготовки работников Администрации;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 с учетом их профессиональной подготовки, квалификации и опыта работы;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служебной деятельности муниципальных служащих, через проведение аттестации, создание условий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должностного роста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позитивного отношения граждан к муниципальным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служащим.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7490" y="2615319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38" y="767532"/>
            <a:ext cx="2884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0086" y="4851061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30" y="804469"/>
            <a:ext cx="1790395" cy="17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муниципальной службы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650159"/>
              </p:ext>
            </p:extLst>
          </p:nvPr>
        </p:nvGraphicFramePr>
        <p:xfrm>
          <a:off x="209549" y="676275"/>
          <a:ext cx="11791950" cy="5933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15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79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87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79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82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90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48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96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232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05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01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 муниципальной службы в Администрации городского округа город Салават РБ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бюджета городского округа город Салават Республики Башкортостан на содержание работников Администрации в расчете на одного жителя городского округа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рубль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76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«Повышение эффективности муниципальной службы в Администрации городского округа город Салават Республики Башкортостан»</a:t>
                      </a: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4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необходимого количества муниципальных нормативных правовых актов, регулирующих вопросы муниципальной службы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муниципальных служащих, прошедших обучение в системе дополнительного профессионального образования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лиц, включенных в резерв кадров, прошедших обучение в форме профессиональной переподготовки, повышения квалификации или стажировки по соответствующим направлениям деятельности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1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муниципальных служащих, прошедших аттестацию на соответствие занимаемой должности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должностей муниципальной службы, на которые сформирован кадровый резерв на конкурсной основе (от общего количества должностей муниципальной службы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вакантных должностей муниципальной службы, замещенных на основе конкурса (от общего количества замещенных должностей муниципальной службы)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0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замещенных управленческих должностей лицами, состоящими в резерве кадров 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52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муниципальных служащих до 30 лет, имеющих стаж муниципальной службы более 3-х лет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71,4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2013">
                <a:tc gridSpan="8">
                  <a:txBody>
                    <a:bodyPr/>
                    <a:lstStyle/>
                    <a:p>
                      <a:pPr marL="0" algn="ctr" defTabSz="60963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«Противодействие коррупции в Администрации городского округа город Салават Республики Башкортостан»</a:t>
                      </a: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необходимого количества муниципальных правовых актов, регулирующих вопросы противодействия коррупции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проведенных антикоррупционных экспертиз нормативных правовых актов и проектов нормативных правовых актов на предмет выявления коррупционных факторов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муниципальных служащих, прошедших обучение по образовательным программам антикоррупционной направленности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жалоб граждан, поступивших в органы местного самоуправления о предложениях коррупционного характера при их обращениях в органы местного самоуправления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205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Подпрограмма «Обеспечение реализации муниципальной программы «Развитие муниципальной службы в Администрации городского </a:t>
                      </a:r>
                      <a:r>
                        <a:rPr lang="ru-RU" sz="12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округа»</a:t>
                      </a:r>
                      <a:endParaRPr lang="ru-RU" sz="1200" b="1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бюджета городского округа город Салават Республики Башкортостан на выплаты работникам Администрации в расчете на одного жителя городского округа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рубль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бюджета городского округа город Салават Республики Башкортостан на закупку товаров, работ и услуг для обеспечения деятельности Администрации в расчете на одного жителя городского округа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рубль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бюджета городского округа город Салават Республики Башкортостан на оплату иных расходов Администрации в расчете на одного жителя городского округа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рубль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84" marR="3884" marT="3884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92" y="149651"/>
            <a:ext cx="496084" cy="4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18" y="11702"/>
            <a:ext cx="65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Формирование современной городской среды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4606" y="825032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7490" y="2493089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7490" y="4284057"/>
            <a:ext cx="3042879" cy="73374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95096" y="1503389"/>
            <a:ext cx="6225460" cy="876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Администрации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5096" y="3217028"/>
            <a:ext cx="10505953" cy="9441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территории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5096" y="4840072"/>
            <a:ext cx="10505953" cy="11664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дворовых территорий городского округа город Салават Республики Башкортостан;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территорий общего пользования (парков, скверов);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вовлеченности заинтересованных граждан, организаций в реализацию мероприятий по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благоустройству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18" y="2833671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389" y="2720305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38" y="917716"/>
            <a:ext cx="2884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Основной разработчик</a:t>
            </a:r>
          </a:p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муниципальной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0086" y="4481650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62" y="955072"/>
            <a:ext cx="1569262" cy="15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Формирование современной городской среды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458315"/>
              </p:ext>
            </p:extLst>
          </p:nvPr>
        </p:nvGraphicFramePr>
        <p:xfrm>
          <a:off x="276224" y="676279"/>
          <a:ext cx="11702453" cy="5910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0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5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94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30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5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58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087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1515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86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865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современной городской среды на территории  городского округа город Салават РБ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качества городской среды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Прирост среднего индекса качества городской среды по отношению к 2018 г.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площади благоустроенных муниципальных территорий общего пользования от общего количества общественных территорий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5,18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5,18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18,18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18,18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9,63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граждан, принимающих участие в решении вопросов городской среды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дворовых территорий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18,18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18,18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населения благоустроенными дворовыми территориями  (доля населения, проживающего в жилом фонде с благоустроенными дворовыми территориями от общей численности населения городского округа)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финансового участия в выполнении минимального перечня работ по благоустройству дворовых территорий заинтересованных лиц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финансового участия в выполнении дополнительного перечня работ по благоустройству дворовых территорий заинтересованных лиц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865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</a:t>
                      </a:r>
                      <a:r>
                        <a:rPr lang="ru-RU" sz="12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Благоустройство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дворовых территорий»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дворовых территорий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54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74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населения благоустроенными дворовыми территориями  (доля населения, проживающего в жилом фонде с благоустроенными дворовыми территориями от общей численности населения городского округа)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финансового участия в выполнении минимального перечня работ по благоустройству дворовых территорий заинтересованных лиц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финансового участия в выполнении дополнительного перечня работ по благоустройству дворовых территорий заинтересованных лиц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865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«Благоустройство  территории общего пользования городского округа»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благоустроенных муниципальных территорий общего пользования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9,63</a:t>
                      </a:r>
                      <a:endParaRPr lang="ru-RU" sz="105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7" marR="4817" marT="4817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52" y="177954"/>
            <a:ext cx="467781" cy="4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9965" y="0"/>
            <a:ext cx="610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Благоустройство </a:t>
            </a:r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дворовых территорий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410" y="758649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7999" y="2616200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410" y="4611204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4" y="1511704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хозяйства Администрации 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3" y="3319027"/>
            <a:ext cx="10505953" cy="10550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территории городского округа город Салават Республики Башкортостан.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3" y="5322182"/>
            <a:ext cx="10505954" cy="1119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благоустройства дворовых территорий городского округа город Салават Республики Башкортостан;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благоустройства территорий общего пользования (парков, скверов);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вовлеченности заинтересованных граждан, организаций в реализацию мероприятий по благоустройству территории городского округа город Салават Республики Башкортостан.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9410" y="2824870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006" y="740575"/>
            <a:ext cx="291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5006" y="4848327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83" y="1165049"/>
            <a:ext cx="1523646" cy="15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7058" y="0"/>
            <a:ext cx="642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Благоустройство дворовых территорий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81544"/>
              </p:ext>
            </p:extLst>
          </p:nvPr>
        </p:nvGraphicFramePr>
        <p:xfrm>
          <a:off x="371474" y="990599"/>
          <a:ext cx="11477626" cy="5455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0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1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1112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000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29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8068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 дворовых территорий городского округа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5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84,13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84,13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87,37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87,37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87,63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87,63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9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финансового участия в выполнении дополнительного перечня работ по благоустройству дворовых территорий заинтересованных лиц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844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«Благоустройство дворовых территорий городского округа город Салават Республики Башкортостан, основанное на местных инициативах»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2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благоустроенных дворовых территорий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38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населения благоустроенными дворовыми территориями (доля населения, проживающего в жилом фонде с благоустроенными дворовыми территориями от общей численности населения городского округа)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74,68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74,68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78,51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78,51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20" y="217714"/>
            <a:ext cx="445287" cy="4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9965" y="0"/>
            <a:ext cx="610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центра информационного технического обслуживания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410" y="758649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3704" y="2497445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410" y="4611204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4" y="1511704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казенное учреждение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информационного и технического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3" y="3136538"/>
            <a:ext cx="10505953" cy="13919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функционирования экономики за счет внедрения и массового распространения перспективных информационных и коммуникационных технологий; обеспечение условий для реализации конституционных прав граждан </a:t>
            </a:r>
            <a:endParaRPr lang="ru-RU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на информацию и удовлетворение информационных потребностей;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условий, соблюдение режимов и надлежащей организации функционирования содержания автотранспортных средств, обеспечивающих перевозку сотрудников органов местного самоуправления;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качественная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своевременная уборка помещений и зданий, а также прилегающих к ним территорий.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3" y="5284470"/>
            <a:ext cx="10505954" cy="14150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и оперативность предоставления муниципальных услуг;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органов местного самоуправления и граждан </a:t>
            </a:r>
            <a:endParaRPr lang="ru-RU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 использования информационно-коммуникационных технологий 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и надлежащей организации функционирования содержания автотранспортных средств, </a:t>
            </a:r>
            <a:endParaRPr lang="ru-RU" sz="13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обеспечивающих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перевозку сотрудников органов местного самоуправления;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качественную уборку помещений и зданий, а также прилегающих к ним территорий.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3704" y="2687770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006" y="740575"/>
            <a:ext cx="291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5006" y="4823404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05" y="956409"/>
            <a:ext cx="1389600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9486" y="0"/>
            <a:ext cx="642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центра информационного технического обслуживания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141221"/>
              </p:ext>
            </p:extLst>
          </p:nvPr>
        </p:nvGraphicFramePr>
        <p:xfrm>
          <a:off x="235394" y="1059249"/>
          <a:ext cx="11633698" cy="522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077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93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1943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011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6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13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центра информационного технического обслуживания в городском округе город Салават Республики Башкорт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автоматизированных рабочих мест, удовлетворяющих требованиям выполняемых на них задач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ДПТ, произошедших по вине водителя автомобиля МКУ "ЦИТО" ГО г.Салават РБ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внеплановых ремонтов транспортных средств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укомплектованности штатной численности обслуживающего персонала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3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«Создание условий для развития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информационного </a:t>
                      </a:r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общества на территории городского округа город Салават Республики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выполненных заявок на диагностику и ремонт техники и оборудования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1 832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2557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сформированных запросов и муниципальных систем и реестров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8 958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4525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зарегистрированных и подтвержденных граждан в ЕСИА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10 925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573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«Материально-техническое, хозяйственное обеспечение деятельности и организация транспортного обслуживания на территории городского округа город Салават Республика </a:t>
                      </a:r>
                      <a:r>
                        <a:rPr lang="ru-RU" sz="12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Башкортостан»</a:t>
                      </a:r>
                      <a:endParaRPr lang="ru-RU" sz="1200" b="1" i="1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выполненных заявок на обслуживание автотранспортом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3 077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Обслуживаемая плошадь зданий и прилегающих к ним территорий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кв.м.</a:t>
                      </a:r>
                      <a:endParaRPr lang="ru-RU" sz="12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10700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" marR="8753" marT="8753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08" y="173768"/>
            <a:ext cx="410206" cy="4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9965" y="0"/>
            <a:ext cx="61020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системы закупок товаров, работ, услуг </a:t>
            </a:r>
            <a:endParaRPr lang="ru-RU" sz="12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для </a:t>
            </a:r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муниципальных нужд городского округа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410" y="758649"/>
            <a:ext cx="3011468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7999" y="2616200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410" y="4611204"/>
            <a:ext cx="3042879" cy="812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894" y="1511704"/>
            <a:ext cx="6225460" cy="891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учреждение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закупочных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 Салават Республики Башкортостан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893" y="3319027"/>
            <a:ext cx="10505953" cy="10550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 эффективности и результативности осуществления закупок товаров, работ, услуг для муниципальных нужд городского округа город Салават Республики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2893" y="5322182"/>
            <a:ext cx="10505954" cy="1119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совершенствование системы закупок товаров, работ, услуг для муниципальных нужд городского округа город Салават Республики Башкортостан;                                              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функционирования централизованной системы закупок городского округа город Салават Республики Башкортостан.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9410" y="2824870"/>
            <a:ext cx="2939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Цели: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006" y="740575"/>
            <a:ext cx="2911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Ответственный исполнитель муниципальной программы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5006" y="4848327"/>
            <a:ext cx="2860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32" y="1048630"/>
            <a:ext cx="1567570" cy="1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4261" y="0"/>
            <a:ext cx="6424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Развитие системы закупок товаров, работ, услуг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для муниципальных нужд городского округа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20" y="2967335"/>
            <a:ext cx="93227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31865"/>
              </p:ext>
            </p:extLst>
          </p:nvPr>
        </p:nvGraphicFramePr>
        <p:xfrm>
          <a:off x="316871" y="1329033"/>
          <a:ext cx="11570331" cy="44302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8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07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07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07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07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52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параметры - </a:t>
                      </a:r>
                      <a:r>
                        <a:rPr lang="ru-RU" sz="16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2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0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844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системы закупок товаров, работ, услуг для муниципальных нужд </a:t>
                      </a:r>
                      <a:endParaRPr lang="ru-RU" sz="1400" b="1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</a:t>
                      </a:r>
                      <a:r>
                        <a:rPr lang="ru-RU" sz="1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округа город Салават Республики Башкортостан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0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стартовых цен при проведении торгов для муниципальных нужд городского округа город Салават Республики Башкортостан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18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торгов, которые привели к заключению контрактов, в общем объеме проведенных торгов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97,05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98,37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97,1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98,66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58" y="181562"/>
            <a:ext cx="495546" cy="4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 г. Салава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24115</TotalTime>
  <Words>13992</Words>
  <Application>Microsoft Office PowerPoint</Application>
  <PresentationFormat>Широкоэкранный</PresentationFormat>
  <Paragraphs>3753</Paragraphs>
  <Slides>103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10" baseType="lpstr">
      <vt:lpstr>Aldhabi</vt:lpstr>
      <vt:lpstr>Arial</vt:lpstr>
      <vt:lpstr>Calibri</vt:lpstr>
      <vt:lpstr>Cambria Math</vt:lpstr>
      <vt:lpstr>Times New Roman</vt:lpstr>
      <vt:lpstr>Wingdings</vt:lpstr>
      <vt:lpstr>ГО г. Салават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Отдел экономики Администрации ГО г.Салават</dc:creator>
  <cp:lastModifiedBy>Элина Эркиновна Абдурашидова</cp:lastModifiedBy>
  <cp:revision>2580</cp:revision>
  <cp:lastPrinted>2021-04-16T07:10:50Z</cp:lastPrinted>
  <dcterms:modified xsi:type="dcterms:W3CDTF">2021-06-17T10:30:36Z</dcterms:modified>
</cp:coreProperties>
</file>