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  <Override PartName="/ppt/charts/style18.xml" ContentType="application/vnd.ms-office.chartstyle+xml"/>
  <Override PartName="/ppt/charts/colors18.xml" ContentType="application/vnd.ms-office.chartcolorstyle+xml"/>
  <Override PartName="/ppt/charts/style19.xml" ContentType="application/vnd.ms-office.chartstyle+xml"/>
  <Override PartName="/ppt/charts/colors1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4"/>
  </p:notesMasterIdLst>
  <p:handoutMasterIdLst>
    <p:handoutMasterId r:id="rId35"/>
  </p:handoutMasterIdLst>
  <p:sldIdLst>
    <p:sldId id="640" r:id="rId2"/>
    <p:sldId id="927" r:id="rId3"/>
    <p:sldId id="926" r:id="rId4"/>
    <p:sldId id="911" r:id="rId5"/>
    <p:sldId id="898" r:id="rId6"/>
    <p:sldId id="896" r:id="rId7"/>
    <p:sldId id="932" r:id="rId8"/>
    <p:sldId id="899" r:id="rId9"/>
    <p:sldId id="901" r:id="rId10"/>
    <p:sldId id="933" r:id="rId11"/>
    <p:sldId id="936" r:id="rId12"/>
    <p:sldId id="902" r:id="rId13"/>
    <p:sldId id="935" r:id="rId14"/>
    <p:sldId id="931" r:id="rId15"/>
    <p:sldId id="907" r:id="rId16"/>
    <p:sldId id="908" r:id="rId17"/>
    <p:sldId id="940" r:id="rId18"/>
    <p:sldId id="913" r:id="rId19"/>
    <p:sldId id="914" r:id="rId20"/>
    <p:sldId id="915" r:id="rId21"/>
    <p:sldId id="937" r:id="rId22"/>
    <p:sldId id="938" r:id="rId23"/>
    <p:sldId id="939" r:id="rId24"/>
    <p:sldId id="917" r:id="rId25"/>
    <p:sldId id="923" r:id="rId26"/>
    <p:sldId id="872" r:id="rId27"/>
    <p:sldId id="924" r:id="rId28"/>
    <p:sldId id="873" r:id="rId29"/>
    <p:sldId id="874" r:id="rId30"/>
    <p:sldId id="877" r:id="rId31"/>
    <p:sldId id="925" r:id="rId32"/>
    <p:sldId id="715" r:id="rId33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ихаил Баранов" initials="МБ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D568"/>
    <a:srgbClr val="27B754"/>
    <a:srgbClr val="2406A2"/>
    <a:srgbClr val="190472"/>
    <a:srgbClr val="C40000"/>
    <a:srgbClr val="4F81BD"/>
    <a:srgbClr val="C5C000"/>
    <a:srgbClr val="3A0EF6"/>
    <a:srgbClr val="DE0000"/>
    <a:srgbClr val="251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395" autoAdjust="0"/>
  </p:normalViewPr>
  <p:slideViewPr>
    <p:cSldViewPr snapToGrid="0">
      <p:cViewPr varScale="1">
        <p:scale>
          <a:sx n="115" d="100"/>
          <a:sy n="115" d="100"/>
        </p:scale>
        <p:origin x="-25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44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78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558732157860977"/>
          <c:y val="0"/>
          <c:w val="0.80556619319572631"/>
          <c:h val="0.801114889701021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3"/>
          <c:dPt>
            <c:idx val="0"/>
            <c:bubble3D val="0"/>
            <c:explosion val="2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12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8046C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2"/>
              <c:layout>
                <c:manualLayout>
                  <c:x val="-3.1766480009497541E-2"/>
                  <c:y val="-0.1227378263881910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2982.9</c:v>
                </c:pt>
                <c:pt idx="1">
                  <c:v>3097.1</c:v>
                </c:pt>
                <c:pt idx="2">
                  <c:v>114.3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explosion val="7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5.8114281637918389E-2"/>
                  <c:y val="-0.307545406298687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4.23264724113051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75618045344119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437824461859419E-2"/>
                      <c:h val="4.23877756381641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2177879772282143E-3"/>
                  <c:y val="-5.72728304264694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1635448130732024E-4"/>
                  <c:y val="-2.21057110185821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5385837919672759E-2"/>
                  <c:y val="-4.90783001695059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891514444505837E-2"/>
                      <c:h val="4.23877756381641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2.3250065013124342E-2"/>
                  <c:y val="-1.55024065254543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Развитие образования (1 943,4 млн.руб.)</c:v>
                </c:pt>
                <c:pt idx="1">
                  <c:v>Транспортное развитие (279,8 млн.руб.)</c:v>
                </c:pt>
                <c:pt idx="2">
                  <c:v>Качественное ЖК обслуживание (250,7 млн.руб.)</c:v>
                </c:pt>
                <c:pt idx="3">
                  <c:v>Иные программы (239,5 млн.руб.)</c:v>
                </c:pt>
                <c:pt idx="4">
                  <c:v>Городская среда (132,2 млн.руб.)</c:v>
                </c:pt>
                <c:pt idx="5">
                  <c:v>Развитие муниципальной службы (102,8 млн.руб.)</c:v>
                </c:pt>
                <c:pt idx="6">
                  <c:v>Национально-культурное развитие (102,6 млн.руб.)</c:v>
                </c:pt>
                <c:pt idx="7">
                  <c:v>Развитие спорта (93,7 млн.руб.)</c:v>
                </c:pt>
                <c:pt idx="8">
                  <c:v>Непрограммные расходы (76,3 млн.руб.)</c:v>
                </c:pt>
                <c:pt idx="9">
                  <c:v>Поддержка молодых семей (9,5 млн.руб.)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0.60199999999999998</c:v>
                </c:pt>
                <c:pt idx="1">
                  <c:v>8.6999999999999994E-2</c:v>
                </c:pt>
                <c:pt idx="2">
                  <c:v>7.8E-2</c:v>
                </c:pt>
                <c:pt idx="3">
                  <c:v>7.2999999999999995E-2</c:v>
                </c:pt>
                <c:pt idx="4">
                  <c:v>4.1000000000000002E-2</c:v>
                </c:pt>
                <c:pt idx="5">
                  <c:v>3.2000000000000001E-2</c:v>
                </c:pt>
                <c:pt idx="6">
                  <c:v>3.2000000000000001E-2</c:v>
                </c:pt>
                <c:pt idx="7">
                  <c:v>2.9000000000000001E-2</c:v>
                </c:pt>
                <c:pt idx="8">
                  <c:v>2.3E-2</c:v>
                </c:pt>
                <c:pt idx="9">
                  <c:v>3.0000000000000001E-3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"/>
          <c:y val="0.66217858865318469"/>
          <c:w val="0.97637057905924363"/>
          <c:h val="0.32478471921753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AF5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90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39DD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4"/>
              <c:layout>
                <c:manualLayout>
                  <c:x val="6.0488532559472639E-2"/>
                  <c:y val="8.66763831752029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СФ</c:v>
                </c:pt>
                <c:pt idx="1">
                  <c:v>ЖКХ</c:v>
                </c:pt>
                <c:pt idx="2">
                  <c:v>НЭ</c:v>
                </c:pt>
                <c:pt idx="3">
                  <c:v>ОГВ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2171</c:v>
                </c:pt>
                <c:pt idx="1">
                  <c:v>462.4</c:v>
                </c:pt>
                <c:pt idx="2">
                  <c:v>395.4</c:v>
                </c:pt>
                <c:pt idx="3">
                  <c:v>150.5</c:v>
                </c:pt>
                <c:pt idx="4">
                  <c:v>51.3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FAF5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900C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rgbClr val="139DD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4"/>
              <c:layout>
                <c:manualLayout>
                  <c:x val="6.0488532559472639E-2"/>
                  <c:y val="8.66763831752029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Образование</c:v>
                </c:pt>
                <c:pt idx="1">
                  <c:v>Культура и кинематография</c:v>
                </c:pt>
                <c:pt idx="2">
                  <c:v>Социальная политика</c:v>
                </c:pt>
                <c:pt idx="3">
                  <c:v>Физическая культура и спорт</c:v>
                </c:pt>
                <c:pt idx="4">
                  <c:v>Средства массовой информации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1902.9</c:v>
                </c:pt>
                <c:pt idx="1">
                  <c:v>66.400000000000006</c:v>
                </c:pt>
                <c:pt idx="2">
                  <c:v>95.9</c:v>
                </c:pt>
                <c:pt idx="3">
                  <c:v>91.4</c:v>
                </c:pt>
                <c:pt idx="4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4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0"/>
      <c:depthPercent val="11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179102624871706E-2"/>
          <c:y val="5.7263654997698338E-2"/>
          <c:w val="0.85559710741986605"/>
          <c:h val="0.851437368721271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13"/>
          <c:dPt>
            <c:idx val="0"/>
            <c:bubble3D val="0"/>
            <c:explosion val="20"/>
            <c:spPr>
              <a:solidFill>
                <a:schemeClr val="tx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78 %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276.10000000000002</c:v>
                </c:pt>
                <c:pt idx="1">
                  <c:v>78.8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055346733952691E-2"/>
          <c:y val="0.10394388667031404"/>
          <c:w val="0.93573186432108668"/>
          <c:h val="0.722280948174749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0.17874753502716909"/>
                  <c:y val="-0.3395946251377996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4816098592932667E-2"/>
                  <c:y val="1.79056093812663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2200238256746372E-2"/>
                  <c:y val="9.18351478918152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ФБ 122,4 млн.руб.</c:v>
                </c:pt>
                <c:pt idx="1">
                  <c:v>РБ 2,5 млн.руб.</c:v>
                </c:pt>
                <c:pt idx="2">
                  <c:v>МБ 6,6 млн.руб.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122.4</c:v>
                </c:pt>
                <c:pt idx="1">
                  <c:v>2.5</c:v>
                </c:pt>
                <c:pt idx="2">
                  <c:v>6.6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023346766501481"/>
          <c:w val="1"/>
          <c:h val="0.16577948156491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Ффинансовое обеспечение , млн. рублей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75-4198-9F98-9B832A752F9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75-4198-9F98-9B832A752F9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7AD576C9-9A90-45A1-9629-415FE6BAFFE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75-4198-9F98-9B832A752F9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E7E796D-5D5C-4759-A6F2-33BA138A283B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75-4198-9F98-9B832A752F9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РБ 71,1 млн.руб.</c:v>
                </c:pt>
                <c:pt idx="1">
                  <c:v>МБ 3,7 млн.руб.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71.099999999999994</c:v>
                </c:pt>
                <c:pt idx="1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75-4198-9F98-9B832A752F9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72601216"/>
        <c:axId val="372602752"/>
      </c:barChart>
      <c:catAx>
        <c:axId val="37260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2602752"/>
        <c:crosses val="autoZero"/>
        <c:auto val="1"/>
        <c:lblAlgn val="ctr"/>
        <c:lblOffset val="100"/>
        <c:noMultiLvlLbl val="0"/>
      </c:catAx>
      <c:valAx>
        <c:axId val="372602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260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10271420968601"/>
          <c:y val="0.93575298951576946"/>
          <c:w val="0.55968235951408773"/>
          <c:h val="4.4622236843031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49276377529602"/>
          <c:y val="7.2972264820774457E-2"/>
          <c:w val="0.82164179475025656"/>
          <c:h val="0.81740204743794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0"/>
              <c:layout>
                <c:manualLayout>
                  <c:x val="-9.7896304461135272E-2"/>
                  <c:y val="-0.4614232574629926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474260857882083E-4"/>
                  <c:y val="0.11272503252423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2"/>
                <c:pt idx="0">
                  <c:v>РБ 3,8 млн.руб.</c:v>
                </c:pt>
                <c:pt idx="1">
                  <c:v>МБ 0,2 млн.руб.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3"/>
          <c:dPt>
            <c:idx val="0"/>
            <c:bubble3D val="0"/>
            <c:explosion val="2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E70-406A-9719-0D3405E40A4E}"/>
              </c:ext>
            </c:extLst>
          </c:dPt>
          <c:dLbls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3"/>
                <c:pt idx="0">
                  <c:v>ФБ 94,8 млн.руб.</c:v>
                </c:pt>
                <c:pt idx="1">
                  <c:v>РБ 44,6 млн.руб.</c:v>
                </c:pt>
                <c:pt idx="2">
                  <c:v>МБ 5,2 млн.руб.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94.8</c:v>
                </c:pt>
                <c:pt idx="1">
                  <c:v>44.6</c:v>
                </c:pt>
                <c:pt idx="2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7586697767543246E-2"/>
          <c:y val="0.87572593052382852"/>
          <c:w val="0.9624133022324568"/>
          <c:h val="0.10856545965309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(млн.руб.)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83000">
                  <a:srgbClr val="082C60"/>
                </a:gs>
                <a:gs pos="0">
                  <a:srgbClr val="0D3A96"/>
                </a:gs>
              </a:gsLst>
              <a:lin ang="135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114.3</c:v>
                </c:pt>
                <c:pt idx="1">
                  <c:v>41.2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2121984"/>
        <c:axId val="372123520"/>
      </c:barChart>
      <c:catAx>
        <c:axId val="37212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72123520"/>
        <c:crosses val="autoZero"/>
        <c:auto val="1"/>
        <c:lblAlgn val="ctr"/>
        <c:lblOffset val="100"/>
        <c:noMultiLvlLbl val="0"/>
      </c:catAx>
      <c:valAx>
        <c:axId val="372123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212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83663892576048E-2"/>
          <c:y val="0.1074571606047183"/>
          <c:w val="0.80601362742551486"/>
          <c:h val="0.80878662585140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7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9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8"/>
            <c:spPr>
              <a:solidFill>
                <a:srgbClr val="2512B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2"/>
              <c:layout>
                <c:manualLayout>
                  <c:x val="-3.0779975303143789E-2"/>
                  <c:y val="-8.90568999161213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3189.4</c:v>
                </c:pt>
                <c:pt idx="1">
                  <c:v>3230.6</c:v>
                </c:pt>
                <c:pt idx="2">
                  <c:v>41.2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  <a:r>
              <a:rPr lang="ru-RU" sz="2000" b="1" baseline="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ДОЛГ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(млн.руб.)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122</c:v>
                </c:pt>
                <c:pt idx="1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1984256"/>
        <c:axId val="371985792"/>
      </c:barChart>
      <c:catAx>
        <c:axId val="37198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71985792"/>
        <c:crosses val="autoZero"/>
        <c:auto val="1"/>
        <c:lblAlgn val="ctr"/>
        <c:lblOffset val="100"/>
        <c:noMultiLvlLbl val="0"/>
      </c:catAx>
      <c:valAx>
        <c:axId val="371985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198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519980546969634"/>
          <c:y val="9.9442555149489367E-2"/>
          <c:w val="0.80546123418725735"/>
          <c:h val="0.801114889701021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9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5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0"/>
              <c:layout>
                <c:manualLayout>
                  <c:x val="0.1517322679630044"/>
                  <c:y val="-0.160903758786103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530272782955601"/>
                  <c:y val="-2.53436430660524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837.1</c:v>
                </c:pt>
                <c:pt idx="1">
                  <c:v>370.9</c:v>
                </c:pt>
                <c:pt idx="2">
                  <c:v>1774.9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7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47645812483838E-2"/>
          <c:y val="5.5982793156364341E-2"/>
          <c:w val="0.80546123418725735"/>
          <c:h val="0.80331385170925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6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F1-4C29-BC4C-B89FBC111B64}"/>
              </c:ext>
            </c:extLst>
          </c:dPt>
          <c:dPt>
            <c:idx val="1"/>
            <c:bubble3D val="0"/>
            <c:explosion val="1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5F1-4C29-BC4C-B89FBC111B64}"/>
              </c:ext>
            </c:extLst>
          </c:dPt>
          <c:dPt>
            <c:idx val="2"/>
            <c:bubble3D val="0"/>
            <c:explosion val="12"/>
            <c:spPr>
              <a:solidFill>
                <a:srgbClr val="18046C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5F1-4C29-BC4C-B89FBC111B64}"/>
              </c:ext>
            </c:extLst>
          </c:dPt>
          <c:dPt>
            <c:idx val="3"/>
            <c:bubble3D val="0"/>
            <c:spPr>
              <a:solidFill>
                <a:srgbClr val="E4DB3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F1-4C29-BC4C-B89FBC111B64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F1-4C29-BC4C-B89FBC111B64}"/>
              </c:ext>
            </c:extLst>
          </c:dPt>
          <c:dLbls>
            <c:dLbl>
              <c:idx val="0"/>
              <c:layout>
                <c:manualLayout>
                  <c:x val="0.21170377534637022"/>
                  <c:y val="-0.152490853796992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4670554120167262"/>
                  <c:y val="2.90117892946768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786536050114833E-2"/>
                  <c:y val="-7.98981824647670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F1-4C29-BC4C-B89FBC111B6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6244156649722111E-2"/>
                  <c:y val="-7.84071463379878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F1-4C29-BC4C-B89FBC111B6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1105.7</c:v>
                </c:pt>
                <c:pt idx="1">
                  <c:v>257.2</c:v>
                </c:pt>
                <c:pt idx="2">
                  <c:v>1826.5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F1-4C29-BC4C-B89FBC11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noFill/>
            </a:ln>
          </c:spPr>
          <c:explosion val="34"/>
          <c:dPt>
            <c:idx val="0"/>
            <c:bubble3D val="0"/>
            <c:explosion val="4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explosion val="13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9404368253180959"/>
                  <c:y val="-2.77647325313886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643719731883915E-2"/>
                  <c:y val="-0.137271748820923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454316241965817"/>
                  <c:y val="-0.121441064314176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312942181439921"/>
                  <c:y val="-2.82820941717949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565048463430227E-2"/>
                  <c:y val="4.29865248165068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3965527931055866E-2"/>
                  <c:y val="5.52269864317461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Доходы от использования имущества</c:v>
                </c:pt>
                <c:pt idx="4">
                  <c:v>Доходы от продажи имущества</c:v>
                </c:pt>
                <c:pt idx="5">
                  <c:v>Иные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0.51800000000000002</c:v>
                </c:pt>
                <c:pt idx="1">
                  <c:v>4.8000000000000001E-2</c:v>
                </c:pt>
                <c:pt idx="2">
                  <c:v>0.108</c:v>
                </c:pt>
                <c:pt idx="3">
                  <c:v>0.19700000000000001</c:v>
                </c:pt>
                <c:pt idx="4">
                  <c:v>8.1000000000000003E-2</c:v>
                </c:pt>
                <c:pt idx="5">
                  <c:v>4.8000000000000001E-2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439547888135549E-2"/>
          <c:y val="0.71432535717029189"/>
          <c:w val="0.73503616925933035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6439722883731039"/>
                  <c:y val="-8.209694337473424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722139895878536"/>
                  <c:y val="-0.137271748820923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9073799652928449E-2"/>
                  <c:y val="-8.23309879263464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4453180697072074"/>
                  <c:y val="4.28002130352892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027053960699959E-2"/>
                  <c:y val="5.38504349242374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2275876672518168E-2"/>
                  <c:y val="4.58669152192431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Доходы от использования имущества</c:v>
                </c:pt>
                <c:pt idx="4">
                  <c:v>Доходы от продажи имущества</c:v>
                </c:pt>
                <c:pt idx="5">
                  <c:v>Иные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0.55900000000000005</c:v>
                </c:pt>
                <c:pt idx="1">
                  <c:v>0.14499999999999999</c:v>
                </c:pt>
                <c:pt idx="2">
                  <c:v>0.09</c:v>
                </c:pt>
                <c:pt idx="3">
                  <c:v>0.12</c:v>
                </c:pt>
                <c:pt idx="4">
                  <c:v>5.6000000000000001E-2</c:v>
                </c:pt>
                <c:pt idx="5">
                  <c:v>0.03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.15050561273267224"/>
          <c:y val="0.71432535717029189"/>
          <c:w val="0.82178805626559193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noFill/>
            </a:ln>
          </c:spPr>
          <c:explosion val="34"/>
          <c:dPt>
            <c:idx val="0"/>
            <c:bubble3D val="0"/>
            <c:explosion val="17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explosion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explosion val="13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explosion val="19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2.3440007991127092E-2"/>
                  <c:y val="-1.47280404021118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466736933473869E-2"/>
                  <c:y val="-8.72977623253626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454316241965817"/>
                  <c:y val="-0.121441064314176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9582601387425E-3"/>
                  <c:y val="-2.02104655895484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8820516529921946E-2"/>
                  <c:y val="-2.43697178514231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8654855643044621E-2"/>
                  <c:y val="5.52269864317461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Лист1!$A$3:$A$7</c:f>
              <c:strCache>
                <c:ptCount val="5"/>
                <c:pt idx="0">
                  <c:v>Дотации (242,3 млн. руб.)</c:v>
                </c:pt>
                <c:pt idx="1">
                  <c:v>Субсидии (326,4 млн. руб.)</c:v>
                </c:pt>
                <c:pt idx="2">
                  <c:v>Субвенции (1 102,1 млн. руб.)</c:v>
                </c:pt>
                <c:pt idx="3">
                  <c:v>Иные межбюджетные трансферты (93,2 млн. руб.)</c:v>
                </c:pt>
                <c:pt idx="4">
                  <c:v>Прочие безвозмездные перечисления (10,8 млн. руб.)</c:v>
                </c:pt>
              </c:strCache>
            </c:strRef>
          </c:cat>
          <c:val>
            <c:numRef>
              <c:f>Лист1!$B$3:$B$7</c:f>
              <c:numCache>
                <c:formatCode>0.0%</c:formatCode>
                <c:ptCount val="5"/>
                <c:pt idx="0">
                  <c:v>0.14000000000000001</c:v>
                </c:pt>
                <c:pt idx="1">
                  <c:v>0.18</c:v>
                </c:pt>
                <c:pt idx="2">
                  <c:v>0.62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439547888135549E-2"/>
          <c:y val="0.71432535717029189"/>
          <c:w val="0.91876313197070836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450653810640508"/>
          <c:w val="1"/>
          <c:h val="0.646692811906708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ln>
              <a:noFill/>
            </a:ln>
          </c:spPr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19047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rgbClr val="37D568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9.8147599305856894E-3"/>
                  <c:y val="-1.25552583805656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073799652928629E-2"/>
                  <c:y val="-6.55699421099013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110173385075923"/>
                  <c:y val="-0.149687230594276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590200541825617E-4"/>
                  <c:y val="-6.5542739563332405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447154666319412E-3"/>
                  <c:y val="-1.78513717867847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2275876672518168E-2"/>
                  <c:y val="4.58669152192431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Дотации (102,6 млн. руб.)</c:v>
                </c:pt>
                <c:pt idx="1">
                  <c:v>Субсидии (480,7 млн. руб.)</c:v>
                </c:pt>
                <c:pt idx="2">
                  <c:v>Субвенции (1 085,9 млн. руб.)</c:v>
                </c:pt>
                <c:pt idx="3">
                  <c:v>Иные межбюджетные трансферты (155,7 млн. руб.)</c:v>
                </c:pt>
                <c:pt idx="4">
                  <c:v>Прочие безвозмездные перечисления (1,6 млн. руб.)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0.06</c:v>
                </c:pt>
                <c:pt idx="1">
                  <c:v>0.26</c:v>
                </c:pt>
                <c:pt idx="2">
                  <c:v>0.59</c:v>
                </c:pt>
                <c:pt idx="3">
                  <c:v>0.08</c:v>
                </c:pt>
                <c:pt idx="4">
                  <c:v>0.01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glow rad="317500">
            <a:schemeClr val="accent3">
              <a:satMod val="175000"/>
              <a:alpha val="42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3.027486351107966E-2"/>
          <c:y val="0.71432535717029189"/>
          <c:w val="0.94201891930219372"/>
          <c:h val="0.27263795070043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0"/>
      <c:rotY val="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6929465908400107E-2"/>
          <c:y val="1.1061989280884498E-4"/>
          <c:w val="0.92557627244771534"/>
          <c:h val="0.839805367709598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Плановые показатели</c:v>
                </c:pt>
              </c:strCache>
            </c:strRef>
          </c:tx>
          <c:spPr>
            <a:solidFill>
              <a:srgbClr val="190472"/>
            </a:solidFill>
            <a:ln>
              <a:solidFill>
                <a:srgbClr val="190472"/>
              </a:solidFill>
            </a:ln>
            <a:scene3d>
              <a:camera prst="orthographicFront"/>
              <a:lightRig rig="threePt" dir="t"/>
            </a:scene3d>
            <a:sp3d>
              <a:bevelT w="1270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6.345489898957027E-3"/>
                  <c:y val="0.123438421941443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005340523502402E-3"/>
                  <c:y val="0.134168157423971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8357392825898802E-3"/>
                  <c:y val="-5.21161082863471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7463145468028918E-3"/>
                  <c:y val="1.1239106148699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1332426478359816E-3"/>
                  <c:y val="-4.8991470083570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33896685372808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6033417670573296E-3"/>
                  <c:y val="-3.3787194143179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г.</c:v>
                </c:pt>
                <c:pt idx="1">
                  <c:v>2020 г.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3190</c:v>
                </c:pt>
                <c:pt idx="1">
                  <c:v>3335.3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Фактические показатели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1.178135404703862E-2"/>
                  <c:y val="0.10932220234545816"/>
                </c:manualLayout>
              </c:layout>
              <c:tx>
                <c:rich>
                  <a:bodyPr/>
                  <a:lstStyle/>
                  <a:p>
                    <a:fld id="{605C6B5A-9D94-4349-A5F1-26136535A94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9.7773008936330418E-3"/>
                  <c:y val="0.13416815742397137"/>
                </c:manualLayout>
              </c:layout>
              <c:tx>
                <c:rich>
                  <a:bodyPr/>
                  <a:lstStyle/>
                  <a:p>
                    <a:fld id="{8AF9B349-9035-4B45-AA18-BEBE0CB6AF4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7.1694834268640432E-3"/>
                  <c:y val="0"/>
                </c:manualLayout>
              </c:layout>
              <c:tx>
                <c:rich>
                  <a:bodyPr/>
                  <a:lstStyle/>
                  <a:p>
                    <a:fld id="{156084A3-BCED-44BA-90B0-8A1C8DB9F622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2905070168355277E-2"/>
                  <c:y val="4.8991470083570732E-3"/>
                </c:manualLayout>
              </c:layout>
              <c:tx>
                <c:rich>
                  <a:bodyPr/>
                  <a:lstStyle/>
                  <a:p>
                    <a:fld id="{5B19310D-3649-46D8-8A69-D4C9EE26852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8.6033801122368525E-3"/>
                  <c:y val="0"/>
                </c:manualLayout>
              </c:layout>
              <c:tx>
                <c:rich>
                  <a:bodyPr/>
                  <a:lstStyle/>
                  <a:p>
                    <a:fld id="{79243E0F-FA78-4D70-8163-FADB4C9DA44A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1.5772863539100894E-2"/>
                  <c:y val="-9.7982940167141985E-3"/>
                </c:manualLayout>
              </c:layout>
              <c:tx>
                <c:rich>
                  <a:bodyPr/>
                  <a:lstStyle/>
                  <a:p>
                    <a:fld id="{130FB1B0-BDC0-4A53-BE13-53E43DE41BB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(106%)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1.8640656909846513E-2"/>
                  <c:y val="-4.8991470083571071E-3"/>
                </c:manualLayout>
              </c:layout>
              <c:tx>
                <c:rich>
                  <a:bodyPr/>
                  <a:lstStyle/>
                  <a:p>
                    <a:fld id="{8BC7C2D2-CC8D-4453-BFAE-34700F95EE38}" type="VALUE">
                      <a:rPr lang="en-US" smtClean="0"/>
                      <a:pPr/>
                      <a:t>[ЗНАЧЕНИЕ]</a:t>
                    </a:fld>
                    <a:endParaRPr lang="en-US" dirty="0" smtClean="0"/>
                  </a:p>
                  <a:p>
                    <a:r>
                      <a:rPr lang="en-US" dirty="0" smtClean="0"/>
                      <a:t>(98,2%)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1.9966334977455091E-2"/>
                  <c:y val="1.1971849868299707E-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FC2AEDC-3B28-4EC8-ACE1-39B2AED1ADF6}" type="VALUE">
                      <a:rPr lang="en-US" sz="180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8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en-US" sz="1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(99,5%)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945166469972935E-2"/>
                      <c:h val="0.1144729129713556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г.</c:v>
                </c:pt>
                <c:pt idx="1">
                  <c:v>2020 г.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General">
                  <c:v>3097.1</c:v>
                </c:pt>
                <c:pt idx="1">
                  <c:v>3230.6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gapDepth val="180"/>
        <c:shape val="cylinder"/>
        <c:axId val="298472576"/>
        <c:axId val="298474496"/>
        <c:axId val="0"/>
      </c:bar3DChart>
      <c:catAx>
        <c:axId val="29847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98474496"/>
        <c:crosses val="autoZero"/>
        <c:auto val="1"/>
        <c:lblAlgn val="ctr"/>
        <c:lblOffset val="100"/>
        <c:noMultiLvlLbl val="0"/>
      </c:catAx>
      <c:valAx>
        <c:axId val="2984744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847257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1600" b="1">
              <a:solidFill>
                <a:schemeClr val="accent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solidFill>
            <a:schemeClr val="bg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0.49118</cdr:x>
      <cdr:y>0.82839</cdr:y>
    </cdr:from>
    <cdr:to>
      <cdr:x>0.62773</cdr:x>
      <cdr:y>0.96381</cdr:y>
    </cdr:to>
    <cdr:sp macro="" textlink="">
      <cdr:nvSpPr>
        <cdr:cNvPr id="2" name="4-конечная звезда 1"/>
        <cdr:cNvSpPr/>
      </cdr:nvSpPr>
      <cdr:spPr>
        <a:xfrm xmlns:a="http://schemas.openxmlformats.org/drawingml/2006/main">
          <a:off x="1973520" y="3132604"/>
          <a:ext cx="548640" cy="512064"/>
        </a:xfrm>
        <a:prstGeom xmlns:a="http://schemas.openxmlformats.org/drawingml/2006/main" prst="star4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0.45235</cdr:x>
      <cdr:y>0.0407</cdr:y>
    </cdr:from>
    <cdr:to>
      <cdr:x>0.67993</cdr:x>
      <cdr:y>0.15028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17483" y="153899"/>
          <a:ext cx="914400" cy="414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2019</a:t>
          </a:r>
          <a:endParaRPr lang="ru-RU" sz="18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0.03768</cdr:x>
      <cdr:y>0.81702</cdr:y>
    </cdr:from>
    <cdr:to>
      <cdr:x>0.17423</cdr:x>
      <cdr:y>0.9484</cdr:y>
    </cdr:to>
    <cdr:sp macro="" textlink="">
      <cdr:nvSpPr>
        <cdr:cNvPr id="2" name="4-конечная звезда 1"/>
        <cdr:cNvSpPr/>
      </cdr:nvSpPr>
      <cdr:spPr>
        <a:xfrm xmlns:a="http://schemas.openxmlformats.org/drawingml/2006/main">
          <a:off x="151384" y="3184338"/>
          <a:ext cx="548640" cy="512064"/>
        </a:xfrm>
        <a:prstGeom xmlns:a="http://schemas.openxmlformats.org/drawingml/2006/main" prst="star4">
          <a:avLst/>
        </a:prstGeom>
        <a:solidFill xmlns:a="http://schemas.openxmlformats.org/drawingml/2006/main">
          <a:srgbClr val="2406A2"/>
        </a:solidFill>
        <a:ln xmlns:a="http://schemas.openxmlformats.org/drawingml/2006/main">
          <a:solidFill>
            <a:srgbClr val="2406A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0.26421</cdr:x>
      <cdr:y>0.84134</cdr:y>
    </cdr:from>
    <cdr:to>
      <cdr:x>1</cdr:x>
      <cdr:y>0.99811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1579" y="3279124"/>
          <a:ext cx="2956304" cy="611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Безвозмездные поступления</a:t>
          </a:r>
          <a:endParaRPr lang="ru-RU" sz="14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0.19821</cdr:x>
      <cdr:y>0.07273</cdr:y>
    </cdr:from>
    <cdr:to>
      <cdr:x>0.4258</cdr:x>
      <cdr:y>0.19473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96403" y="283464"/>
          <a:ext cx="914400" cy="4754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rPr>
            <a:t>2020</a:t>
          </a:r>
          <a:endParaRPr lang="ru-RU" sz="1800" b="1" dirty="0">
            <a:solidFill>
              <a:srgbClr val="19047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0.77273</cdr:x>
      <cdr:y>0.02941</cdr:y>
    </cdr:from>
    <cdr:to>
      <cdr:x>0.98485</cdr:x>
      <cdr:y>0.47059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72408" y="72008"/>
          <a:ext cx="1008112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28" y="1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482D5-54C5-4DB8-80CB-029ACF9829BC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28" y="9428959"/>
            <a:ext cx="2946351" cy="4976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38148-BDF7-439B-90B3-53C03AB374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3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14844E-58B2-4069-8404-E13BB589E966}" type="datetimeFigureOut">
              <a:rPr lang="ru-RU"/>
              <a:pPr>
                <a:defRPr/>
              </a:pPr>
              <a:t>01.06.2021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4E8C0A-E7AC-4E0E-8B97-80AADEE380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678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салават город&quot;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10283"/>
          <a:stretch/>
        </p:blipFill>
        <p:spPr bwMode="auto">
          <a:xfrm>
            <a:off x="3997621" y="-36880"/>
            <a:ext cx="8214426" cy="54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46" y="-36880"/>
            <a:ext cx="12231393" cy="6927515"/>
          </a:xfrm>
          <a:prstGeom prst="rect">
            <a:avLst/>
          </a:prstGeom>
        </p:spPr>
      </p:pic>
      <p:sp>
        <p:nvSpPr>
          <p:cNvPr id="7" name="Прямоугольник 1"/>
          <p:cNvSpPr/>
          <p:nvPr/>
        </p:nvSpPr>
        <p:spPr>
          <a:xfrm>
            <a:off x="0" y="-10634"/>
            <a:ext cx="10876547" cy="6916759"/>
          </a:xfrm>
          <a:custGeom>
            <a:avLst/>
            <a:gdLst>
              <a:gd name="connsiteX0" fmla="*/ 0 w 5342021"/>
              <a:gd name="connsiteY0" fmla="*/ 0 h 6858000"/>
              <a:gd name="connsiteX1" fmla="*/ 5342021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5342021"/>
              <a:gd name="connsiteY0" fmla="*/ 0 h 6858000"/>
              <a:gd name="connsiteX1" fmla="*/ 4523874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10876547"/>
              <a:gd name="connsiteY0" fmla="*/ 0 h 6906126"/>
              <a:gd name="connsiteX1" fmla="*/ 4523874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22821 w 10876547"/>
              <a:gd name="connsiteY1" fmla="*/ 48126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06779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053616 w 10876547"/>
              <a:gd name="connsiteY1" fmla="*/ 21265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10633 h 6916759"/>
              <a:gd name="connsiteX1" fmla="*/ 4011086 w 10876547"/>
              <a:gd name="connsiteY1" fmla="*/ 0 h 6916759"/>
              <a:gd name="connsiteX2" fmla="*/ 10876547 w 10876547"/>
              <a:gd name="connsiteY2" fmla="*/ 6916759 h 6916759"/>
              <a:gd name="connsiteX3" fmla="*/ 0 w 10876547"/>
              <a:gd name="connsiteY3" fmla="*/ 6868633 h 6916759"/>
              <a:gd name="connsiteX4" fmla="*/ 0 w 10876547"/>
              <a:gd name="connsiteY4" fmla="*/ 10633 h 691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7" h="6916759">
                <a:moveTo>
                  <a:pt x="0" y="10633"/>
                </a:moveTo>
                <a:lnTo>
                  <a:pt x="4011086" y="0"/>
                </a:lnTo>
                <a:lnTo>
                  <a:pt x="10876547" y="6916759"/>
                </a:lnTo>
                <a:lnTo>
                  <a:pt x="0" y="6868633"/>
                </a:lnTo>
                <a:lnTo>
                  <a:pt x="0" y="10633"/>
                </a:lnTo>
                <a:close/>
              </a:path>
            </a:pathLst>
          </a:custGeom>
          <a:solidFill>
            <a:srgbClr val="407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8898360">
            <a:off x="-37814" y="-17217"/>
            <a:ext cx="1114665" cy="1114665"/>
          </a:xfrm>
          <a:custGeom>
            <a:avLst/>
            <a:gdLst>
              <a:gd name="connsiteX0" fmla="*/ 1114665 w 1114665"/>
              <a:gd name="connsiteY0" fmla="*/ 276167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361416 h 1114665"/>
              <a:gd name="connsiteX4" fmla="*/ 361761 w 1114665"/>
              <a:gd name="connsiteY4" fmla="*/ 0 h 1114665"/>
              <a:gd name="connsiteX5" fmla="*/ 838761 w 1114665"/>
              <a:gd name="connsiteY5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665" h="1114665">
                <a:moveTo>
                  <a:pt x="1114665" y="276167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361416"/>
                </a:lnTo>
                <a:lnTo>
                  <a:pt x="361761" y="0"/>
                </a:lnTo>
                <a:lnTo>
                  <a:pt x="83876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8898360">
            <a:off x="812133" y="813188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4368" r="6052" b="33315"/>
          <a:stretch/>
        </p:blipFill>
        <p:spPr>
          <a:xfrm>
            <a:off x="1793049" y="290904"/>
            <a:ext cx="10818028" cy="6567096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 rot="18898360">
            <a:off x="-298743" y="986926"/>
            <a:ext cx="1114665" cy="1881369"/>
          </a:xfrm>
          <a:custGeom>
            <a:avLst/>
            <a:gdLst>
              <a:gd name="connsiteX0" fmla="*/ 1114665 w 1114665"/>
              <a:gd name="connsiteY0" fmla="*/ 0 h 1881369"/>
              <a:gd name="connsiteX1" fmla="*/ 1114665 w 1114665"/>
              <a:gd name="connsiteY1" fmla="*/ 1881369 h 1881369"/>
              <a:gd name="connsiteX2" fmla="*/ 0 w 1114665"/>
              <a:gd name="connsiteY2" fmla="*/ 1881369 h 1881369"/>
              <a:gd name="connsiteX3" fmla="*/ 0 w 1114665"/>
              <a:gd name="connsiteY3" fmla="*/ 1113602 h 188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665" h="1881369">
                <a:moveTo>
                  <a:pt x="1114665" y="0"/>
                </a:moveTo>
                <a:lnTo>
                  <a:pt x="1114665" y="1881369"/>
                </a:lnTo>
                <a:lnTo>
                  <a:pt x="0" y="1881369"/>
                </a:lnTo>
                <a:lnTo>
                  <a:pt x="0" y="1113602"/>
                </a:lnTo>
                <a:close/>
              </a:path>
            </a:pathLst>
          </a:custGeom>
          <a:solidFill>
            <a:srgbClr val="EA201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8898360">
            <a:off x="1655048" y="1673729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8898360">
            <a:off x="812133" y="2477860"/>
            <a:ext cx="1114665" cy="1114665"/>
          </a:xfrm>
          <a:prstGeom prst="rect">
            <a:avLst/>
          </a:prstGeom>
          <a:solidFill>
            <a:srgbClr val="EA201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8898360">
            <a:off x="1655048" y="3323204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8844314">
            <a:off x="827920" y="4151477"/>
            <a:ext cx="1114665" cy="1114665"/>
          </a:xfrm>
          <a:prstGeom prst="rect">
            <a:avLst/>
          </a:prstGeom>
          <a:gradFill>
            <a:gsLst>
              <a:gs pos="0">
                <a:srgbClr val="0084FF">
                  <a:alpha val="6000"/>
                </a:srgbClr>
              </a:gs>
              <a:gs pos="100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8898360">
            <a:off x="1655048" y="4969297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18898360">
            <a:off x="-14572" y="4993842"/>
            <a:ext cx="1114665" cy="1114665"/>
          </a:xfrm>
          <a:custGeom>
            <a:avLst/>
            <a:gdLst>
              <a:gd name="connsiteX0" fmla="*/ 1114665 w 1114665"/>
              <a:gd name="connsiteY0" fmla="*/ 0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294260 h 1114665"/>
              <a:gd name="connsiteX4" fmla="*/ 294541 w 1114665"/>
              <a:gd name="connsiteY4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665" h="1114665">
                <a:moveTo>
                  <a:pt x="1114665" y="0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294260"/>
                </a:lnTo>
                <a:lnTo>
                  <a:pt x="29454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2669860">
            <a:off x="4005108" y="-1204195"/>
            <a:ext cx="1109613" cy="5438560"/>
          </a:xfrm>
          <a:custGeom>
            <a:avLst/>
            <a:gdLst>
              <a:gd name="connsiteX0" fmla="*/ 0 w 1109613"/>
              <a:gd name="connsiteY0" fmla="*/ 1090325 h 5438560"/>
              <a:gd name="connsiteX1" fmla="*/ 1109613 w 1109613"/>
              <a:gd name="connsiteY1" fmla="*/ 0 h 5438560"/>
              <a:gd name="connsiteX2" fmla="*/ 1109613 w 1109613"/>
              <a:gd name="connsiteY2" fmla="*/ 5438560 h 5438560"/>
              <a:gd name="connsiteX3" fmla="*/ 0 w 1109613"/>
              <a:gd name="connsiteY3" fmla="*/ 5438560 h 543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5438560">
                <a:moveTo>
                  <a:pt x="0" y="1090325"/>
                </a:moveTo>
                <a:lnTo>
                  <a:pt x="1109613" y="0"/>
                </a:lnTo>
                <a:lnTo>
                  <a:pt x="1109613" y="5438560"/>
                </a:lnTo>
                <a:lnTo>
                  <a:pt x="0" y="543856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2669860">
            <a:off x="609834" y="5761810"/>
            <a:ext cx="1109613" cy="1755804"/>
          </a:xfrm>
          <a:custGeom>
            <a:avLst/>
            <a:gdLst>
              <a:gd name="connsiteX0" fmla="*/ 0 w 1109613"/>
              <a:gd name="connsiteY0" fmla="*/ 0 h 1755804"/>
              <a:gd name="connsiteX1" fmla="*/ 1109613 w 1109613"/>
              <a:gd name="connsiteY1" fmla="*/ 0 h 1755804"/>
              <a:gd name="connsiteX2" fmla="*/ 1109613 w 1109613"/>
              <a:gd name="connsiteY2" fmla="*/ 665479 h 1755804"/>
              <a:gd name="connsiteX3" fmla="*/ 0 w 1109613"/>
              <a:gd name="connsiteY3" fmla="*/ 1755804 h 175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755804">
                <a:moveTo>
                  <a:pt x="0" y="0"/>
                </a:moveTo>
                <a:lnTo>
                  <a:pt x="1109613" y="0"/>
                </a:lnTo>
                <a:lnTo>
                  <a:pt x="1109613" y="665479"/>
                </a:lnTo>
                <a:lnTo>
                  <a:pt x="0" y="1755804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8904809">
            <a:off x="5780712" y="80269"/>
            <a:ext cx="2275510" cy="8873291"/>
          </a:xfrm>
          <a:custGeom>
            <a:avLst/>
            <a:gdLst>
              <a:gd name="connsiteX0" fmla="*/ 1109613 w 2275510"/>
              <a:gd name="connsiteY0" fmla="*/ 76379 h 8873291"/>
              <a:gd name="connsiteX1" fmla="*/ 1109612 w 2275510"/>
              <a:gd name="connsiteY1" fmla="*/ 7718859 h 8873291"/>
              <a:gd name="connsiteX2" fmla="*/ 0 w 2275510"/>
              <a:gd name="connsiteY2" fmla="*/ 6612346 h 8873291"/>
              <a:gd name="connsiteX3" fmla="*/ 0 w 2275510"/>
              <a:gd name="connsiteY3" fmla="*/ 49646 h 8873291"/>
              <a:gd name="connsiteX4" fmla="*/ 49507 w 2275510"/>
              <a:gd name="connsiteY4" fmla="*/ 0 h 8873291"/>
              <a:gd name="connsiteX5" fmla="*/ 49616 w 2275510"/>
              <a:gd name="connsiteY5" fmla="*/ 77862 h 8873291"/>
              <a:gd name="connsiteX6" fmla="*/ 2275510 w 2275510"/>
              <a:gd name="connsiteY6" fmla="*/ 74748 h 8873291"/>
              <a:gd name="connsiteX7" fmla="*/ 2275510 w 2275510"/>
              <a:gd name="connsiteY7" fmla="*/ 8873291 h 8873291"/>
              <a:gd name="connsiteX8" fmla="*/ 1165897 w 2275510"/>
              <a:gd name="connsiteY8" fmla="*/ 7766778 h 8873291"/>
              <a:gd name="connsiteX9" fmla="*/ 1165897 w 2275510"/>
              <a:gd name="connsiteY9" fmla="*/ 76301 h 887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5510" h="8873291">
                <a:moveTo>
                  <a:pt x="1109613" y="76379"/>
                </a:moveTo>
                <a:lnTo>
                  <a:pt x="1109612" y="7718859"/>
                </a:lnTo>
                <a:lnTo>
                  <a:pt x="0" y="6612346"/>
                </a:lnTo>
                <a:lnTo>
                  <a:pt x="0" y="49646"/>
                </a:lnTo>
                <a:lnTo>
                  <a:pt x="49507" y="0"/>
                </a:lnTo>
                <a:lnTo>
                  <a:pt x="49616" y="77862"/>
                </a:lnTo>
                <a:close/>
                <a:moveTo>
                  <a:pt x="2275510" y="74748"/>
                </a:moveTo>
                <a:lnTo>
                  <a:pt x="2275510" y="8873291"/>
                </a:lnTo>
                <a:lnTo>
                  <a:pt x="1165897" y="7766778"/>
                </a:lnTo>
                <a:lnTo>
                  <a:pt x="1165897" y="76301"/>
                </a:lnTo>
                <a:close/>
              </a:path>
            </a:pathLst>
          </a:custGeom>
          <a:gradFill>
            <a:gsLst>
              <a:gs pos="100000">
                <a:srgbClr val="4F81BD">
                  <a:alpha val="35000"/>
                  <a:lumMod val="63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8867722">
            <a:off x="952840" y="2598015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8867722">
            <a:off x="1779491" y="509582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2732278" flipV="1">
            <a:off x="-884740" y="3002210"/>
            <a:ext cx="1766703" cy="1766334"/>
          </a:xfrm>
          <a:custGeom>
            <a:avLst/>
            <a:gdLst>
              <a:gd name="connsiteX0" fmla="*/ 1306163 w 1766703"/>
              <a:gd name="connsiteY0" fmla="*/ 451972 h 1766334"/>
              <a:gd name="connsiteX1" fmla="*/ 1761100 w 1766703"/>
              <a:gd name="connsiteY1" fmla="*/ 457325 h 1766334"/>
              <a:gd name="connsiteX2" fmla="*/ 1766703 w 1766703"/>
              <a:gd name="connsiteY2" fmla="*/ 0 h 1766334"/>
              <a:gd name="connsiteX3" fmla="*/ 1537824 w 1766703"/>
              <a:gd name="connsiteY3" fmla="*/ 224621 h 1766334"/>
              <a:gd name="connsiteX4" fmla="*/ 1537413 w 1766703"/>
              <a:gd name="connsiteY4" fmla="*/ 246474 h 1766334"/>
              <a:gd name="connsiteX5" fmla="*/ 1515967 w 1766703"/>
              <a:gd name="connsiteY5" fmla="*/ 246071 h 1766334"/>
              <a:gd name="connsiteX6" fmla="*/ 990313 w 1766703"/>
              <a:gd name="connsiteY6" fmla="*/ 1530684 h 1766334"/>
              <a:gd name="connsiteX7" fmla="*/ 999220 w 1766703"/>
              <a:gd name="connsiteY7" fmla="*/ 1013644 h 1766334"/>
              <a:gd name="connsiteX8" fmla="*/ 1523002 w 1766703"/>
              <a:gd name="connsiteY8" fmla="*/ 1013863 h 1766334"/>
              <a:gd name="connsiteX9" fmla="*/ 1513109 w 1766703"/>
              <a:gd name="connsiteY9" fmla="*/ 1540501 h 1766334"/>
              <a:gd name="connsiteX10" fmla="*/ 769073 w 1766703"/>
              <a:gd name="connsiteY10" fmla="*/ 1744372 h 1766334"/>
              <a:gd name="connsiteX11" fmla="*/ 782850 w 1766703"/>
              <a:gd name="connsiteY11" fmla="*/ 1744502 h 1766334"/>
              <a:gd name="connsiteX12" fmla="*/ 782811 w 1766703"/>
              <a:gd name="connsiteY12" fmla="*/ 1748534 h 1766334"/>
              <a:gd name="connsiteX13" fmla="*/ 1730536 w 1766703"/>
              <a:gd name="connsiteY13" fmla="*/ 1766334 h 1766334"/>
              <a:gd name="connsiteX14" fmla="*/ 1730655 w 1766703"/>
              <a:gd name="connsiteY14" fmla="*/ 1760253 h 1766334"/>
              <a:gd name="connsiteX15" fmla="*/ 1736627 w 1766703"/>
              <a:gd name="connsiteY15" fmla="*/ 1760365 h 1766334"/>
              <a:gd name="connsiteX16" fmla="*/ 1754707 w 1766703"/>
              <a:gd name="connsiteY16" fmla="*/ 797779 h 1766334"/>
              <a:gd name="connsiteX17" fmla="*/ 1527101 w 1766703"/>
              <a:gd name="connsiteY17" fmla="*/ 795640 h 1766334"/>
              <a:gd name="connsiteX18" fmla="*/ 1527061 w 1766703"/>
              <a:gd name="connsiteY18" fmla="*/ 797735 h 1766334"/>
              <a:gd name="connsiteX19" fmla="*/ 1002953 w 1766703"/>
              <a:gd name="connsiteY19" fmla="*/ 796920 h 1766334"/>
              <a:gd name="connsiteX20" fmla="*/ 1003783 w 1766703"/>
              <a:gd name="connsiteY20" fmla="*/ 748726 h 1766334"/>
              <a:gd name="connsiteX21" fmla="*/ 733955 w 1766703"/>
              <a:gd name="connsiteY21" fmla="*/ 1013534 h 1766334"/>
              <a:gd name="connsiteX22" fmla="*/ 782496 w 1766703"/>
              <a:gd name="connsiteY22" fmla="*/ 1013554 h 1766334"/>
              <a:gd name="connsiteX23" fmla="*/ 0 w 1766703"/>
              <a:gd name="connsiteY23" fmla="*/ 1733835 h 1766334"/>
              <a:gd name="connsiteX24" fmla="*/ 444992 w 1766703"/>
              <a:gd name="connsiteY24" fmla="*/ 1742191 h 1766334"/>
              <a:gd name="connsiteX25" fmla="*/ 452615 w 1766703"/>
              <a:gd name="connsiteY25" fmla="*/ 1289640 h 1766334"/>
              <a:gd name="connsiteX26" fmla="*/ 231240 w 1766703"/>
              <a:gd name="connsiteY26" fmla="*/ 1506896 h 1766334"/>
              <a:gd name="connsiteX27" fmla="*/ 231060 w 1766703"/>
              <a:gd name="connsiteY27" fmla="*/ 1516506 h 1766334"/>
              <a:gd name="connsiteX28" fmla="*/ 221629 w 1766703"/>
              <a:gd name="connsiteY28" fmla="*/ 1516329 h 17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6703" h="1766334">
                <a:moveTo>
                  <a:pt x="1306163" y="451972"/>
                </a:moveTo>
                <a:lnTo>
                  <a:pt x="1761100" y="457325"/>
                </a:lnTo>
                <a:lnTo>
                  <a:pt x="1766703" y="0"/>
                </a:lnTo>
                <a:lnTo>
                  <a:pt x="1537824" y="224621"/>
                </a:lnTo>
                <a:lnTo>
                  <a:pt x="1537413" y="246474"/>
                </a:lnTo>
                <a:lnTo>
                  <a:pt x="1515967" y="246071"/>
                </a:lnTo>
                <a:close/>
                <a:moveTo>
                  <a:pt x="990313" y="1530684"/>
                </a:moveTo>
                <a:lnTo>
                  <a:pt x="999220" y="1013644"/>
                </a:lnTo>
                <a:lnTo>
                  <a:pt x="1523002" y="1013863"/>
                </a:lnTo>
                <a:lnTo>
                  <a:pt x="1513109" y="1540501"/>
                </a:lnTo>
                <a:close/>
                <a:moveTo>
                  <a:pt x="769073" y="1744372"/>
                </a:moveTo>
                <a:lnTo>
                  <a:pt x="782850" y="1744502"/>
                </a:lnTo>
                <a:lnTo>
                  <a:pt x="782811" y="1748534"/>
                </a:lnTo>
                <a:lnTo>
                  <a:pt x="1730536" y="1766334"/>
                </a:lnTo>
                <a:lnTo>
                  <a:pt x="1730655" y="1760253"/>
                </a:lnTo>
                <a:lnTo>
                  <a:pt x="1736627" y="1760365"/>
                </a:lnTo>
                <a:lnTo>
                  <a:pt x="1754707" y="797779"/>
                </a:lnTo>
                <a:cubicBezTo>
                  <a:pt x="1678838" y="797066"/>
                  <a:pt x="1602968" y="796353"/>
                  <a:pt x="1527101" y="795640"/>
                </a:cubicBezTo>
                <a:lnTo>
                  <a:pt x="1527061" y="797735"/>
                </a:lnTo>
                <a:lnTo>
                  <a:pt x="1002953" y="796920"/>
                </a:lnTo>
                <a:lnTo>
                  <a:pt x="1003783" y="748726"/>
                </a:lnTo>
                <a:lnTo>
                  <a:pt x="733955" y="1013534"/>
                </a:lnTo>
                <a:lnTo>
                  <a:pt x="782496" y="1013554"/>
                </a:lnTo>
                <a:close/>
                <a:moveTo>
                  <a:pt x="0" y="1733835"/>
                </a:moveTo>
                <a:lnTo>
                  <a:pt x="444992" y="1742191"/>
                </a:lnTo>
                <a:lnTo>
                  <a:pt x="452615" y="1289640"/>
                </a:lnTo>
                <a:lnTo>
                  <a:pt x="231240" y="1506896"/>
                </a:lnTo>
                <a:lnTo>
                  <a:pt x="231060" y="1516506"/>
                </a:lnTo>
                <a:lnTo>
                  <a:pt x="221629" y="151632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 rot="18932278" flipV="1">
            <a:off x="1507617" y="-1508774"/>
            <a:ext cx="3040249" cy="3046059"/>
          </a:xfrm>
          <a:custGeom>
            <a:avLst/>
            <a:gdLst>
              <a:gd name="connsiteX0" fmla="*/ 732235 w 3040249"/>
              <a:gd name="connsiteY0" fmla="*/ 723209 h 3046059"/>
              <a:gd name="connsiteX1" fmla="*/ 289220 w 3040249"/>
              <a:gd name="connsiteY1" fmla="*/ 719051 h 3046059"/>
              <a:gd name="connsiteX2" fmla="*/ 297906 w 3040249"/>
              <a:gd name="connsiteY2" fmla="*/ 256629 h 3046059"/>
              <a:gd name="connsiteX3" fmla="*/ 736538 w 3040249"/>
              <a:gd name="connsiteY3" fmla="*/ 264869 h 3046059"/>
              <a:gd name="connsiteX4" fmla="*/ 725445 w 3040249"/>
              <a:gd name="connsiteY4" fmla="*/ 1446192 h 3046059"/>
              <a:gd name="connsiteX5" fmla="*/ 275724 w 3040249"/>
              <a:gd name="connsiteY5" fmla="*/ 1437747 h 3046059"/>
              <a:gd name="connsiteX6" fmla="*/ 283702 w 3040249"/>
              <a:gd name="connsiteY6" fmla="*/ 1012904 h 3046059"/>
              <a:gd name="connsiteX7" fmla="*/ 729475 w 3040249"/>
              <a:gd name="connsiteY7" fmla="*/ 1017095 h 3046059"/>
              <a:gd name="connsiteX8" fmla="*/ 1483834 w 3040249"/>
              <a:gd name="connsiteY8" fmla="*/ 730268 h 3046059"/>
              <a:gd name="connsiteX9" fmla="*/ 1026116 w 3040249"/>
              <a:gd name="connsiteY9" fmla="*/ 725969 h 3046059"/>
              <a:gd name="connsiteX10" fmla="*/ 1030394 w 3040249"/>
              <a:gd name="connsiteY10" fmla="*/ 270387 h 3046059"/>
              <a:gd name="connsiteX11" fmla="*/ 1492308 w 3040249"/>
              <a:gd name="connsiteY11" fmla="*/ 279062 h 3046059"/>
              <a:gd name="connsiteX12" fmla="*/ 1470314 w 3040249"/>
              <a:gd name="connsiteY12" fmla="*/ 1450208 h 3046059"/>
              <a:gd name="connsiteX13" fmla="*/ 1460416 w 3040249"/>
              <a:gd name="connsiteY13" fmla="*/ 1450023 h 3046059"/>
              <a:gd name="connsiteX14" fmla="*/ 1460229 w 3040249"/>
              <a:gd name="connsiteY14" fmla="*/ 1459992 h 3046059"/>
              <a:gd name="connsiteX15" fmla="*/ 1019304 w 3040249"/>
              <a:gd name="connsiteY15" fmla="*/ 1451712 h 3046059"/>
              <a:gd name="connsiteX16" fmla="*/ 1023356 w 3040249"/>
              <a:gd name="connsiteY16" fmla="*/ 1019852 h 3046059"/>
              <a:gd name="connsiteX17" fmla="*/ 1478316 w 3040249"/>
              <a:gd name="connsiteY17" fmla="*/ 1024124 h 3046059"/>
              <a:gd name="connsiteX18" fmla="*/ 2160725 w 3040249"/>
              <a:gd name="connsiteY18" fmla="*/ 925533 h 3046059"/>
              <a:gd name="connsiteX19" fmla="*/ 2410695 w 3040249"/>
              <a:gd name="connsiteY19" fmla="*/ 680213 h 3046059"/>
              <a:gd name="connsiteX20" fmla="*/ 2072837 w 3040249"/>
              <a:gd name="connsiteY20" fmla="*/ 673134 h 3046059"/>
              <a:gd name="connsiteX21" fmla="*/ 2070489 w 3040249"/>
              <a:gd name="connsiteY21" fmla="*/ 923127 h 3046059"/>
              <a:gd name="connsiteX22" fmla="*/ 622710 w 3040249"/>
              <a:gd name="connsiteY22" fmla="*/ 2434934 h 3046059"/>
              <a:gd name="connsiteX23" fmla="*/ 872902 w 3040249"/>
              <a:gd name="connsiteY23" fmla="*/ 2189397 h 3046059"/>
              <a:gd name="connsiteX24" fmla="*/ 871887 w 3040249"/>
              <a:gd name="connsiteY24" fmla="*/ 2060604 h 3046059"/>
              <a:gd name="connsiteX25" fmla="*/ 621891 w 3040249"/>
              <a:gd name="connsiteY25" fmla="*/ 2058256 h 3046059"/>
              <a:gd name="connsiteX26" fmla="*/ 0 w 3040249"/>
              <a:gd name="connsiteY26" fmla="*/ 3046059 h 3046059"/>
              <a:gd name="connsiteX27" fmla="*/ 253549 w 3040249"/>
              <a:gd name="connsiteY27" fmla="*/ 2797227 h 3046059"/>
              <a:gd name="connsiteX28" fmla="*/ 271238 w 3040249"/>
              <a:gd name="connsiteY28" fmla="*/ 1676530 h 3046059"/>
              <a:gd name="connsiteX29" fmla="*/ 1374380 w 3040249"/>
              <a:gd name="connsiteY29" fmla="*/ 1697248 h 3046059"/>
              <a:gd name="connsiteX30" fmla="*/ 1710743 w 3040249"/>
              <a:gd name="connsiteY30" fmla="*/ 1367143 h 3046059"/>
              <a:gd name="connsiteX31" fmla="*/ 1731094 w 3040249"/>
              <a:gd name="connsiteY31" fmla="*/ 283546 h 3046059"/>
              <a:gd name="connsiteX32" fmla="*/ 2786216 w 3040249"/>
              <a:gd name="connsiteY32" fmla="*/ 311679 h 3046059"/>
              <a:gd name="connsiteX33" fmla="*/ 3040249 w 3040249"/>
              <a:gd name="connsiteY33" fmla="*/ 62372 h 3046059"/>
              <a:gd name="connsiteX34" fmla="*/ 63786 w 3040249"/>
              <a:gd name="connsiteY34" fmla="*/ 0 h 3046059"/>
              <a:gd name="connsiteX35" fmla="*/ 63660 w 3040249"/>
              <a:gd name="connsiteY35" fmla="*/ 6713 h 3046059"/>
              <a:gd name="connsiteX36" fmla="*/ 57084 w 3040249"/>
              <a:gd name="connsiteY36" fmla="*/ 6587 h 304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40249" h="3046059">
                <a:moveTo>
                  <a:pt x="732235" y="723209"/>
                </a:moveTo>
                <a:lnTo>
                  <a:pt x="289220" y="719051"/>
                </a:lnTo>
                <a:lnTo>
                  <a:pt x="297906" y="256629"/>
                </a:lnTo>
                <a:lnTo>
                  <a:pt x="736538" y="264869"/>
                </a:lnTo>
                <a:close/>
                <a:moveTo>
                  <a:pt x="725445" y="1446192"/>
                </a:moveTo>
                <a:lnTo>
                  <a:pt x="275724" y="1437747"/>
                </a:lnTo>
                <a:lnTo>
                  <a:pt x="283702" y="1012904"/>
                </a:lnTo>
                <a:lnTo>
                  <a:pt x="729475" y="1017095"/>
                </a:lnTo>
                <a:close/>
                <a:moveTo>
                  <a:pt x="1483834" y="730268"/>
                </a:moveTo>
                <a:lnTo>
                  <a:pt x="1026116" y="725969"/>
                </a:lnTo>
                <a:lnTo>
                  <a:pt x="1030394" y="270387"/>
                </a:lnTo>
                <a:lnTo>
                  <a:pt x="1492308" y="279062"/>
                </a:lnTo>
                <a:close/>
                <a:moveTo>
                  <a:pt x="1470314" y="1450208"/>
                </a:moveTo>
                <a:lnTo>
                  <a:pt x="1460416" y="1450023"/>
                </a:lnTo>
                <a:lnTo>
                  <a:pt x="1460229" y="1459992"/>
                </a:lnTo>
                <a:lnTo>
                  <a:pt x="1019304" y="1451712"/>
                </a:lnTo>
                <a:lnTo>
                  <a:pt x="1023356" y="1019852"/>
                </a:lnTo>
                <a:lnTo>
                  <a:pt x="1478316" y="1024124"/>
                </a:lnTo>
                <a:close/>
                <a:moveTo>
                  <a:pt x="2160725" y="925533"/>
                </a:moveTo>
                <a:lnTo>
                  <a:pt x="2410695" y="680213"/>
                </a:lnTo>
                <a:lnTo>
                  <a:pt x="2072837" y="673134"/>
                </a:lnTo>
                <a:lnTo>
                  <a:pt x="2070489" y="923127"/>
                </a:lnTo>
                <a:close/>
                <a:moveTo>
                  <a:pt x="622710" y="2434934"/>
                </a:moveTo>
                <a:lnTo>
                  <a:pt x="872902" y="2189397"/>
                </a:lnTo>
                <a:lnTo>
                  <a:pt x="871887" y="2060604"/>
                </a:lnTo>
                <a:lnTo>
                  <a:pt x="621891" y="2058256"/>
                </a:lnTo>
                <a:close/>
                <a:moveTo>
                  <a:pt x="0" y="3046059"/>
                </a:moveTo>
                <a:lnTo>
                  <a:pt x="253549" y="2797227"/>
                </a:lnTo>
                <a:lnTo>
                  <a:pt x="271238" y="1676530"/>
                </a:lnTo>
                <a:lnTo>
                  <a:pt x="1374380" y="1697248"/>
                </a:lnTo>
                <a:lnTo>
                  <a:pt x="1710743" y="1367143"/>
                </a:lnTo>
                <a:lnTo>
                  <a:pt x="1731094" y="283546"/>
                </a:lnTo>
                <a:lnTo>
                  <a:pt x="2786216" y="311679"/>
                </a:lnTo>
                <a:lnTo>
                  <a:pt x="3040249" y="62372"/>
                </a:lnTo>
                <a:lnTo>
                  <a:pt x="63786" y="0"/>
                </a:lnTo>
                <a:lnTo>
                  <a:pt x="63660" y="6713"/>
                </a:lnTo>
                <a:lnTo>
                  <a:pt x="57084" y="6587"/>
                </a:lnTo>
                <a:close/>
              </a:path>
            </a:pathLst>
          </a:custGeom>
          <a:solidFill>
            <a:srgbClr val="2A65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 rot="2669860">
            <a:off x="4816544" y="-1534103"/>
            <a:ext cx="1109613" cy="7739809"/>
          </a:xfrm>
          <a:custGeom>
            <a:avLst/>
            <a:gdLst>
              <a:gd name="connsiteX0" fmla="*/ 0 w 1109613"/>
              <a:gd name="connsiteY0" fmla="*/ 1090325 h 7739809"/>
              <a:gd name="connsiteX1" fmla="*/ 1109613 w 1109613"/>
              <a:gd name="connsiteY1" fmla="*/ 0 h 7739809"/>
              <a:gd name="connsiteX2" fmla="*/ 1109613 w 1109613"/>
              <a:gd name="connsiteY2" fmla="*/ 7739809 h 7739809"/>
              <a:gd name="connsiteX3" fmla="*/ 0 w 1109613"/>
              <a:gd name="connsiteY3" fmla="*/ 7739809 h 773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7739809">
                <a:moveTo>
                  <a:pt x="0" y="1090325"/>
                </a:moveTo>
                <a:lnTo>
                  <a:pt x="1109613" y="0"/>
                </a:lnTo>
                <a:lnTo>
                  <a:pt x="1109613" y="7739809"/>
                </a:lnTo>
                <a:lnTo>
                  <a:pt x="0" y="7739809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2669860">
            <a:off x="5286498" y="-1929794"/>
            <a:ext cx="1109613" cy="10755079"/>
          </a:xfrm>
          <a:custGeom>
            <a:avLst/>
            <a:gdLst>
              <a:gd name="connsiteX0" fmla="*/ 0 w 1109613"/>
              <a:gd name="connsiteY0" fmla="*/ 1090324 h 10755079"/>
              <a:gd name="connsiteX1" fmla="*/ 1109613 w 1109613"/>
              <a:gd name="connsiteY1" fmla="*/ 0 h 10755079"/>
              <a:gd name="connsiteX2" fmla="*/ 1109613 w 1109613"/>
              <a:gd name="connsiteY2" fmla="*/ 9664754 h 10755079"/>
              <a:gd name="connsiteX3" fmla="*/ 0 w 1109613"/>
              <a:gd name="connsiteY3" fmla="*/ 10755079 h 107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0755079">
                <a:moveTo>
                  <a:pt x="0" y="1090324"/>
                </a:moveTo>
                <a:lnTo>
                  <a:pt x="1109613" y="0"/>
                </a:lnTo>
                <a:lnTo>
                  <a:pt x="1109613" y="9664754"/>
                </a:lnTo>
                <a:lnTo>
                  <a:pt x="0" y="10755079"/>
                </a:lnTo>
                <a:close/>
              </a:path>
            </a:pathLst>
          </a:cu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898360">
            <a:off x="9134334" y="5263763"/>
            <a:ext cx="4045007" cy="1114665"/>
          </a:xfrm>
          <a:custGeom>
            <a:avLst/>
            <a:gdLst>
              <a:gd name="connsiteX0" fmla="*/ 4045007 w 4045007"/>
              <a:gd name="connsiteY0" fmla="*/ 0 h 1114665"/>
              <a:gd name="connsiteX1" fmla="*/ 2929278 w 4045007"/>
              <a:gd name="connsiteY1" fmla="*/ 1114665 h 1114665"/>
              <a:gd name="connsiteX2" fmla="*/ 1113602 w 4045007"/>
              <a:gd name="connsiteY2" fmla="*/ 1114665 h 1114665"/>
              <a:gd name="connsiteX3" fmla="*/ 0 w 4045007"/>
              <a:gd name="connsiteY3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007" h="1114665">
                <a:moveTo>
                  <a:pt x="4045007" y="0"/>
                </a:moveTo>
                <a:lnTo>
                  <a:pt x="2929278" y="1114665"/>
                </a:lnTo>
                <a:lnTo>
                  <a:pt x="1113602" y="11146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4300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8077515" flipV="1">
            <a:off x="940933" y="4267826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gradFill>
            <a:gsLst>
              <a:gs pos="64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8178804" flipV="1">
            <a:off x="1709291" y="3406324"/>
            <a:ext cx="979542" cy="979542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6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ущий слайд_темная тема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 flipH="1">
            <a:off x="81887" y="6596390"/>
            <a:ext cx="5322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Администрация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898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Салават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grayscl/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Картинки по запросу &quot;салават город&quot;"/>
          <p:cNvPicPr>
            <a:picLocks noChangeAspect="1" noChangeArrowheads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21" r="29852"/>
          <a:stretch/>
        </p:blipFill>
        <p:spPr bwMode="auto">
          <a:xfrm>
            <a:off x="5086351" y="0"/>
            <a:ext cx="7105650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7000">
                <a:srgbClr val="092E66">
                  <a:alpha val="56000"/>
                </a:srgbClr>
              </a:gs>
              <a:gs pos="50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0"/>
                </a:srgbClr>
              </a:gs>
              <a:gs pos="0">
                <a:srgbClr val="092667"/>
              </a:gs>
              <a:gs pos="54000">
                <a:srgbClr val="09306F">
                  <a:lumMod val="97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5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Промышленность 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man-engineering.ru/wp-content/uploads/17-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r="12946"/>
          <a:stretch/>
        </p:blipFill>
        <p:spPr bwMode="auto">
          <a:xfrm flipH="1">
            <a:off x="2895600" y="0"/>
            <a:ext cx="9296399" cy="6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56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5" y="6596390"/>
            <a:ext cx="6776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895600" y="-151287"/>
            <a:ext cx="10818028" cy="7009287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97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Инвестиции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get-zen_doc/3122622/pub_5eccdd0b5e1152041afe84ab_5eccddcbcdaa790dc5daf5c0/scale_120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1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764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7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346" y="-10635"/>
            <a:ext cx="12211346" cy="6916759"/>
          </a:xfrm>
          <a:prstGeom prst="rect">
            <a:avLst/>
          </a:prstGeom>
          <a:solidFill>
            <a:srgbClr val="082C60"/>
          </a:solidFill>
        </p:spPr>
      </p:pic>
      <p:sp>
        <p:nvSpPr>
          <p:cNvPr id="7" name="Прямоугольник 1"/>
          <p:cNvSpPr/>
          <p:nvPr/>
        </p:nvSpPr>
        <p:spPr>
          <a:xfrm>
            <a:off x="0" y="-10634"/>
            <a:ext cx="10876547" cy="6916759"/>
          </a:xfrm>
          <a:custGeom>
            <a:avLst/>
            <a:gdLst>
              <a:gd name="connsiteX0" fmla="*/ 0 w 5342021"/>
              <a:gd name="connsiteY0" fmla="*/ 0 h 6858000"/>
              <a:gd name="connsiteX1" fmla="*/ 5342021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5342021"/>
              <a:gd name="connsiteY0" fmla="*/ 0 h 6858000"/>
              <a:gd name="connsiteX1" fmla="*/ 4523874 w 5342021"/>
              <a:gd name="connsiteY1" fmla="*/ 0 h 6858000"/>
              <a:gd name="connsiteX2" fmla="*/ 5342021 w 5342021"/>
              <a:gd name="connsiteY2" fmla="*/ 6858000 h 6858000"/>
              <a:gd name="connsiteX3" fmla="*/ 0 w 5342021"/>
              <a:gd name="connsiteY3" fmla="*/ 6858000 h 6858000"/>
              <a:gd name="connsiteX4" fmla="*/ 0 w 5342021"/>
              <a:gd name="connsiteY4" fmla="*/ 0 h 6858000"/>
              <a:gd name="connsiteX0" fmla="*/ 0 w 10876547"/>
              <a:gd name="connsiteY0" fmla="*/ 0 h 6906126"/>
              <a:gd name="connsiteX1" fmla="*/ 4523874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22821 w 10876547"/>
              <a:gd name="connsiteY1" fmla="*/ 48126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106779 w 10876547"/>
              <a:gd name="connsiteY1" fmla="*/ 0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0 h 6906126"/>
              <a:gd name="connsiteX1" fmla="*/ 4053616 w 10876547"/>
              <a:gd name="connsiteY1" fmla="*/ 21265 h 6906126"/>
              <a:gd name="connsiteX2" fmla="*/ 10876547 w 10876547"/>
              <a:gd name="connsiteY2" fmla="*/ 6906126 h 6906126"/>
              <a:gd name="connsiteX3" fmla="*/ 0 w 10876547"/>
              <a:gd name="connsiteY3" fmla="*/ 6858000 h 6906126"/>
              <a:gd name="connsiteX4" fmla="*/ 0 w 10876547"/>
              <a:gd name="connsiteY4" fmla="*/ 0 h 6906126"/>
              <a:gd name="connsiteX0" fmla="*/ 0 w 10876547"/>
              <a:gd name="connsiteY0" fmla="*/ 10633 h 6916759"/>
              <a:gd name="connsiteX1" fmla="*/ 4011086 w 10876547"/>
              <a:gd name="connsiteY1" fmla="*/ 0 h 6916759"/>
              <a:gd name="connsiteX2" fmla="*/ 10876547 w 10876547"/>
              <a:gd name="connsiteY2" fmla="*/ 6916759 h 6916759"/>
              <a:gd name="connsiteX3" fmla="*/ 0 w 10876547"/>
              <a:gd name="connsiteY3" fmla="*/ 6868633 h 6916759"/>
              <a:gd name="connsiteX4" fmla="*/ 0 w 10876547"/>
              <a:gd name="connsiteY4" fmla="*/ 10633 h 6916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6547" h="6916759">
                <a:moveTo>
                  <a:pt x="0" y="10633"/>
                </a:moveTo>
                <a:lnTo>
                  <a:pt x="4011086" y="0"/>
                </a:lnTo>
                <a:lnTo>
                  <a:pt x="10876547" y="6916759"/>
                </a:lnTo>
                <a:lnTo>
                  <a:pt x="0" y="6868633"/>
                </a:lnTo>
                <a:lnTo>
                  <a:pt x="0" y="10633"/>
                </a:lnTo>
                <a:close/>
              </a:path>
            </a:pathLst>
          </a:custGeom>
          <a:solidFill>
            <a:srgbClr val="0D2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8898360">
            <a:off x="-37814" y="-17217"/>
            <a:ext cx="1114665" cy="1114665"/>
          </a:xfrm>
          <a:custGeom>
            <a:avLst/>
            <a:gdLst>
              <a:gd name="connsiteX0" fmla="*/ 1114665 w 1114665"/>
              <a:gd name="connsiteY0" fmla="*/ 276167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361416 h 1114665"/>
              <a:gd name="connsiteX4" fmla="*/ 361761 w 1114665"/>
              <a:gd name="connsiteY4" fmla="*/ 0 h 1114665"/>
              <a:gd name="connsiteX5" fmla="*/ 838761 w 1114665"/>
              <a:gd name="connsiteY5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665" h="1114665">
                <a:moveTo>
                  <a:pt x="1114665" y="276167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361416"/>
                </a:lnTo>
                <a:lnTo>
                  <a:pt x="361761" y="0"/>
                </a:lnTo>
                <a:lnTo>
                  <a:pt x="83876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8898360">
            <a:off x="812133" y="813188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4368" r="6052" b="33315"/>
          <a:stretch/>
        </p:blipFill>
        <p:spPr>
          <a:xfrm>
            <a:off x="1899255" y="232012"/>
            <a:ext cx="10818028" cy="6628283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 rot="18898360">
            <a:off x="-298743" y="986926"/>
            <a:ext cx="1114665" cy="1881369"/>
          </a:xfrm>
          <a:custGeom>
            <a:avLst/>
            <a:gdLst>
              <a:gd name="connsiteX0" fmla="*/ 1114665 w 1114665"/>
              <a:gd name="connsiteY0" fmla="*/ 0 h 1881369"/>
              <a:gd name="connsiteX1" fmla="*/ 1114665 w 1114665"/>
              <a:gd name="connsiteY1" fmla="*/ 1881369 h 1881369"/>
              <a:gd name="connsiteX2" fmla="*/ 0 w 1114665"/>
              <a:gd name="connsiteY2" fmla="*/ 1881369 h 1881369"/>
              <a:gd name="connsiteX3" fmla="*/ 0 w 1114665"/>
              <a:gd name="connsiteY3" fmla="*/ 1113602 h 188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665" h="1881369">
                <a:moveTo>
                  <a:pt x="1114665" y="0"/>
                </a:moveTo>
                <a:lnTo>
                  <a:pt x="1114665" y="1881369"/>
                </a:lnTo>
                <a:lnTo>
                  <a:pt x="0" y="1881369"/>
                </a:lnTo>
                <a:lnTo>
                  <a:pt x="0" y="1113602"/>
                </a:lnTo>
                <a:close/>
              </a:path>
            </a:pathLst>
          </a:custGeom>
          <a:solidFill>
            <a:srgbClr val="EA201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8898360">
            <a:off x="1655048" y="1673729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8898360">
            <a:off x="812133" y="2477860"/>
            <a:ext cx="1114665" cy="1114665"/>
          </a:xfrm>
          <a:prstGeom prst="rect">
            <a:avLst/>
          </a:prstGeom>
          <a:solidFill>
            <a:srgbClr val="EA201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8898360">
            <a:off x="1655048" y="3323204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8898360">
            <a:off x="812133" y="4150256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8898360">
            <a:off x="1655048" y="4969297"/>
            <a:ext cx="1114665" cy="1114665"/>
          </a:xfrm>
          <a:prstGeom prst="rect">
            <a:avLst/>
          </a:pr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rot="18898360">
            <a:off x="9695" y="4997352"/>
            <a:ext cx="1114665" cy="1114665"/>
          </a:xfrm>
          <a:custGeom>
            <a:avLst/>
            <a:gdLst>
              <a:gd name="connsiteX0" fmla="*/ 1114665 w 1114665"/>
              <a:gd name="connsiteY0" fmla="*/ 0 h 1114665"/>
              <a:gd name="connsiteX1" fmla="*/ 1114665 w 1114665"/>
              <a:gd name="connsiteY1" fmla="*/ 1114665 h 1114665"/>
              <a:gd name="connsiteX2" fmla="*/ 0 w 1114665"/>
              <a:gd name="connsiteY2" fmla="*/ 1114665 h 1114665"/>
              <a:gd name="connsiteX3" fmla="*/ 0 w 1114665"/>
              <a:gd name="connsiteY3" fmla="*/ 294260 h 1114665"/>
              <a:gd name="connsiteX4" fmla="*/ 294541 w 1114665"/>
              <a:gd name="connsiteY4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665" h="1114665">
                <a:moveTo>
                  <a:pt x="1114665" y="0"/>
                </a:moveTo>
                <a:lnTo>
                  <a:pt x="1114665" y="1114665"/>
                </a:lnTo>
                <a:lnTo>
                  <a:pt x="0" y="1114665"/>
                </a:lnTo>
                <a:lnTo>
                  <a:pt x="0" y="294260"/>
                </a:lnTo>
                <a:lnTo>
                  <a:pt x="294541" y="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2669860">
            <a:off x="4005108" y="-1204195"/>
            <a:ext cx="1109613" cy="5438560"/>
          </a:xfrm>
          <a:custGeom>
            <a:avLst/>
            <a:gdLst>
              <a:gd name="connsiteX0" fmla="*/ 0 w 1109613"/>
              <a:gd name="connsiteY0" fmla="*/ 1090325 h 5438560"/>
              <a:gd name="connsiteX1" fmla="*/ 1109613 w 1109613"/>
              <a:gd name="connsiteY1" fmla="*/ 0 h 5438560"/>
              <a:gd name="connsiteX2" fmla="*/ 1109613 w 1109613"/>
              <a:gd name="connsiteY2" fmla="*/ 5438560 h 5438560"/>
              <a:gd name="connsiteX3" fmla="*/ 0 w 1109613"/>
              <a:gd name="connsiteY3" fmla="*/ 5438560 h 543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5438560">
                <a:moveTo>
                  <a:pt x="0" y="1090325"/>
                </a:moveTo>
                <a:lnTo>
                  <a:pt x="1109613" y="0"/>
                </a:lnTo>
                <a:lnTo>
                  <a:pt x="1109613" y="5438560"/>
                </a:lnTo>
                <a:lnTo>
                  <a:pt x="0" y="5438560"/>
                </a:lnTo>
                <a:close/>
              </a:path>
            </a:pathLst>
          </a:custGeom>
          <a:gradFill>
            <a:gsLst>
              <a:gs pos="100000">
                <a:srgbClr val="0C59F4">
                  <a:alpha val="33000"/>
                  <a:lumMod val="77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rot="2669860">
            <a:off x="609834" y="5761810"/>
            <a:ext cx="1109613" cy="1755804"/>
          </a:xfrm>
          <a:custGeom>
            <a:avLst/>
            <a:gdLst>
              <a:gd name="connsiteX0" fmla="*/ 0 w 1109613"/>
              <a:gd name="connsiteY0" fmla="*/ 0 h 1755804"/>
              <a:gd name="connsiteX1" fmla="*/ 1109613 w 1109613"/>
              <a:gd name="connsiteY1" fmla="*/ 0 h 1755804"/>
              <a:gd name="connsiteX2" fmla="*/ 1109613 w 1109613"/>
              <a:gd name="connsiteY2" fmla="*/ 665479 h 1755804"/>
              <a:gd name="connsiteX3" fmla="*/ 0 w 1109613"/>
              <a:gd name="connsiteY3" fmla="*/ 1755804 h 175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755804">
                <a:moveTo>
                  <a:pt x="0" y="0"/>
                </a:moveTo>
                <a:lnTo>
                  <a:pt x="1109613" y="0"/>
                </a:lnTo>
                <a:lnTo>
                  <a:pt x="1109613" y="665479"/>
                </a:lnTo>
                <a:lnTo>
                  <a:pt x="0" y="1755804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8904809">
            <a:off x="5780712" y="80269"/>
            <a:ext cx="2275510" cy="8873291"/>
          </a:xfrm>
          <a:custGeom>
            <a:avLst/>
            <a:gdLst>
              <a:gd name="connsiteX0" fmla="*/ 1109613 w 2275510"/>
              <a:gd name="connsiteY0" fmla="*/ 76379 h 8873291"/>
              <a:gd name="connsiteX1" fmla="*/ 1109612 w 2275510"/>
              <a:gd name="connsiteY1" fmla="*/ 7718859 h 8873291"/>
              <a:gd name="connsiteX2" fmla="*/ 0 w 2275510"/>
              <a:gd name="connsiteY2" fmla="*/ 6612346 h 8873291"/>
              <a:gd name="connsiteX3" fmla="*/ 0 w 2275510"/>
              <a:gd name="connsiteY3" fmla="*/ 49646 h 8873291"/>
              <a:gd name="connsiteX4" fmla="*/ 49507 w 2275510"/>
              <a:gd name="connsiteY4" fmla="*/ 0 h 8873291"/>
              <a:gd name="connsiteX5" fmla="*/ 49616 w 2275510"/>
              <a:gd name="connsiteY5" fmla="*/ 77862 h 8873291"/>
              <a:gd name="connsiteX6" fmla="*/ 2275510 w 2275510"/>
              <a:gd name="connsiteY6" fmla="*/ 74748 h 8873291"/>
              <a:gd name="connsiteX7" fmla="*/ 2275510 w 2275510"/>
              <a:gd name="connsiteY7" fmla="*/ 8873291 h 8873291"/>
              <a:gd name="connsiteX8" fmla="*/ 1165897 w 2275510"/>
              <a:gd name="connsiteY8" fmla="*/ 7766778 h 8873291"/>
              <a:gd name="connsiteX9" fmla="*/ 1165897 w 2275510"/>
              <a:gd name="connsiteY9" fmla="*/ 76301 h 887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5510" h="8873291">
                <a:moveTo>
                  <a:pt x="1109613" y="76379"/>
                </a:moveTo>
                <a:lnTo>
                  <a:pt x="1109612" y="7718859"/>
                </a:lnTo>
                <a:lnTo>
                  <a:pt x="0" y="6612346"/>
                </a:lnTo>
                <a:lnTo>
                  <a:pt x="0" y="49646"/>
                </a:lnTo>
                <a:lnTo>
                  <a:pt x="49507" y="0"/>
                </a:lnTo>
                <a:lnTo>
                  <a:pt x="49616" y="77862"/>
                </a:lnTo>
                <a:close/>
                <a:moveTo>
                  <a:pt x="2275510" y="74748"/>
                </a:moveTo>
                <a:lnTo>
                  <a:pt x="2275510" y="8873291"/>
                </a:lnTo>
                <a:lnTo>
                  <a:pt x="1165897" y="7766778"/>
                </a:lnTo>
                <a:lnTo>
                  <a:pt x="1165897" y="76301"/>
                </a:lnTo>
                <a:close/>
              </a:path>
            </a:pathLst>
          </a:custGeom>
          <a:gradFill>
            <a:gsLst>
              <a:gs pos="100000">
                <a:srgbClr val="4F81BD">
                  <a:alpha val="35000"/>
                  <a:lumMod val="63000"/>
                </a:srgbClr>
              </a:gs>
              <a:gs pos="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 rot="18867722">
            <a:off x="952840" y="2598015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8867722">
            <a:off x="1779491" y="509582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2732278" flipV="1">
            <a:off x="-884740" y="3002210"/>
            <a:ext cx="1766703" cy="1766334"/>
          </a:xfrm>
          <a:custGeom>
            <a:avLst/>
            <a:gdLst>
              <a:gd name="connsiteX0" fmla="*/ 1306163 w 1766703"/>
              <a:gd name="connsiteY0" fmla="*/ 451972 h 1766334"/>
              <a:gd name="connsiteX1" fmla="*/ 1761100 w 1766703"/>
              <a:gd name="connsiteY1" fmla="*/ 457325 h 1766334"/>
              <a:gd name="connsiteX2" fmla="*/ 1766703 w 1766703"/>
              <a:gd name="connsiteY2" fmla="*/ 0 h 1766334"/>
              <a:gd name="connsiteX3" fmla="*/ 1537824 w 1766703"/>
              <a:gd name="connsiteY3" fmla="*/ 224621 h 1766334"/>
              <a:gd name="connsiteX4" fmla="*/ 1537413 w 1766703"/>
              <a:gd name="connsiteY4" fmla="*/ 246474 h 1766334"/>
              <a:gd name="connsiteX5" fmla="*/ 1515967 w 1766703"/>
              <a:gd name="connsiteY5" fmla="*/ 246071 h 1766334"/>
              <a:gd name="connsiteX6" fmla="*/ 990313 w 1766703"/>
              <a:gd name="connsiteY6" fmla="*/ 1530684 h 1766334"/>
              <a:gd name="connsiteX7" fmla="*/ 999220 w 1766703"/>
              <a:gd name="connsiteY7" fmla="*/ 1013644 h 1766334"/>
              <a:gd name="connsiteX8" fmla="*/ 1523002 w 1766703"/>
              <a:gd name="connsiteY8" fmla="*/ 1013863 h 1766334"/>
              <a:gd name="connsiteX9" fmla="*/ 1513109 w 1766703"/>
              <a:gd name="connsiteY9" fmla="*/ 1540501 h 1766334"/>
              <a:gd name="connsiteX10" fmla="*/ 769073 w 1766703"/>
              <a:gd name="connsiteY10" fmla="*/ 1744372 h 1766334"/>
              <a:gd name="connsiteX11" fmla="*/ 782850 w 1766703"/>
              <a:gd name="connsiteY11" fmla="*/ 1744502 h 1766334"/>
              <a:gd name="connsiteX12" fmla="*/ 782811 w 1766703"/>
              <a:gd name="connsiteY12" fmla="*/ 1748534 h 1766334"/>
              <a:gd name="connsiteX13" fmla="*/ 1730536 w 1766703"/>
              <a:gd name="connsiteY13" fmla="*/ 1766334 h 1766334"/>
              <a:gd name="connsiteX14" fmla="*/ 1730655 w 1766703"/>
              <a:gd name="connsiteY14" fmla="*/ 1760253 h 1766334"/>
              <a:gd name="connsiteX15" fmla="*/ 1736627 w 1766703"/>
              <a:gd name="connsiteY15" fmla="*/ 1760365 h 1766334"/>
              <a:gd name="connsiteX16" fmla="*/ 1754707 w 1766703"/>
              <a:gd name="connsiteY16" fmla="*/ 797779 h 1766334"/>
              <a:gd name="connsiteX17" fmla="*/ 1527101 w 1766703"/>
              <a:gd name="connsiteY17" fmla="*/ 795640 h 1766334"/>
              <a:gd name="connsiteX18" fmla="*/ 1527061 w 1766703"/>
              <a:gd name="connsiteY18" fmla="*/ 797735 h 1766334"/>
              <a:gd name="connsiteX19" fmla="*/ 1002953 w 1766703"/>
              <a:gd name="connsiteY19" fmla="*/ 796920 h 1766334"/>
              <a:gd name="connsiteX20" fmla="*/ 1003783 w 1766703"/>
              <a:gd name="connsiteY20" fmla="*/ 748726 h 1766334"/>
              <a:gd name="connsiteX21" fmla="*/ 733955 w 1766703"/>
              <a:gd name="connsiteY21" fmla="*/ 1013534 h 1766334"/>
              <a:gd name="connsiteX22" fmla="*/ 782496 w 1766703"/>
              <a:gd name="connsiteY22" fmla="*/ 1013554 h 1766334"/>
              <a:gd name="connsiteX23" fmla="*/ 0 w 1766703"/>
              <a:gd name="connsiteY23" fmla="*/ 1733835 h 1766334"/>
              <a:gd name="connsiteX24" fmla="*/ 444992 w 1766703"/>
              <a:gd name="connsiteY24" fmla="*/ 1742191 h 1766334"/>
              <a:gd name="connsiteX25" fmla="*/ 452615 w 1766703"/>
              <a:gd name="connsiteY25" fmla="*/ 1289640 h 1766334"/>
              <a:gd name="connsiteX26" fmla="*/ 231240 w 1766703"/>
              <a:gd name="connsiteY26" fmla="*/ 1506896 h 1766334"/>
              <a:gd name="connsiteX27" fmla="*/ 231060 w 1766703"/>
              <a:gd name="connsiteY27" fmla="*/ 1516506 h 1766334"/>
              <a:gd name="connsiteX28" fmla="*/ 221629 w 1766703"/>
              <a:gd name="connsiteY28" fmla="*/ 1516329 h 176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66703" h="1766334">
                <a:moveTo>
                  <a:pt x="1306163" y="451972"/>
                </a:moveTo>
                <a:lnTo>
                  <a:pt x="1761100" y="457325"/>
                </a:lnTo>
                <a:lnTo>
                  <a:pt x="1766703" y="0"/>
                </a:lnTo>
                <a:lnTo>
                  <a:pt x="1537824" y="224621"/>
                </a:lnTo>
                <a:lnTo>
                  <a:pt x="1537413" y="246474"/>
                </a:lnTo>
                <a:lnTo>
                  <a:pt x="1515967" y="246071"/>
                </a:lnTo>
                <a:close/>
                <a:moveTo>
                  <a:pt x="990313" y="1530684"/>
                </a:moveTo>
                <a:lnTo>
                  <a:pt x="999220" y="1013644"/>
                </a:lnTo>
                <a:lnTo>
                  <a:pt x="1523002" y="1013863"/>
                </a:lnTo>
                <a:lnTo>
                  <a:pt x="1513109" y="1540501"/>
                </a:lnTo>
                <a:close/>
                <a:moveTo>
                  <a:pt x="769073" y="1744372"/>
                </a:moveTo>
                <a:lnTo>
                  <a:pt x="782850" y="1744502"/>
                </a:lnTo>
                <a:lnTo>
                  <a:pt x="782811" y="1748534"/>
                </a:lnTo>
                <a:lnTo>
                  <a:pt x="1730536" y="1766334"/>
                </a:lnTo>
                <a:lnTo>
                  <a:pt x="1730655" y="1760253"/>
                </a:lnTo>
                <a:lnTo>
                  <a:pt x="1736627" y="1760365"/>
                </a:lnTo>
                <a:lnTo>
                  <a:pt x="1754707" y="797779"/>
                </a:lnTo>
                <a:cubicBezTo>
                  <a:pt x="1678838" y="797066"/>
                  <a:pt x="1602968" y="796353"/>
                  <a:pt x="1527101" y="795640"/>
                </a:cubicBezTo>
                <a:lnTo>
                  <a:pt x="1527061" y="797735"/>
                </a:lnTo>
                <a:lnTo>
                  <a:pt x="1002953" y="796920"/>
                </a:lnTo>
                <a:lnTo>
                  <a:pt x="1003783" y="748726"/>
                </a:lnTo>
                <a:lnTo>
                  <a:pt x="733955" y="1013534"/>
                </a:lnTo>
                <a:lnTo>
                  <a:pt x="782496" y="1013554"/>
                </a:lnTo>
                <a:close/>
                <a:moveTo>
                  <a:pt x="0" y="1733835"/>
                </a:moveTo>
                <a:lnTo>
                  <a:pt x="444992" y="1742191"/>
                </a:lnTo>
                <a:lnTo>
                  <a:pt x="452615" y="1289640"/>
                </a:lnTo>
                <a:lnTo>
                  <a:pt x="231240" y="1506896"/>
                </a:lnTo>
                <a:lnTo>
                  <a:pt x="231060" y="1516506"/>
                </a:lnTo>
                <a:lnTo>
                  <a:pt x="221629" y="151632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 rot="18932278" flipV="1">
            <a:off x="1507617" y="-1508774"/>
            <a:ext cx="3040249" cy="3046059"/>
          </a:xfrm>
          <a:custGeom>
            <a:avLst/>
            <a:gdLst>
              <a:gd name="connsiteX0" fmla="*/ 732235 w 3040249"/>
              <a:gd name="connsiteY0" fmla="*/ 723209 h 3046059"/>
              <a:gd name="connsiteX1" fmla="*/ 289220 w 3040249"/>
              <a:gd name="connsiteY1" fmla="*/ 719051 h 3046059"/>
              <a:gd name="connsiteX2" fmla="*/ 297906 w 3040249"/>
              <a:gd name="connsiteY2" fmla="*/ 256629 h 3046059"/>
              <a:gd name="connsiteX3" fmla="*/ 736538 w 3040249"/>
              <a:gd name="connsiteY3" fmla="*/ 264869 h 3046059"/>
              <a:gd name="connsiteX4" fmla="*/ 725445 w 3040249"/>
              <a:gd name="connsiteY4" fmla="*/ 1446192 h 3046059"/>
              <a:gd name="connsiteX5" fmla="*/ 275724 w 3040249"/>
              <a:gd name="connsiteY5" fmla="*/ 1437747 h 3046059"/>
              <a:gd name="connsiteX6" fmla="*/ 283702 w 3040249"/>
              <a:gd name="connsiteY6" fmla="*/ 1012904 h 3046059"/>
              <a:gd name="connsiteX7" fmla="*/ 729475 w 3040249"/>
              <a:gd name="connsiteY7" fmla="*/ 1017095 h 3046059"/>
              <a:gd name="connsiteX8" fmla="*/ 1483834 w 3040249"/>
              <a:gd name="connsiteY8" fmla="*/ 730268 h 3046059"/>
              <a:gd name="connsiteX9" fmla="*/ 1026116 w 3040249"/>
              <a:gd name="connsiteY9" fmla="*/ 725969 h 3046059"/>
              <a:gd name="connsiteX10" fmla="*/ 1030394 w 3040249"/>
              <a:gd name="connsiteY10" fmla="*/ 270387 h 3046059"/>
              <a:gd name="connsiteX11" fmla="*/ 1492308 w 3040249"/>
              <a:gd name="connsiteY11" fmla="*/ 279062 h 3046059"/>
              <a:gd name="connsiteX12" fmla="*/ 1470314 w 3040249"/>
              <a:gd name="connsiteY12" fmla="*/ 1450208 h 3046059"/>
              <a:gd name="connsiteX13" fmla="*/ 1460416 w 3040249"/>
              <a:gd name="connsiteY13" fmla="*/ 1450023 h 3046059"/>
              <a:gd name="connsiteX14" fmla="*/ 1460229 w 3040249"/>
              <a:gd name="connsiteY14" fmla="*/ 1459992 h 3046059"/>
              <a:gd name="connsiteX15" fmla="*/ 1019304 w 3040249"/>
              <a:gd name="connsiteY15" fmla="*/ 1451712 h 3046059"/>
              <a:gd name="connsiteX16" fmla="*/ 1023356 w 3040249"/>
              <a:gd name="connsiteY16" fmla="*/ 1019852 h 3046059"/>
              <a:gd name="connsiteX17" fmla="*/ 1478316 w 3040249"/>
              <a:gd name="connsiteY17" fmla="*/ 1024124 h 3046059"/>
              <a:gd name="connsiteX18" fmla="*/ 2160725 w 3040249"/>
              <a:gd name="connsiteY18" fmla="*/ 925533 h 3046059"/>
              <a:gd name="connsiteX19" fmla="*/ 2410695 w 3040249"/>
              <a:gd name="connsiteY19" fmla="*/ 680213 h 3046059"/>
              <a:gd name="connsiteX20" fmla="*/ 2072837 w 3040249"/>
              <a:gd name="connsiteY20" fmla="*/ 673134 h 3046059"/>
              <a:gd name="connsiteX21" fmla="*/ 2070489 w 3040249"/>
              <a:gd name="connsiteY21" fmla="*/ 923127 h 3046059"/>
              <a:gd name="connsiteX22" fmla="*/ 622710 w 3040249"/>
              <a:gd name="connsiteY22" fmla="*/ 2434934 h 3046059"/>
              <a:gd name="connsiteX23" fmla="*/ 872902 w 3040249"/>
              <a:gd name="connsiteY23" fmla="*/ 2189397 h 3046059"/>
              <a:gd name="connsiteX24" fmla="*/ 871887 w 3040249"/>
              <a:gd name="connsiteY24" fmla="*/ 2060604 h 3046059"/>
              <a:gd name="connsiteX25" fmla="*/ 621891 w 3040249"/>
              <a:gd name="connsiteY25" fmla="*/ 2058256 h 3046059"/>
              <a:gd name="connsiteX26" fmla="*/ 0 w 3040249"/>
              <a:gd name="connsiteY26" fmla="*/ 3046059 h 3046059"/>
              <a:gd name="connsiteX27" fmla="*/ 253549 w 3040249"/>
              <a:gd name="connsiteY27" fmla="*/ 2797227 h 3046059"/>
              <a:gd name="connsiteX28" fmla="*/ 271238 w 3040249"/>
              <a:gd name="connsiteY28" fmla="*/ 1676530 h 3046059"/>
              <a:gd name="connsiteX29" fmla="*/ 1374380 w 3040249"/>
              <a:gd name="connsiteY29" fmla="*/ 1697248 h 3046059"/>
              <a:gd name="connsiteX30" fmla="*/ 1710743 w 3040249"/>
              <a:gd name="connsiteY30" fmla="*/ 1367143 h 3046059"/>
              <a:gd name="connsiteX31" fmla="*/ 1731094 w 3040249"/>
              <a:gd name="connsiteY31" fmla="*/ 283546 h 3046059"/>
              <a:gd name="connsiteX32" fmla="*/ 2786216 w 3040249"/>
              <a:gd name="connsiteY32" fmla="*/ 311679 h 3046059"/>
              <a:gd name="connsiteX33" fmla="*/ 3040249 w 3040249"/>
              <a:gd name="connsiteY33" fmla="*/ 62372 h 3046059"/>
              <a:gd name="connsiteX34" fmla="*/ 63786 w 3040249"/>
              <a:gd name="connsiteY34" fmla="*/ 0 h 3046059"/>
              <a:gd name="connsiteX35" fmla="*/ 63660 w 3040249"/>
              <a:gd name="connsiteY35" fmla="*/ 6713 h 3046059"/>
              <a:gd name="connsiteX36" fmla="*/ 57084 w 3040249"/>
              <a:gd name="connsiteY36" fmla="*/ 6587 h 304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40249" h="3046059">
                <a:moveTo>
                  <a:pt x="732235" y="723209"/>
                </a:moveTo>
                <a:lnTo>
                  <a:pt x="289220" y="719051"/>
                </a:lnTo>
                <a:lnTo>
                  <a:pt x="297906" y="256629"/>
                </a:lnTo>
                <a:lnTo>
                  <a:pt x="736538" y="264869"/>
                </a:lnTo>
                <a:close/>
                <a:moveTo>
                  <a:pt x="725445" y="1446192"/>
                </a:moveTo>
                <a:lnTo>
                  <a:pt x="275724" y="1437747"/>
                </a:lnTo>
                <a:lnTo>
                  <a:pt x="283702" y="1012904"/>
                </a:lnTo>
                <a:lnTo>
                  <a:pt x="729475" y="1017095"/>
                </a:lnTo>
                <a:close/>
                <a:moveTo>
                  <a:pt x="1483834" y="730268"/>
                </a:moveTo>
                <a:lnTo>
                  <a:pt x="1026116" y="725969"/>
                </a:lnTo>
                <a:lnTo>
                  <a:pt x="1030394" y="270387"/>
                </a:lnTo>
                <a:lnTo>
                  <a:pt x="1492308" y="279062"/>
                </a:lnTo>
                <a:close/>
                <a:moveTo>
                  <a:pt x="1470314" y="1450208"/>
                </a:moveTo>
                <a:lnTo>
                  <a:pt x="1460416" y="1450023"/>
                </a:lnTo>
                <a:lnTo>
                  <a:pt x="1460229" y="1459992"/>
                </a:lnTo>
                <a:lnTo>
                  <a:pt x="1019304" y="1451712"/>
                </a:lnTo>
                <a:lnTo>
                  <a:pt x="1023356" y="1019852"/>
                </a:lnTo>
                <a:lnTo>
                  <a:pt x="1478316" y="1024124"/>
                </a:lnTo>
                <a:close/>
                <a:moveTo>
                  <a:pt x="2160725" y="925533"/>
                </a:moveTo>
                <a:lnTo>
                  <a:pt x="2410695" y="680213"/>
                </a:lnTo>
                <a:lnTo>
                  <a:pt x="2072837" y="673134"/>
                </a:lnTo>
                <a:lnTo>
                  <a:pt x="2070489" y="923127"/>
                </a:lnTo>
                <a:close/>
                <a:moveTo>
                  <a:pt x="622710" y="2434934"/>
                </a:moveTo>
                <a:lnTo>
                  <a:pt x="872902" y="2189397"/>
                </a:lnTo>
                <a:lnTo>
                  <a:pt x="871887" y="2060604"/>
                </a:lnTo>
                <a:lnTo>
                  <a:pt x="621891" y="2058256"/>
                </a:lnTo>
                <a:close/>
                <a:moveTo>
                  <a:pt x="0" y="3046059"/>
                </a:moveTo>
                <a:lnTo>
                  <a:pt x="253549" y="2797227"/>
                </a:lnTo>
                <a:lnTo>
                  <a:pt x="271238" y="1676530"/>
                </a:lnTo>
                <a:lnTo>
                  <a:pt x="1374380" y="1697248"/>
                </a:lnTo>
                <a:lnTo>
                  <a:pt x="1710743" y="1367143"/>
                </a:lnTo>
                <a:lnTo>
                  <a:pt x="1731094" y="283546"/>
                </a:lnTo>
                <a:lnTo>
                  <a:pt x="2786216" y="311679"/>
                </a:lnTo>
                <a:lnTo>
                  <a:pt x="3040249" y="62372"/>
                </a:lnTo>
                <a:lnTo>
                  <a:pt x="63786" y="0"/>
                </a:lnTo>
                <a:lnTo>
                  <a:pt x="63660" y="6713"/>
                </a:lnTo>
                <a:lnTo>
                  <a:pt x="57084" y="6587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85000">
                <a:srgbClr val="002060">
                  <a:alpha val="18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 rot="2669860">
            <a:off x="4816544" y="-1534103"/>
            <a:ext cx="1109613" cy="7739809"/>
          </a:xfrm>
          <a:custGeom>
            <a:avLst/>
            <a:gdLst>
              <a:gd name="connsiteX0" fmla="*/ 0 w 1109613"/>
              <a:gd name="connsiteY0" fmla="*/ 1090325 h 7739809"/>
              <a:gd name="connsiteX1" fmla="*/ 1109613 w 1109613"/>
              <a:gd name="connsiteY1" fmla="*/ 0 h 7739809"/>
              <a:gd name="connsiteX2" fmla="*/ 1109613 w 1109613"/>
              <a:gd name="connsiteY2" fmla="*/ 7739809 h 7739809"/>
              <a:gd name="connsiteX3" fmla="*/ 0 w 1109613"/>
              <a:gd name="connsiteY3" fmla="*/ 7739809 h 773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7739809">
                <a:moveTo>
                  <a:pt x="0" y="1090325"/>
                </a:moveTo>
                <a:lnTo>
                  <a:pt x="1109613" y="0"/>
                </a:lnTo>
                <a:lnTo>
                  <a:pt x="1109613" y="7739809"/>
                </a:lnTo>
                <a:lnTo>
                  <a:pt x="0" y="7739809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2669860">
            <a:off x="5361621" y="-1947324"/>
            <a:ext cx="1109613" cy="10755079"/>
          </a:xfrm>
          <a:custGeom>
            <a:avLst/>
            <a:gdLst>
              <a:gd name="connsiteX0" fmla="*/ 0 w 1109613"/>
              <a:gd name="connsiteY0" fmla="*/ 1090324 h 10755079"/>
              <a:gd name="connsiteX1" fmla="*/ 1109613 w 1109613"/>
              <a:gd name="connsiteY1" fmla="*/ 0 h 10755079"/>
              <a:gd name="connsiteX2" fmla="*/ 1109613 w 1109613"/>
              <a:gd name="connsiteY2" fmla="*/ 9664754 h 10755079"/>
              <a:gd name="connsiteX3" fmla="*/ 0 w 1109613"/>
              <a:gd name="connsiteY3" fmla="*/ 10755079 h 1075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9613" h="10755079">
                <a:moveTo>
                  <a:pt x="0" y="1090324"/>
                </a:moveTo>
                <a:lnTo>
                  <a:pt x="1109613" y="0"/>
                </a:lnTo>
                <a:lnTo>
                  <a:pt x="1109613" y="9664754"/>
                </a:lnTo>
                <a:lnTo>
                  <a:pt x="0" y="10755079"/>
                </a:lnTo>
                <a:close/>
              </a:path>
            </a:pathLst>
          </a:cu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18898360">
            <a:off x="9134334" y="5263763"/>
            <a:ext cx="4045007" cy="1114665"/>
          </a:xfrm>
          <a:custGeom>
            <a:avLst/>
            <a:gdLst>
              <a:gd name="connsiteX0" fmla="*/ 4045007 w 4045007"/>
              <a:gd name="connsiteY0" fmla="*/ 0 h 1114665"/>
              <a:gd name="connsiteX1" fmla="*/ 2929278 w 4045007"/>
              <a:gd name="connsiteY1" fmla="*/ 1114665 h 1114665"/>
              <a:gd name="connsiteX2" fmla="*/ 1113602 w 4045007"/>
              <a:gd name="connsiteY2" fmla="*/ 1114665 h 1114665"/>
              <a:gd name="connsiteX3" fmla="*/ 0 w 4045007"/>
              <a:gd name="connsiteY3" fmla="*/ 0 h 111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007" h="1114665">
                <a:moveTo>
                  <a:pt x="4045007" y="0"/>
                </a:moveTo>
                <a:lnTo>
                  <a:pt x="2929278" y="1114665"/>
                </a:lnTo>
                <a:lnTo>
                  <a:pt x="1113602" y="111466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43000"/>
                </a:scheme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8178804" flipV="1">
            <a:off x="919794" y="4280912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gradFill>
            <a:gsLst>
              <a:gs pos="64000">
                <a:srgbClr val="0C59F4">
                  <a:alpha val="33000"/>
                </a:srgbClr>
              </a:gs>
              <a:gs pos="12000">
                <a:srgbClr val="00206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8178804" flipV="1">
            <a:off x="1709291" y="3406324"/>
            <a:ext cx="979542" cy="979542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rgbClr val="0D3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4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_Задачи_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49393" y="-980591"/>
            <a:ext cx="7041878" cy="5183014"/>
            <a:chOff x="7069535" y="133997"/>
            <a:chExt cx="4941354" cy="3636971"/>
          </a:xfrm>
        </p:grpSpPr>
        <p:sp>
          <p:nvSpPr>
            <p:cNvPr id="9" name="Полилиния 8"/>
            <p:cNvSpPr/>
            <p:nvPr userDrawn="1"/>
          </p:nvSpPr>
          <p:spPr>
            <a:xfrm rot="2546880">
              <a:off x="8202397" y="133998"/>
              <a:ext cx="629660" cy="3636970"/>
            </a:xfrm>
            <a:custGeom>
              <a:avLst/>
              <a:gdLst>
                <a:gd name="connsiteX0" fmla="*/ 0 w 629660"/>
                <a:gd name="connsiteY0" fmla="*/ 575927 h 3636970"/>
                <a:gd name="connsiteX1" fmla="*/ 629660 w 629660"/>
                <a:gd name="connsiteY1" fmla="*/ 0 h 3636970"/>
                <a:gd name="connsiteX2" fmla="*/ 629660 w 629660"/>
                <a:gd name="connsiteY2" fmla="*/ 3636970 h 3636970"/>
                <a:gd name="connsiteX3" fmla="*/ 0 w 629660"/>
                <a:gd name="connsiteY3" fmla="*/ 3636970 h 36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3636970">
                  <a:moveTo>
                    <a:pt x="0" y="575927"/>
                  </a:moveTo>
                  <a:lnTo>
                    <a:pt x="629660" y="0"/>
                  </a:lnTo>
                  <a:lnTo>
                    <a:pt x="629660" y="3636970"/>
                  </a:lnTo>
                  <a:lnTo>
                    <a:pt x="0" y="36369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 userDrawn="1"/>
          </p:nvSpPr>
          <p:spPr>
            <a:xfrm rot="18681106">
              <a:off x="9493773" y="-160485"/>
              <a:ext cx="629660" cy="4404573"/>
            </a:xfrm>
            <a:custGeom>
              <a:avLst/>
              <a:gdLst>
                <a:gd name="connsiteX0" fmla="*/ 0 w 629660"/>
                <a:gd name="connsiteY0" fmla="*/ 0 h 4404573"/>
                <a:gd name="connsiteX1" fmla="*/ 629660 w 629660"/>
                <a:gd name="connsiteY1" fmla="*/ 715422 h 4404573"/>
                <a:gd name="connsiteX2" fmla="*/ 629660 w 629660"/>
                <a:gd name="connsiteY2" fmla="*/ 4404573 h 4404573"/>
                <a:gd name="connsiteX3" fmla="*/ 0 w 629660"/>
                <a:gd name="connsiteY3" fmla="*/ 4404573 h 440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4404573">
                  <a:moveTo>
                    <a:pt x="0" y="0"/>
                  </a:moveTo>
                  <a:lnTo>
                    <a:pt x="629660" y="715422"/>
                  </a:lnTo>
                  <a:lnTo>
                    <a:pt x="629660" y="4404573"/>
                  </a:lnTo>
                  <a:lnTo>
                    <a:pt x="0" y="440457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 userDrawn="1"/>
          </p:nvSpPr>
          <p:spPr>
            <a:xfrm rot="18681106">
              <a:off x="8164191" y="429906"/>
              <a:ext cx="629660" cy="2818971"/>
            </a:xfrm>
            <a:custGeom>
              <a:avLst/>
              <a:gdLst>
                <a:gd name="connsiteX0" fmla="*/ 629660 w 629660"/>
                <a:gd name="connsiteY0" fmla="*/ 228987 h 2818971"/>
                <a:gd name="connsiteX1" fmla="*/ 629660 w 629660"/>
                <a:gd name="connsiteY1" fmla="*/ 2818971 h 2818971"/>
                <a:gd name="connsiteX2" fmla="*/ 0 w 629660"/>
                <a:gd name="connsiteY2" fmla="*/ 2818971 h 2818971"/>
                <a:gd name="connsiteX3" fmla="*/ 0 w 629660"/>
                <a:gd name="connsiteY3" fmla="*/ 376801 h 2818971"/>
                <a:gd name="connsiteX4" fmla="*/ 428123 w 629660"/>
                <a:gd name="connsiteY4" fmla="*/ 0 h 281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660" h="2818971">
                  <a:moveTo>
                    <a:pt x="629660" y="228987"/>
                  </a:moveTo>
                  <a:lnTo>
                    <a:pt x="629660" y="2818971"/>
                  </a:lnTo>
                  <a:lnTo>
                    <a:pt x="0" y="2818971"/>
                  </a:lnTo>
                  <a:lnTo>
                    <a:pt x="0" y="376801"/>
                  </a:lnTo>
                  <a:lnTo>
                    <a:pt x="42812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 userDrawn="1"/>
          </p:nvSpPr>
          <p:spPr>
            <a:xfrm rot="2546880">
              <a:off x="7224772" y="133997"/>
              <a:ext cx="629660" cy="3636970"/>
            </a:xfrm>
            <a:custGeom>
              <a:avLst/>
              <a:gdLst>
                <a:gd name="connsiteX0" fmla="*/ 0 w 629660"/>
                <a:gd name="connsiteY0" fmla="*/ 575927 h 3636970"/>
                <a:gd name="connsiteX1" fmla="*/ 629660 w 629660"/>
                <a:gd name="connsiteY1" fmla="*/ 0 h 3636970"/>
                <a:gd name="connsiteX2" fmla="*/ 629660 w 629660"/>
                <a:gd name="connsiteY2" fmla="*/ 3636970 h 3636970"/>
                <a:gd name="connsiteX3" fmla="*/ 0 w 629660"/>
                <a:gd name="connsiteY3" fmla="*/ 3636970 h 36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660" h="3636970">
                  <a:moveTo>
                    <a:pt x="0" y="575927"/>
                  </a:moveTo>
                  <a:lnTo>
                    <a:pt x="629660" y="0"/>
                  </a:lnTo>
                  <a:lnTo>
                    <a:pt x="629660" y="3636970"/>
                  </a:lnTo>
                  <a:lnTo>
                    <a:pt x="0" y="363697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75000"/>
                    <a:alpha val="4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лилиния 13"/>
          <p:cNvSpPr/>
          <p:nvPr userDrawn="1"/>
        </p:nvSpPr>
        <p:spPr>
          <a:xfrm>
            <a:off x="4969011" y="-7346"/>
            <a:ext cx="6928008" cy="608998"/>
          </a:xfrm>
          <a:custGeom>
            <a:avLst/>
            <a:gdLst>
              <a:gd name="connsiteX0" fmla="*/ 0 w 6928008"/>
              <a:gd name="connsiteY0" fmla="*/ 0 h 608998"/>
              <a:gd name="connsiteX1" fmla="*/ 6928008 w 6928008"/>
              <a:gd name="connsiteY1" fmla="*/ 715 h 608998"/>
              <a:gd name="connsiteX2" fmla="*/ 6928008 w 6928008"/>
              <a:gd name="connsiteY2" fmla="*/ 608998 h 608998"/>
              <a:gd name="connsiteX3" fmla="*/ 6775121 w 6928008"/>
              <a:gd name="connsiteY3" fmla="*/ 608998 h 608998"/>
              <a:gd name="connsiteX4" fmla="*/ 6775121 w 6928008"/>
              <a:gd name="connsiteY4" fmla="*/ 169576 h 608998"/>
              <a:gd name="connsiteX5" fmla="*/ 263564 w 6928008"/>
              <a:gd name="connsiteY5" fmla="*/ 168904 h 60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8008" h="608998">
                <a:moveTo>
                  <a:pt x="0" y="0"/>
                </a:moveTo>
                <a:lnTo>
                  <a:pt x="6928008" y="715"/>
                </a:lnTo>
                <a:lnTo>
                  <a:pt x="6928008" y="608998"/>
                </a:lnTo>
                <a:lnTo>
                  <a:pt x="6775121" y="608998"/>
                </a:lnTo>
                <a:lnTo>
                  <a:pt x="6775121" y="169576"/>
                </a:lnTo>
                <a:lnTo>
                  <a:pt x="263564" y="168904"/>
                </a:lnTo>
                <a:close/>
              </a:path>
            </a:pathLst>
          </a:custGeom>
          <a:solidFill>
            <a:srgbClr val="4FAF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/>
          <p:nvPr userDrawn="1"/>
        </p:nvSpPr>
        <p:spPr>
          <a:xfrm>
            <a:off x="0" y="-5040"/>
            <a:ext cx="6079958" cy="56279"/>
          </a:xfrm>
          <a:custGeom>
            <a:avLst/>
            <a:gdLst>
              <a:gd name="connsiteX0" fmla="*/ 0 w 6079958"/>
              <a:gd name="connsiteY0" fmla="*/ 0 h 56279"/>
              <a:gd name="connsiteX1" fmla="*/ 6079958 w 6079958"/>
              <a:gd name="connsiteY1" fmla="*/ 0 h 56279"/>
              <a:gd name="connsiteX2" fmla="*/ 6079958 w 6079958"/>
              <a:gd name="connsiteY2" fmla="*/ 56279 h 56279"/>
              <a:gd name="connsiteX3" fmla="*/ 0 w 6079958"/>
              <a:gd name="connsiteY3" fmla="*/ 56279 h 5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9958" h="56279">
                <a:moveTo>
                  <a:pt x="0" y="0"/>
                </a:moveTo>
                <a:lnTo>
                  <a:pt x="6079958" y="0"/>
                </a:lnTo>
                <a:lnTo>
                  <a:pt x="6079958" y="56279"/>
                </a:lnTo>
                <a:lnTo>
                  <a:pt x="0" y="56279"/>
                </a:lnTo>
                <a:close/>
              </a:path>
            </a:pathLst>
          </a:custGeom>
          <a:solidFill>
            <a:srgbClr val="4FA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273"/>
          <p:cNvSpPr/>
          <p:nvPr userDrawn="1"/>
        </p:nvSpPr>
        <p:spPr>
          <a:xfrm>
            <a:off x="5263992" y="-716"/>
            <a:ext cx="6928008" cy="608998"/>
          </a:xfrm>
          <a:custGeom>
            <a:avLst/>
            <a:gdLst>
              <a:gd name="connsiteX0" fmla="*/ 0 w 6256421"/>
              <a:gd name="connsiteY0" fmla="*/ 0 h 636645"/>
              <a:gd name="connsiteX1" fmla="*/ 6256421 w 6256421"/>
              <a:gd name="connsiteY1" fmla="*/ 0 h 636645"/>
              <a:gd name="connsiteX2" fmla="*/ 6256421 w 6256421"/>
              <a:gd name="connsiteY2" fmla="*/ 636645 h 636645"/>
              <a:gd name="connsiteX3" fmla="*/ 0 w 6256421"/>
              <a:gd name="connsiteY3" fmla="*/ 636645 h 636645"/>
              <a:gd name="connsiteX4" fmla="*/ 0 w 6256421"/>
              <a:gd name="connsiteY4" fmla="*/ 0 h 636645"/>
              <a:gd name="connsiteX0" fmla="*/ 0 w 7379368"/>
              <a:gd name="connsiteY0" fmla="*/ 16042 h 636645"/>
              <a:gd name="connsiteX1" fmla="*/ 7379368 w 7379368"/>
              <a:gd name="connsiteY1" fmla="*/ 0 h 636645"/>
              <a:gd name="connsiteX2" fmla="*/ 7379368 w 7379368"/>
              <a:gd name="connsiteY2" fmla="*/ 636645 h 636645"/>
              <a:gd name="connsiteX3" fmla="*/ 1122947 w 7379368"/>
              <a:gd name="connsiteY3" fmla="*/ 636645 h 636645"/>
              <a:gd name="connsiteX4" fmla="*/ 0 w 7379368"/>
              <a:gd name="connsiteY4" fmla="*/ 16042 h 636645"/>
              <a:gd name="connsiteX0" fmla="*/ 0 w 7251032"/>
              <a:gd name="connsiteY0" fmla="*/ 16042 h 636645"/>
              <a:gd name="connsiteX1" fmla="*/ 7251032 w 7251032"/>
              <a:gd name="connsiteY1" fmla="*/ 0 h 636645"/>
              <a:gd name="connsiteX2" fmla="*/ 7251032 w 7251032"/>
              <a:gd name="connsiteY2" fmla="*/ 636645 h 636645"/>
              <a:gd name="connsiteX3" fmla="*/ 994611 w 7251032"/>
              <a:gd name="connsiteY3" fmla="*/ 636645 h 636645"/>
              <a:gd name="connsiteX4" fmla="*/ 0 w 7251032"/>
              <a:gd name="connsiteY4" fmla="*/ 16042 h 636645"/>
              <a:gd name="connsiteX0" fmla="*/ 0 w 7251032"/>
              <a:gd name="connsiteY0" fmla="*/ 0 h 637393"/>
              <a:gd name="connsiteX1" fmla="*/ 7251032 w 7251032"/>
              <a:gd name="connsiteY1" fmla="*/ 748 h 637393"/>
              <a:gd name="connsiteX2" fmla="*/ 7251032 w 7251032"/>
              <a:gd name="connsiteY2" fmla="*/ 637393 h 637393"/>
              <a:gd name="connsiteX3" fmla="*/ 994611 w 7251032"/>
              <a:gd name="connsiteY3" fmla="*/ 637393 h 637393"/>
              <a:gd name="connsiteX4" fmla="*/ 0 w 7251032"/>
              <a:gd name="connsiteY4" fmla="*/ 0 h 63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1032" h="637393">
                <a:moveTo>
                  <a:pt x="0" y="0"/>
                </a:moveTo>
                <a:lnTo>
                  <a:pt x="7251032" y="748"/>
                </a:lnTo>
                <a:lnTo>
                  <a:pt x="7251032" y="637393"/>
                </a:lnTo>
                <a:lnTo>
                  <a:pt x="994611" y="63739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 14"/>
          <p:cNvSpPr/>
          <p:nvPr userDrawn="1"/>
        </p:nvSpPr>
        <p:spPr>
          <a:xfrm rot="7931544" flipV="1">
            <a:off x="1762206" y="349942"/>
            <a:ext cx="819016" cy="836839"/>
          </a:xfrm>
          <a:custGeom>
            <a:avLst/>
            <a:gdLst>
              <a:gd name="connsiteX0" fmla="*/ 643552 w 1212609"/>
              <a:gd name="connsiteY0" fmla="*/ 680808 h 1212609"/>
              <a:gd name="connsiteX1" fmla="*/ 643552 w 1212609"/>
              <a:gd name="connsiteY1" fmla="*/ 957107 h 1212609"/>
              <a:gd name="connsiteX2" fmla="*/ 882750 w 1212609"/>
              <a:gd name="connsiteY2" fmla="*/ 1212609 h 1212609"/>
              <a:gd name="connsiteX3" fmla="*/ 882750 w 1212609"/>
              <a:gd name="connsiteY3" fmla="*/ 936310 h 1212609"/>
              <a:gd name="connsiteX4" fmla="*/ 679021 w 1212609"/>
              <a:gd name="connsiteY4" fmla="*/ 646928 h 1212609"/>
              <a:gd name="connsiteX5" fmla="*/ 923291 w 1212609"/>
              <a:gd name="connsiteY5" fmla="*/ 897584 h 1212609"/>
              <a:gd name="connsiteX6" fmla="*/ 1199300 w 1212609"/>
              <a:gd name="connsiteY6" fmla="*/ 910247 h 1212609"/>
              <a:gd name="connsiteX7" fmla="*/ 955029 w 1212609"/>
              <a:gd name="connsiteY7" fmla="*/ 659591 h 1212609"/>
              <a:gd name="connsiteX8" fmla="*/ 565680 w 1212609"/>
              <a:gd name="connsiteY8" fmla="*/ 679023 h 1212609"/>
              <a:gd name="connsiteX9" fmla="*/ 315024 w 1212609"/>
              <a:gd name="connsiteY9" fmla="*/ 923294 h 1212609"/>
              <a:gd name="connsiteX10" fmla="*/ 302361 w 1212609"/>
              <a:gd name="connsiteY10" fmla="*/ 1199303 h 1212609"/>
              <a:gd name="connsiteX11" fmla="*/ 553017 w 1212609"/>
              <a:gd name="connsiteY11" fmla="*/ 955032 h 1212609"/>
              <a:gd name="connsiteX12" fmla="*/ 680808 w 1212609"/>
              <a:gd name="connsiteY12" fmla="*/ 569056 h 1212609"/>
              <a:gd name="connsiteX13" fmla="*/ 957107 w 1212609"/>
              <a:gd name="connsiteY13" fmla="*/ 569056 h 1212609"/>
              <a:gd name="connsiteX14" fmla="*/ 1212609 w 1212609"/>
              <a:gd name="connsiteY14" fmla="*/ 329858 h 1212609"/>
              <a:gd name="connsiteX15" fmla="*/ 936310 w 1212609"/>
              <a:gd name="connsiteY15" fmla="*/ 329858 h 1212609"/>
              <a:gd name="connsiteX16" fmla="*/ 0 w 1212609"/>
              <a:gd name="connsiteY16" fmla="*/ 882750 h 1212609"/>
              <a:gd name="connsiteX17" fmla="*/ 276299 w 1212609"/>
              <a:gd name="connsiteY17" fmla="*/ 882750 h 1212609"/>
              <a:gd name="connsiteX18" fmla="*/ 531801 w 1212609"/>
              <a:gd name="connsiteY18" fmla="*/ 643552 h 1212609"/>
              <a:gd name="connsiteX19" fmla="*/ 255501 w 1212609"/>
              <a:gd name="connsiteY19" fmla="*/ 643553 h 1212609"/>
              <a:gd name="connsiteX20" fmla="*/ 910246 w 1212609"/>
              <a:gd name="connsiteY20" fmla="*/ 13307 h 1212609"/>
              <a:gd name="connsiteX21" fmla="*/ 659590 w 1212609"/>
              <a:gd name="connsiteY21" fmla="*/ 257578 h 1212609"/>
              <a:gd name="connsiteX22" fmla="*/ 646927 w 1212609"/>
              <a:gd name="connsiteY22" fmla="*/ 533587 h 1212609"/>
              <a:gd name="connsiteX23" fmla="*/ 897583 w 1212609"/>
              <a:gd name="connsiteY23" fmla="*/ 289316 h 1212609"/>
              <a:gd name="connsiteX24" fmla="*/ 329857 w 1212609"/>
              <a:gd name="connsiteY24" fmla="*/ 0 h 1212609"/>
              <a:gd name="connsiteX25" fmla="*/ 329857 w 1212609"/>
              <a:gd name="connsiteY25" fmla="*/ 276299 h 1212609"/>
              <a:gd name="connsiteX26" fmla="*/ 569055 w 1212609"/>
              <a:gd name="connsiteY26" fmla="*/ 531801 h 1212609"/>
              <a:gd name="connsiteX27" fmla="*/ 569055 w 1212609"/>
              <a:gd name="connsiteY27" fmla="*/ 255502 h 1212609"/>
              <a:gd name="connsiteX28" fmla="*/ 13305 w 1212609"/>
              <a:gd name="connsiteY28" fmla="*/ 302361 h 1212609"/>
              <a:gd name="connsiteX29" fmla="*/ 257576 w 1212609"/>
              <a:gd name="connsiteY29" fmla="*/ 553017 h 1212609"/>
              <a:gd name="connsiteX30" fmla="*/ 533585 w 1212609"/>
              <a:gd name="connsiteY30" fmla="*/ 565680 h 1212609"/>
              <a:gd name="connsiteX31" fmla="*/ 289314 w 1212609"/>
              <a:gd name="connsiteY31" fmla="*/ 315023 h 12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2609" h="1212609">
                <a:moveTo>
                  <a:pt x="643552" y="680808"/>
                </a:moveTo>
                <a:lnTo>
                  <a:pt x="643552" y="957107"/>
                </a:lnTo>
                <a:lnTo>
                  <a:pt x="882750" y="1212609"/>
                </a:lnTo>
                <a:lnTo>
                  <a:pt x="882750" y="936310"/>
                </a:lnTo>
                <a:close/>
                <a:moveTo>
                  <a:pt x="679021" y="646928"/>
                </a:moveTo>
                <a:lnTo>
                  <a:pt x="923291" y="897584"/>
                </a:lnTo>
                <a:lnTo>
                  <a:pt x="1199300" y="910247"/>
                </a:lnTo>
                <a:lnTo>
                  <a:pt x="955029" y="659591"/>
                </a:lnTo>
                <a:close/>
                <a:moveTo>
                  <a:pt x="565680" y="679023"/>
                </a:moveTo>
                <a:lnTo>
                  <a:pt x="315024" y="923294"/>
                </a:lnTo>
                <a:lnTo>
                  <a:pt x="302361" y="1199303"/>
                </a:lnTo>
                <a:lnTo>
                  <a:pt x="553017" y="955032"/>
                </a:lnTo>
                <a:close/>
                <a:moveTo>
                  <a:pt x="680808" y="569056"/>
                </a:moveTo>
                <a:lnTo>
                  <a:pt x="957107" y="569056"/>
                </a:lnTo>
                <a:lnTo>
                  <a:pt x="1212609" y="329858"/>
                </a:lnTo>
                <a:lnTo>
                  <a:pt x="936310" y="329858"/>
                </a:lnTo>
                <a:close/>
                <a:moveTo>
                  <a:pt x="0" y="882750"/>
                </a:moveTo>
                <a:lnTo>
                  <a:pt x="276299" y="882750"/>
                </a:lnTo>
                <a:lnTo>
                  <a:pt x="531801" y="643552"/>
                </a:lnTo>
                <a:lnTo>
                  <a:pt x="255501" y="643553"/>
                </a:lnTo>
                <a:close/>
                <a:moveTo>
                  <a:pt x="910246" y="13307"/>
                </a:moveTo>
                <a:lnTo>
                  <a:pt x="659590" y="257578"/>
                </a:lnTo>
                <a:lnTo>
                  <a:pt x="646927" y="533587"/>
                </a:lnTo>
                <a:lnTo>
                  <a:pt x="897583" y="289316"/>
                </a:lnTo>
                <a:close/>
                <a:moveTo>
                  <a:pt x="329857" y="0"/>
                </a:moveTo>
                <a:lnTo>
                  <a:pt x="329857" y="276299"/>
                </a:lnTo>
                <a:lnTo>
                  <a:pt x="569055" y="531801"/>
                </a:lnTo>
                <a:lnTo>
                  <a:pt x="569055" y="255502"/>
                </a:lnTo>
                <a:close/>
                <a:moveTo>
                  <a:pt x="13305" y="302361"/>
                </a:moveTo>
                <a:lnTo>
                  <a:pt x="257576" y="553017"/>
                </a:lnTo>
                <a:lnTo>
                  <a:pt x="533585" y="565680"/>
                </a:lnTo>
                <a:lnTo>
                  <a:pt x="289314" y="31502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/>
          <p:nvPr userDrawn="1"/>
        </p:nvSpPr>
        <p:spPr>
          <a:xfrm rot="18681987">
            <a:off x="1052415" y="1095152"/>
            <a:ext cx="847088" cy="847088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лилиния 18"/>
          <p:cNvSpPr/>
          <p:nvPr userDrawn="1"/>
        </p:nvSpPr>
        <p:spPr>
          <a:xfrm rot="8067485" flipV="1">
            <a:off x="284240" y="420965"/>
            <a:ext cx="891665" cy="883182"/>
          </a:xfrm>
          <a:custGeom>
            <a:avLst/>
            <a:gdLst>
              <a:gd name="connsiteX0" fmla="*/ 1420410 w 1748985"/>
              <a:gd name="connsiteY0" fmla="*/ 1433290 h 1732347"/>
              <a:gd name="connsiteX1" fmla="*/ 1559538 w 1748985"/>
              <a:gd name="connsiteY1" fmla="*/ 1440258 h 1732347"/>
              <a:gd name="connsiteX2" fmla="*/ 1552570 w 1748985"/>
              <a:gd name="connsiteY2" fmla="*/ 1579386 h 1732347"/>
              <a:gd name="connsiteX3" fmla="*/ 1413441 w 1748985"/>
              <a:gd name="connsiteY3" fmla="*/ 1572418 h 1732347"/>
              <a:gd name="connsiteX4" fmla="*/ 1362105 w 1748985"/>
              <a:gd name="connsiteY4" fmla="*/ 1368838 h 1732347"/>
              <a:gd name="connsiteX5" fmla="*/ 1348989 w 1748985"/>
              <a:gd name="connsiteY5" fmla="*/ 1630722 h 1732347"/>
              <a:gd name="connsiteX6" fmla="*/ 1610874 w 1748985"/>
              <a:gd name="connsiteY6" fmla="*/ 1643838 h 1732347"/>
              <a:gd name="connsiteX7" fmla="*/ 1623990 w 1748985"/>
              <a:gd name="connsiteY7" fmla="*/ 1381954 h 1732347"/>
              <a:gd name="connsiteX8" fmla="*/ 896565 w 1748985"/>
              <a:gd name="connsiteY8" fmla="*/ 1450036 h 1732347"/>
              <a:gd name="connsiteX9" fmla="*/ 885487 w 1748985"/>
              <a:gd name="connsiteY9" fmla="*/ 1726186 h 1732347"/>
              <a:gd name="connsiteX10" fmla="*/ 1151709 w 1748985"/>
              <a:gd name="connsiteY10" fmla="*/ 1717155 h 1732347"/>
              <a:gd name="connsiteX11" fmla="*/ 1463631 w 1748985"/>
              <a:gd name="connsiteY11" fmla="*/ 908389 h 1732347"/>
              <a:gd name="connsiteX12" fmla="*/ 1718776 w 1748985"/>
              <a:gd name="connsiteY12" fmla="*/ 1175508 h 1732347"/>
              <a:gd name="connsiteX13" fmla="*/ 1739998 w 1748985"/>
              <a:gd name="connsiteY13" fmla="*/ 909979 h 1732347"/>
              <a:gd name="connsiteX14" fmla="*/ 853183 w 1748985"/>
              <a:gd name="connsiteY14" fmla="*/ 1444379 h 1732347"/>
              <a:gd name="connsiteX15" fmla="*/ 586064 w 1748985"/>
              <a:gd name="connsiteY15" fmla="*/ 1699524 h 1732347"/>
              <a:gd name="connsiteX16" fmla="*/ 851593 w 1748985"/>
              <a:gd name="connsiteY16" fmla="*/ 1720746 h 1732347"/>
              <a:gd name="connsiteX17" fmla="*/ 1727087 w 1748985"/>
              <a:gd name="connsiteY17" fmla="*/ 609649 h 1732347"/>
              <a:gd name="connsiteX18" fmla="*/ 1459968 w 1748985"/>
              <a:gd name="connsiteY18" fmla="*/ 864794 h 1732347"/>
              <a:gd name="connsiteX19" fmla="*/ 1736118 w 1748985"/>
              <a:gd name="connsiteY19" fmla="*/ 875872 h 1732347"/>
              <a:gd name="connsiteX20" fmla="*/ 919966 w 1748985"/>
              <a:gd name="connsiteY20" fmla="*/ 931179 h 1732347"/>
              <a:gd name="connsiteX21" fmla="*/ 919966 w 1748985"/>
              <a:gd name="connsiteY21" fmla="*/ 1066544 h 1732347"/>
              <a:gd name="connsiteX22" fmla="*/ 1037155 w 1748985"/>
              <a:gd name="connsiteY22" fmla="*/ 1191721 h 1732347"/>
              <a:gd name="connsiteX23" fmla="*/ 1037155 w 1748985"/>
              <a:gd name="connsiteY23" fmla="*/ 1056356 h 1732347"/>
              <a:gd name="connsiteX24" fmla="*/ 937344 w 1748985"/>
              <a:gd name="connsiteY24" fmla="*/ 914580 h 1732347"/>
              <a:gd name="connsiteX25" fmla="*/ 1057017 w 1748985"/>
              <a:gd name="connsiteY25" fmla="*/ 1037383 h 1732347"/>
              <a:gd name="connsiteX26" fmla="*/ 1192241 w 1748985"/>
              <a:gd name="connsiteY26" fmla="*/ 1043587 h 1732347"/>
              <a:gd name="connsiteX27" fmla="*/ 1072566 w 1748985"/>
              <a:gd name="connsiteY27" fmla="*/ 920784 h 1732347"/>
              <a:gd name="connsiteX28" fmla="*/ 938219 w 1748985"/>
              <a:gd name="connsiteY28" fmla="*/ 876429 h 1732347"/>
              <a:gd name="connsiteX29" fmla="*/ 1073585 w 1748985"/>
              <a:gd name="connsiteY29" fmla="*/ 876429 h 1732347"/>
              <a:gd name="connsiteX30" fmla="*/ 1198761 w 1748985"/>
              <a:gd name="connsiteY30" fmla="*/ 759240 h 1732347"/>
              <a:gd name="connsiteX31" fmla="*/ 1063396 w 1748985"/>
              <a:gd name="connsiteY31" fmla="*/ 759240 h 1732347"/>
              <a:gd name="connsiteX32" fmla="*/ 881815 w 1748985"/>
              <a:gd name="connsiteY32" fmla="*/ 930304 h 1732347"/>
              <a:gd name="connsiteX33" fmla="*/ 759013 w 1748985"/>
              <a:gd name="connsiteY33" fmla="*/ 1049979 h 1732347"/>
              <a:gd name="connsiteX34" fmla="*/ 752809 w 1748985"/>
              <a:gd name="connsiteY34" fmla="*/ 1185202 h 1732347"/>
              <a:gd name="connsiteX35" fmla="*/ 875611 w 1748985"/>
              <a:gd name="connsiteY35" fmla="*/ 1065528 h 1732347"/>
              <a:gd name="connsiteX36" fmla="*/ 604675 w 1748985"/>
              <a:gd name="connsiteY36" fmla="*/ 1030115 h 1732347"/>
              <a:gd name="connsiteX37" fmla="*/ 740040 w 1748985"/>
              <a:gd name="connsiteY37" fmla="*/ 1030115 h 1732347"/>
              <a:gd name="connsiteX38" fmla="*/ 865217 w 1748985"/>
              <a:gd name="connsiteY38" fmla="*/ 912927 h 1732347"/>
              <a:gd name="connsiteX39" fmla="*/ 729851 w 1748985"/>
              <a:gd name="connsiteY39" fmla="*/ 912927 h 1732347"/>
              <a:gd name="connsiteX40" fmla="*/ 1050626 w 1748985"/>
              <a:gd name="connsiteY40" fmla="*/ 604154 h 1732347"/>
              <a:gd name="connsiteX41" fmla="*/ 927824 w 1748985"/>
              <a:gd name="connsiteY41" fmla="*/ 723828 h 1732347"/>
              <a:gd name="connsiteX42" fmla="*/ 921620 w 1748985"/>
              <a:gd name="connsiteY42" fmla="*/ 859052 h 1732347"/>
              <a:gd name="connsiteX43" fmla="*/ 1044422 w 1748985"/>
              <a:gd name="connsiteY43" fmla="*/ 739378 h 1732347"/>
              <a:gd name="connsiteX44" fmla="*/ 233233 w 1748985"/>
              <a:gd name="connsiteY44" fmla="*/ 1371037 h 1732347"/>
              <a:gd name="connsiteX45" fmla="*/ 372362 w 1748985"/>
              <a:gd name="connsiteY45" fmla="*/ 1378005 h 1732347"/>
              <a:gd name="connsiteX46" fmla="*/ 365393 w 1748985"/>
              <a:gd name="connsiteY46" fmla="*/ 1517134 h 1732347"/>
              <a:gd name="connsiteX47" fmla="*/ 226265 w 1748985"/>
              <a:gd name="connsiteY47" fmla="*/ 1510166 h 1732347"/>
              <a:gd name="connsiteX48" fmla="*/ 1410453 w 1748985"/>
              <a:gd name="connsiteY48" fmla="*/ 243337 h 1732347"/>
              <a:gd name="connsiteX49" fmla="*/ 1549581 w 1748985"/>
              <a:gd name="connsiteY49" fmla="*/ 250305 h 1732347"/>
              <a:gd name="connsiteX50" fmla="*/ 1542613 w 1748985"/>
              <a:gd name="connsiteY50" fmla="*/ 389434 h 1732347"/>
              <a:gd name="connsiteX51" fmla="*/ 1403485 w 1748985"/>
              <a:gd name="connsiteY51" fmla="*/ 382466 h 1732347"/>
              <a:gd name="connsiteX52" fmla="*/ 174929 w 1748985"/>
              <a:gd name="connsiteY52" fmla="*/ 1306585 h 1732347"/>
              <a:gd name="connsiteX53" fmla="*/ 161812 w 1748985"/>
              <a:gd name="connsiteY53" fmla="*/ 1568470 h 1732347"/>
              <a:gd name="connsiteX54" fmla="*/ 423697 w 1748985"/>
              <a:gd name="connsiteY54" fmla="*/ 1581586 h 1732347"/>
              <a:gd name="connsiteX55" fmla="*/ 436814 w 1748985"/>
              <a:gd name="connsiteY55" fmla="*/ 1319702 h 1732347"/>
              <a:gd name="connsiteX56" fmla="*/ 1352149 w 1748985"/>
              <a:gd name="connsiteY56" fmla="*/ 178885 h 1732347"/>
              <a:gd name="connsiteX57" fmla="*/ 1339032 w 1748985"/>
              <a:gd name="connsiteY57" fmla="*/ 440770 h 1732347"/>
              <a:gd name="connsiteX58" fmla="*/ 1600917 w 1748985"/>
              <a:gd name="connsiteY58" fmla="*/ 453886 h 1732347"/>
              <a:gd name="connsiteX59" fmla="*/ 1614034 w 1748985"/>
              <a:gd name="connsiteY59" fmla="*/ 192001 h 1732347"/>
              <a:gd name="connsiteX60" fmla="*/ 611194 w 1748985"/>
              <a:gd name="connsiteY60" fmla="*/ 745769 h 1732347"/>
              <a:gd name="connsiteX61" fmla="*/ 730868 w 1748985"/>
              <a:gd name="connsiteY61" fmla="*/ 868571 h 1732347"/>
              <a:gd name="connsiteX62" fmla="*/ 866091 w 1748985"/>
              <a:gd name="connsiteY62" fmla="*/ 874775 h 1732347"/>
              <a:gd name="connsiteX63" fmla="*/ 746417 w 1748985"/>
              <a:gd name="connsiteY63" fmla="*/ 751972 h 1732347"/>
              <a:gd name="connsiteX64" fmla="*/ 766280 w 1748985"/>
              <a:gd name="connsiteY64" fmla="*/ 597635 h 1732347"/>
              <a:gd name="connsiteX65" fmla="*/ 766280 w 1748985"/>
              <a:gd name="connsiteY65" fmla="*/ 733001 h 1732347"/>
              <a:gd name="connsiteX66" fmla="*/ 883469 w 1748985"/>
              <a:gd name="connsiteY66" fmla="*/ 858177 h 1732347"/>
              <a:gd name="connsiteX67" fmla="*/ 883469 w 1748985"/>
              <a:gd name="connsiteY67" fmla="*/ 722811 h 1732347"/>
              <a:gd name="connsiteX68" fmla="*/ 344610 w 1748985"/>
              <a:gd name="connsiteY68" fmla="*/ 630357 h 1732347"/>
              <a:gd name="connsiteX69" fmla="*/ 640710 w 1748985"/>
              <a:gd name="connsiteY69" fmla="*/ 624161 h 1732347"/>
              <a:gd name="connsiteX70" fmla="*/ 662457 w 1748985"/>
              <a:gd name="connsiteY70" fmla="*/ 333953 h 1732347"/>
              <a:gd name="connsiteX71" fmla="*/ 885736 w 1748985"/>
              <a:gd name="connsiteY71" fmla="*/ 570842 h 1732347"/>
              <a:gd name="connsiteX72" fmla="*/ 1104513 w 1748985"/>
              <a:gd name="connsiteY72" fmla="*/ 349318 h 1732347"/>
              <a:gd name="connsiteX73" fmla="*/ 1116289 w 1748985"/>
              <a:gd name="connsiteY73" fmla="*/ 640690 h 1732347"/>
              <a:gd name="connsiteX74" fmla="*/ 1411826 w 1748985"/>
              <a:gd name="connsiteY74" fmla="*/ 667449 h 1732347"/>
              <a:gd name="connsiteX75" fmla="*/ 1177244 w 1748985"/>
              <a:gd name="connsiteY75" fmla="*/ 878690 h 1732347"/>
              <a:gd name="connsiteX76" fmla="*/ 1404375 w 1748985"/>
              <a:gd name="connsiteY76" fmla="*/ 1101992 h 1732347"/>
              <a:gd name="connsiteX77" fmla="*/ 1133506 w 1748985"/>
              <a:gd name="connsiteY77" fmla="*/ 1121532 h 1732347"/>
              <a:gd name="connsiteX78" fmla="*/ 1086528 w 1748985"/>
              <a:gd name="connsiteY78" fmla="*/ 1398395 h 1732347"/>
              <a:gd name="connsiteX79" fmla="*/ 883949 w 1748985"/>
              <a:gd name="connsiteY79" fmla="*/ 1163575 h 1732347"/>
              <a:gd name="connsiteX80" fmla="*/ 644472 w 1748985"/>
              <a:gd name="connsiteY80" fmla="*/ 1383030 h 1732347"/>
              <a:gd name="connsiteX81" fmla="*/ 632696 w 1748985"/>
              <a:gd name="connsiteY81" fmla="*/ 1091658 h 1732347"/>
              <a:gd name="connsiteX82" fmla="*/ 337160 w 1748985"/>
              <a:gd name="connsiteY82" fmla="*/ 1064899 h 1732347"/>
              <a:gd name="connsiteX83" fmla="*/ 592515 w 1748985"/>
              <a:gd name="connsiteY83" fmla="*/ 852539 h 1732347"/>
              <a:gd name="connsiteX84" fmla="*/ 22317 w 1748985"/>
              <a:gd name="connsiteY84" fmla="*/ 852552 h 1732347"/>
              <a:gd name="connsiteX85" fmla="*/ 31348 w 1748985"/>
              <a:gd name="connsiteY85" fmla="*/ 1118774 h 1732347"/>
              <a:gd name="connsiteX86" fmla="*/ 298466 w 1748985"/>
              <a:gd name="connsiteY86" fmla="*/ 863630 h 1732347"/>
              <a:gd name="connsiteX87" fmla="*/ 906841 w 1748985"/>
              <a:gd name="connsiteY87" fmla="*/ 7677 h 1732347"/>
              <a:gd name="connsiteX88" fmla="*/ 905252 w 1748985"/>
              <a:gd name="connsiteY88" fmla="*/ 284044 h 1732347"/>
              <a:gd name="connsiteX89" fmla="*/ 1172370 w 1748985"/>
              <a:gd name="connsiteY89" fmla="*/ 28900 h 1732347"/>
              <a:gd name="connsiteX90" fmla="*/ 39659 w 1748985"/>
              <a:gd name="connsiteY90" fmla="*/ 552916 h 1732347"/>
              <a:gd name="connsiteX91" fmla="*/ 18436 w 1748985"/>
              <a:gd name="connsiteY91" fmla="*/ 818445 h 1732347"/>
              <a:gd name="connsiteX92" fmla="*/ 294803 w 1748985"/>
              <a:gd name="connsiteY92" fmla="*/ 820034 h 1732347"/>
              <a:gd name="connsiteX93" fmla="*/ 606725 w 1748985"/>
              <a:gd name="connsiteY93" fmla="*/ 11269 h 1732347"/>
              <a:gd name="connsiteX94" fmla="*/ 861870 w 1748985"/>
              <a:gd name="connsiteY94" fmla="*/ 278387 h 1732347"/>
              <a:gd name="connsiteX95" fmla="*/ 872948 w 1748985"/>
              <a:gd name="connsiteY95" fmla="*/ 2238 h 1732347"/>
              <a:gd name="connsiteX96" fmla="*/ 12124 w 1748985"/>
              <a:gd name="connsiteY96" fmla="*/ 482389 h 1732347"/>
              <a:gd name="connsiteX97" fmla="*/ 358349 w 1748985"/>
              <a:gd name="connsiteY97" fmla="*/ 847865 h 1732347"/>
              <a:gd name="connsiteX98" fmla="*/ 0 w 1748985"/>
              <a:gd name="connsiteY98" fmla="*/ 1189592 h 1732347"/>
              <a:gd name="connsiteX99" fmla="*/ 480976 w 1748985"/>
              <a:gd name="connsiteY99" fmla="*/ 1233142 h 1732347"/>
              <a:gd name="connsiteX100" fmla="*/ 500141 w 1748985"/>
              <a:gd name="connsiteY100" fmla="*/ 1707342 h 1732347"/>
              <a:gd name="connsiteX101" fmla="*/ 866220 w 1748985"/>
              <a:gd name="connsiteY101" fmla="*/ 1362631 h 1732347"/>
              <a:gd name="connsiteX102" fmla="*/ 1219573 w 1748985"/>
              <a:gd name="connsiteY102" fmla="*/ 1732347 h 1732347"/>
              <a:gd name="connsiteX103" fmla="*/ 1296029 w 1748985"/>
              <a:gd name="connsiteY103" fmla="*/ 1281761 h 1732347"/>
              <a:gd name="connsiteX104" fmla="*/ 1736860 w 1748985"/>
              <a:gd name="connsiteY104" fmla="*/ 1249959 h 1732347"/>
              <a:gd name="connsiteX105" fmla="*/ 1393170 w 1748985"/>
              <a:gd name="connsiteY105" fmla="*/ 887140 h 1732347"/>
              <a:gd name="connsiteX106" fmla="*/ 1748985 w 1748985"/>
              <a:gd name="connsiteY106" fmla="*/ 542755 h 1732347"/>
              <a:gd name="connsiteX107" fmla="*/ 1268009 w 1748985"/>
              <a:gd name="connsiteY107" fmla="*/ 499205 h 1732347"/>
              <a:gd name="connsiteX108" fmla="*/ 1248843 w 1748985"/>
              <a:gd name="connsiteY108" fmla="*/ 25005 h 1732347"/>
              <a:gd name="connsiteX109" fmla="*/ 885302 w 1748985"/>
              <a:gd name="connsiteY109" fmla="*/ 372372 h 1732347"/>
              <a:gd name="connsiteX110" fmla="*/ 529411 w 1748985"/>
              <a:gd name="connsiteY110" fmla="*/ 0 h 1732347"/>
              <a:gd name="connsiteX111" fmla="*/ 494017 w 1748985"/>
              <a:gd name="connsiteY111" fmla="*/ 472305 h 1732347"/>
              <a:gd name="connsiteX112" fmla="*/ 223662 w 1748985"/>
              <a:gd name="connsiteY112" fmla="*/ 180932 h 1732347"/>
              <a:gd name="connsiteX113" fmla="*/ 362791 w 1748985"/>
              <a:gd name="connsiteY113" fmla="*/ 187900 h 1732347"/>
              <a:gd name="connsiteX114" fmla="*/ 355822 w 1748985"/>
              <a:gd name="connsiteY114" fmla="*/ 327028 h 1732347"/>
              <a:gd name="connsiteX115" fmla="*/ 216693 w 1748985"/>
              <a:gd name="connsiteY115" fmla="*/ 320060 h 1732347"/>
              <a:gd name="connsiteX116" fmla="*/ 165358 w 1748985"/>
              <a:gd name="connsiteY116" fmla="*/ 116479 h 1732347"/>
              <a:gd name="connsiteX117" fmla="*/ 152242 w 1748985"/>
              <a:gd name="connsiteY117" fmla="*/ 378364 h 1732347"/>
              <a:gd name="connsiteX118" fmla="*/ 414126 w 1748985"/>
              <a:gd name="connsiteY118" fmla="*/ 391480 h 1732347"/>
              <a:gd name="connsiteX119" fmla="*/ 427243 w 1748985"/>
              <a:gd name="connsiteY119" fmla="*/ 129595 h 173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48985" h="1732347">
                <a:moveTo>
                  <a:pt x="1420410" y="1433290"/>
                </a:moveTo>
                <a:lnTo>
                  <a:pt x="1559538" y="1440258"/>
                </a:lnTo>
                <a:lnTo>
                  <a:pt x="1552570" y="1579386"/>
                </a:lnTo>
                <a:lnTo>
                  <a:pt x="1413441" y="1572418"/>
                </a:lnTo>
                <a:close/>
                <a:moveTo>
                  <a:pt x="1362105" y="1368838"/>
                </a:moveTo>
                <a:lnTo>
                  <a:pt x="1348989" y="1630722"/>
                </a:lnTo>
                <a:lnTo>
                  <a:pt x="1610874" y="1643838"/>
                </a:lnTo>
                <a:lnTo>
                  <a:pt x="1623990" y="1381954"/>
                </a:lnTo>
                <a:close/>
                <a:moveTo>
                  <a:pt x="896565" y="1450036"/>
                </a:moveTo>
                <a:lnTo>
                  <a:pt x="885487" y="1726186"/>
                </a:lnTo>
                <a:lnTo>
                  <a:pt x="1151709" y="1717155"/>
                </a:lnTo>
                <a:close/>
                <a:moveTo>
                  <a:pt x="1463631" y="908389"/>
                </a:moveTo>
                <a:lnTo>
                  <a:pt x="1718776" y="1175508"/>
                </a:lnTo>
                <a:lnTo>
                  <a:pt x="1739998" y="909979"/>
                </a:lnTo>
                <a:close/>
                <a:moveTo>
                  <a:pt x="853183" y="1444379"/>
                </a:moveTo>
                <a:lnTo>
                  <a:pt x="586064" y="1699524"/>
                </a:lnTo>
                <a:lnTo>
                  <a:pt x="851593" y="1720746"/>
                </a:lnTo>
                <a:close/>
                <a:moveTo>
                  <a:pt x="1727087" y="609649"/>
                </a:moveTo>
                <a:lnTo>
                  <a:pt x="1459968" y="864794"/>
                </a:lnTo>
                <a:lnTo>
                  <a:pt x="1736118" y="875872"/>
                </a:lnTo>
                <a:close/>
                <a:moveTo>
                  <a:pt x="919966" y="931179"/>
                </a:moveTo>
                <a:lnTo>
                  <a:pt x="919966" y="1066544"/>
                </a:lnTo>
                <a:lnTo>
                  <a:pt x="1037155" y="1191721"/>
                </a:lnTo>
                <a:lnTo>
                  <a:pt x="1037155" y="1056356"/>
                </a:lnTo>
                <a:close/>
                <a:moveTo>
                  <a:pt x="937344" y="914580"/>
                </a:moveTo>
                <a:lnTo>
                  <a:pt x="1057017" y="1037383"/>
                </a:lnTo>
                <a:lnTo>
                  <a:pt x="1192241" y="1043587"/>
                </a:lnTo>
                <a:lnTo>
                  <a:pt x="1072566" y="920784"/>
                </a:lnTo>
                <a:close/>
                <a:moveTo>
                  <a:pt x="938219" y="876429"/>
                </a:moveTo>
                <a:lnTo>
                  <a:pt x="1073585" y="876429"/>
                </a:lnTo>
                <a:lnTo>
                  <a:pt x="1198761" y="759240"/>
                </a:lnTo>
                <a:lnTo>
                  <a:pt x="1063396" y="759240"/>
                </a:lnTo>
                <a:close/>
                <a:moveTo>
                  <a:pt x="881815" y="930304"/>
                </a:moveTo>
                <a:lnTo>
                  <a:pt x="759013" y="1049979"/>
                </a:lnTo>
                <a:lnTo>
                  <a:pt x="752809" y="1185202"/>
                </a:lnTo>
                <a:lnTo>
                  <a:pt x="875611" y="1065528"/>
                </a:lnTo>
                <a:close/>
                <a:moveTo>
                  <a:pt x="604675" y="1030115"/>
                </a:moveTo>
                <a:lnTo>
                  <a:pt x="740040" y="1030115"/>
                </a:lnTo>
                <a:lnTo>
                  <a:pt x="865217" y="912927"/>
                </a:lnTo>
                <a:lnTo>
                  <a:pt x="729851" y="912927"/>
                </a:lnTo>
                <a:close/>
                <a:moveTo>
                  <a:pt x="1050626" y="604154"/>
                </a:moveTo>
                <a:lnTo>
                  <a:pt x="927824" y="723828"/>
                </a:lnTo>
                <a:lnTo>
                  <a:pt x="921620" y="859052"/>
                </a:lnTo>
                <a:lnTo>
                  <a:pt x="1044422" y="739378"/>
                </a:lnTo>
                <a:close/>
                <a:moveTo>
                  <a:pt x="233233" y="1371037"/>
                </a:moveTo>
                <a:lnTo>
                  <a:pt x="372362" y="1378005"/>
                </a:lnTo>
                <a:lnTo>
                  <a:pt x="365393" y="1517134"/>
                </a:lnTo>
                <a:lnTo>
                  <a:pt x="226265" y="1510166"/>
                </a:lnTo>
                <a:close/>
                <a:moveTo>
                  <a:pt x="1410453" y="243337"/>
                </a:moveTo>
                <a:lnTo>
                  <a:pt x="1549581" y="250305"/>
                </a:lnTo>
                <a:lnTo>
                  <a:pt x="1542613" y="389434"/>
                </a:lnTo>
                <a:lnTo>
                  <a:pt x="1403485" y="382466"/>
                </a:lnTo>
                <a:close/>
                <a:moveTo>
                  <a:pt x="174929" y="1306585"/>
                </a:moveTo>
                <a:lnTo>
                  <a:pt x="161812" y="1568470"/>
                </a:lnTo>
                <a:lnTo>
                  <a:pt x="423697" y="1581586"/>
                </a:lnTo>
                <a:lnTo>
                  <a:pt x="436814" y="1319702"/>
                </a:lnTo>
                <a:close/>
                <a:moveTo>
                  <a:pt x="1352149" y="178885"/>
                </a:moveTo>
                <a:lnTo>
                  <a:pt x="1339032" y="440770"/>
                </a:lnTo>
                <a:lnTo>
                  <a:pt x="1600917" y="453886"/>
                </a:lnTo>
                <a:lnTo>
                  <a:pt x="1614034" y="192001"/>
                </a:lnTo>
                <a:close/>
                <a:moveTo>
                  <a:pt x="611194" y="745769"/>
                </a:moveTo>
                <a:lnTo>
                  <a:pt x="730868" y="868571"/>
                </a:lnTo>
                <a:lnTo>
                  <a:pt x="866091" y="874775"/>
                </a:lnTo>
                <a:lnTo>
                  <a:pt x="746417" y="751972"/>
                </a:lnTo>
                <a:close/>
                <a:moveTo>
                  <a:pt x="766280" y="597635"/>
                </a:moveTo>
                <a:lnTo>
                  <a:pt x="766280" y="733001"/>
                </a:lnTo>
                <a:lnTo>
                  <a:pt x="883469" y="858177"/>
                </a:lnTo>
                <a:lnTo>
                  <a:pt x="883469" y="722811"/>
                </a:lnTo>
                <a:close/>
                <a:moveTo>
                  <a:pt x="344610" y="630357"/>
                </a:moveTo>
                <a:lnTo>
                  <a:pt x="640710" y="624161"/>
                </a:lnTo>
                <a:lnTo>
                  <a:pt x="662457" y="333953"/>
                </a:lnTo>
                <a:lnTo>
                  <a:pt x="885736" y="570842"/>
                </a:lnTo>
                <a:lnTo>
                  <a:pt x="1104513" y="349318"/>
                </a:lnTo>
                <a:lnTo>
                  <a:pt x="1116289" y="640690"/>
                </a:lnTo>
                <a:lnTo>
                  <a:pt x="1411826" y="667449"/>
                </a:lnTo>
                <a:lnTo>
                  <a:pt x="1177244" y="878690"/>
                </a:lnTo>
                <a:lnTo>
                  <a:pt x="1404375" y="1101992"/>
                </a:lnTo>
                <a:lnTo>
                  <a:pt x="1133506" y="1121532"/>
                </a:lnTo>
                <a:lnTo>
                  <a:pt x="1086528" y="1398395"/>
                </a:lnTo>
                <a:lnTo>
                  <a:pt x="883949" y="1163575"/>
                </a:lnTo>
                <a:lnTo>
                  <a:pt x="644472" y="1383030"/>
                </a:lnTo>
                <a:lnTo>
                  <a:pt x="632696" y="1091658"/>
                </a:lnTo>
                <a:lnTo>
                  <a:pt x="337160" y="1064899"/>
                </a:lnTo>
                <a:lnTo>
                  <a:pt x="592515" y="852539"/>
                </a:lnTo>
                <a:close/>
                <a:moveTo>
                  <a:pt x="22317" y="852552"/>
                </a:moveTo>
                <a:lnTo>
                  <a:pt x="31348" y="1118774"/>
                </a:lnTo>
                <a:lnTo>
                  <a:pt x="298466" y="863630"/>
                </a:lnTo>
                <a:close/>
                <a:moveTo>
                  <a:pt x="906841" y="7677"/>
                </a:moveTo>
                <a:lnTo>
                  <a:pt x="905252" y="284044"/>
                </a:lnTo>
                <a:lnTo>
                  <a:pt x="1172370" y="28900"/>
                </a:lnTo>
                <a:close/>
                <a:moveTo>
                  <a:pt x="39659" y="552916"/>
                </a:moveTo>
                <a:lnTo>
                  <a:pt x="18436" y="818445"/>
                </a:lnTo>
                <a:lnTo>
                  <a:pt x="294803" y="820034"/>
                </a:lnTo>
                <a:close/>
                <a:moveTo>
                  <a:pt x="606725" y="11269"/>
                </a:moveTo>
                <a:lnTo>
                  <a:pt x="861870" y="278387"/>
                </a:lnTo>
                <a:lnTo>
                  <a:pt x="872948" y="2238"/>
                </a:lnTo>
                <a:close/>
                <a:moveTo>
                  <a:pt x="12124" y="482389"/>
                </a:moveTo>
                <a:lnTo>
                  <a:pt x="358349" y="847865"/>
                </a:lnTo>
                <a:lnTo>
                  <a:pt x="0" y="1189592"/>
                </a:lnTo>
                <a:lnTo>
                  <a:pt x="480976" y="1233142"/>
                </a:lnTo>
                <a:lnTo>
                  <a:pt x="500141" y="1707342"/>
                </a:lnTo>
                <a:lnTo>
                  <a:pt x="866220" y="1362631"/>
                </a:lnTo>
                <a:lnTo>
                  <a:pt x="1219573" y="1732347"/>
                </a:lnTo>
                <a:lnTo>
                  <a:pt x="1296029" y="1281761"/>
                </a:lnTo>
                <a:lnTo>
                  <a:pt x="1736860" y="1249959"/>
                </a:lnTo>
                <a:lnTo>
                  <a:pt x="1393170" y="887140"/>
                </a:lnTo>
                <a:lnTo>
                  <a:pt x="1748985" y="542755"/>
                </a:lnTo>
                <a:lnTo>
                  <a:pt x="1268009" y="499205"/>
                </a:lnTo>
                <a:lnTo>
                  <a:pt x="1248843" y="25005"/>
                </a:lnTo>
                <a:lnTo>
                  <a:pt x="885302" y="372372"/>
                </a:lnTo>
                <a:lnTo>
                  <a:pt x="529411" y="0"/>
                </a:lnTo>
                <a:lnTo>
                  <a:pt x="494017" y="472305"/>
                </a:lnTo>
                <a:close/>
                <a:moveTo>
                  <a:pt x="223662" y="180932"/>
                </a:moveTo>
                <a:lnTo>
                  <a:pt x="362791" y="187900"/>
                </a:lnTo>
                <a:lnTo>
                  <a:pt x="355822" y="327028"/>
                </a:lnTo>
                <a:lnTo>
                  <a:pt x="216693" y="320060"/>
                </a:lnTo>
                <a:close/>
                <a:moveTo>
                  <a:pt x="165358" y="116479"/>
                </a:moveTo>
                <a:lnTo>
                  <a:pt x="152242" y="378364"/>
                </a:lnTo>
                <a:lnTo>
                  <a:pt x="414126" y="391480"/>
                </a:lnTo>
                <a:lnTo>
                  <a:pt x="427243" y="12959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643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ущий слайд_Светлая тема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 r="6052" b="33315"/>
          <a:stretch/>
        </p:blipFill>
        <p:spPr>
          <a:xfrm>
            <a:off x="3766418" y="290904"/>
            <a:ext cx="10818028" cy="6567096"/>
          </a:xfrm>
          <a:prstGeom prst="rect">
            <a:avLst/>
          </a:prstGeom>
          <a:ln>
            <a:noFill/>
          </a:ln>
        </p:spPr>
      </p:pic>
      <p:sp>
        <p:nvSpPr>
          <p:cNvPr id="9" name="Полилиния 8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0 w 629660"/>
              <a:gd name="connsiteY0" fmla="*/ 575927 h 3636970"/>
              <a:gd name="connsiteX1" fmla="*/ 629660 w 629660"/>
              <a:gd name="connsiteY1" fmla="*/ 0 h 3636970"/>
              <a:gd name="connsiteX2" fmla="*/ 629660 w 629660"/>
              <a:gd name="connsiteY2" fmla="*/ 3636970 h 3636970"/>
              <a:gd name="connsiteX3" fmla="*/ 0 w 629660"/>
              <a:gd name="connsiteY3" fmla="*/ 3636970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3636970">
                <a:moveTo>
                  <a:pt x="0" y="575927"/>
                </a:moveTo>
                <a:lnTo>
                  <a:pt x="629660" y="0"/>
                </a:lnTo>
                <a:lnTo>
                  <a:pt x="629660" y="3636970"/>
                </a:lnTo>
                <a:lnTo>
                  <a:pt x="0" y="363697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олилиния 12"/>
          <p:cNvSpPr/>
          <p:nvPr userDrawn="1"/>
        </p:nvSpPr>
        <p:spPr>
          <a:xfrm rot="2546880">
            <a:off x="-271044" y="-689129"/>
            <a:ext cx="629660" cy="3636970"/>
          </a:xfrm>
          <a:custGeom>
            <a:avLst/>
            <a:gdLst>
              <a:gd name="connsiteX0" fmla="*/ 0 w 629660"/>
              <a:gd name="connsiteY0" fmla="*/ 575927 h 3636970"/>
              <a:gd name="connsiteX1" fmla="*/ 629660 w 629660"/>
              <a:gd name="connsiteY1" fmla="*/ 0 h 3636970"/>
              <a:gd name="connsiteX2" fmla="*/ 629660 w 629660"/>
              <a:gd name="connsiteY2" fmla="*/ 3636970 h 3636970"/>
              <a:gd name="connsiteX3" fmla="*/ 0 w 629660"/>
              <a:gd name="connsiteY3" fmla="*/ 3636970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3636970">
                <a:moveTo>
                  <a:pt x="0" y="575927"/>
                </a:moveTo>
                <a:lnTo>
                  <a:pt x="629660" y="0"/>
                </a:lnTo>
                <a:lnTo>
                  <a:pt x="629660" y="3636970"/>
                </a:lnTo>
                <a:lnTo>
                  <a:pt x="0" y="363697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75000"/>
                  <a:alpha val="4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0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Спорт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6"/>
          <a:stretch/>
        </p:blipFill>
        <p:spPr>
          <a:xfrm>
            <a:off x="5090195" y="0"/>
            <a:ext cx="712085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76000"/>
                </a:srgbClr>
              </a:gs>
              <a:gs pos="71000">
                <a:srgbClr val="092E66">
                  <a:alpha val="73000"/>
                </a:srgbClr>
              </a:gs>
              <a:gs pos="45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9445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849261" y="-35279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9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Здравоохранение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Антонова: Вложенные в здравоохранение средства должны работать на ...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929" r="16837" b="929"/>
          <a:stretch/>
        </p:blipFill>
        <p:spPr bwMode="auto">
          <a:xfrm flipH="1">
            <a:off x="3139094" y="11124"/>
            <a:ext cx="9048421" cy="6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76000"/>
                </a:srgbClr>
              </a:gs>
              <a:gs pos="71000">
                <a:srgbClr val="092E66">
                  <a:alpha val="73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7" y="6596390"/>
            <a:ext cx="53226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Администрация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763906" y="466887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5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Доходы населения"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Картинки по запросу &quot;финансы&quot;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/>
          <a:stretch/>
        </p:blipFill>
        <p:spPr bwMode="auto">
          <a:xfrm>
            <a:off x="3165483" y="0"/>
            <a:ext cx="9017220" cy="68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82704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83000"/>
                </a:srgbClr>
              </a:gs>
              <a:gs pos="32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5" y="6596390"/>
            <a:ext cx="67761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2895600" y="0"/>
            <a:ext cx="10818028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7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00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М_Образование">
    <p:bg>
      <p:bgPr>
        <a:gradFill>
          <a:gsLst>
            <a:gs pos="83000">
              <a:srgbClr val="082C60"/>
            </a:gs>
            <a:gs pos="0">
              <a:srgbClr val="0D3A9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Картинки по запросу &quot;школьники&quot;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b="11804"/>
          <a:stretch/>
        </p:blipFill>
        <p:spPr bwMode="auto">
          <a:xfrm flipH="1">
            <a:off x="4248147" y="12937"/>
            <a:ext cx="7943851" cy="68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00000">
                <a:srgbClr val="092E66">
                  <a:alpha val="95000"/>
                </a:srgbClr>
              </a:gs>
              <a:gs pos="71000">
                <a:srgbClr val="092E66">
                  <a:alpha val="83000"/>
                </a:srgbClr>
              </a:gs>
              <a:gs pos="33000">
                <a:srgbClr val="0930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 userDrawn="1"/>
        </p:nvSpPr>
        <p:spPr>
          <a:xfrm rot="2546880">
            <a:off x="228137" y="-513570"/>
            <a:ext cx="629660" cy="2297388"/>
          </a:xfrm>
          <a:custGeom>
            <a:avLst/>
            <a:gdLst>
              <a:gd name="connsiteX0" fmla="*/ 0 w 629660"/>
              <a:gd name="connsiteY0" fmla="*/ 575926 h 2297388"/>
              <a:gd name="connsiteX1" fmla="*/ 629660 w 629660"/>
              <a:gd name="connsiteY1" fmla="*/ 0 h 2297388"/>
              <a:gd name="connsiteX2" fmla="*/ 629660 w 629660"/>
              <a:gd name="connsiteY2" fmla="*/ 2297388 h 2297388"/>
              <a:gd name="connsiteX3" fmla="*/ 0 w 629660"/>
              <a:gd name="connsiteY3" fmla="*/ 1608981 h 229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2297388">
                <a:moveTo>
                  <a:pt x="0" y="575926"/>
                </a:moveTo>
                <a:lnTo>
                  <a:pt x="629660" y="0"/>
                </a:lnTo>
                <a:lnTo>
                  <a:pt x="629660" y="2297388"/>
                </a:lnTo>
                <a:lnTo>
                  <a:pt x="0" y="1608981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2546880">
            <a:off x="706581" y="-689128"/>
            <a:ext cx="629660" cy="3636970"/>
          </a:xfrm>
          <a:custGeom>
            <a:avLst/>
            <a:gdLst>
              <a:gd name="connsiteX0" fmla="*/ 629660 w 629660"/>
              <a:gd name="connsiteY0" fmla="*/ 0 h 3636970"/>
              <a:gd name="connsiteX1" fmla="*/ 629660 w 629660"/>
              <a:gd name="connsiteY1" fmla="*/ 3636970 h 3636970"/>
              <a:gd name="connsiteX2" fmla="*/ 593899 w 629660"/>
              <a:gd name="connsiteY2" fmla="*/ 3636970 h 3636970"/>
              <a:gd name="connsiteX3" fmla="*/ 0 w 629660"/>
              <a:gd name="connsiteY3" fmla="*/ 2987661 h 3636970"/>
              <a:gd name="connsiteX4" fmla="*/ 0 w 629660"/>
              <a:gd name="connsiteY4" fmla="*/ 575927 h 363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3636970">
                <a:moveTo>
                  <a:pt x="629660" y="0"/>
                </a:moveTo>
                <a:lnTo>
                  <a:pt x="629660" y="3636970"/>
                </a:lnTo>
                <a:lnTo>
                  <a:pt x="593899" y="3636970"/>
                </a:lnTo>
                <a:lnTo>
                  <a:pt x="0" y="2987661"/>
                </a:lnTo>
                <a:lnTo>
                  <a:pt x="0" y="575927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 userDrawn="1"/>
        </p:nvSpPr>
        <p:spPr>
          <a:xfrm rot="18681106">
            <a:off x="1997957" y="-983611"/>
            <a:ext cx="629660" cy="4404573"/>
          </a:xfrm>
          <a:custGeom>
            <a:avLst/>
            <a:gdLst>
              <a:gd name="connsiteX0" fmla="*/ 0 w 629660"/>
              <a:gd name="connsiteY0" fmla="*/ 0 h 4404573"/>
              <a:gd name="connsiteX1" fmla="*/ 629660 w 629660"/>
              <a:gd name="connsiteY1" fmla="*/ 715422 h 4404573"/>
              <a:gd name="connsiteX2" fmla="*/ 629660 w 629660"/>
              <a:gd name="connsiteY2" fmla="*/ 4404573 h 4404573"/>
              <a:gd name="connsiteX3" fmla="*/ 0 w 629660"/>
              <a:gd name="connsiteY3" fmla="*/ 4404573 h 440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0" h="4404573">
                <a:moveTo>
                  <a:pt x="0" y="0"/>
                </a:moveTo>
                <a:lnTo>
                  <a:pt x="629660" y="715422"/>
                </a:lnTo>
                <a:lnTo>
                  <a:pt x="629660" y="4404573"/>
                </a:lnTo>
                <a:lnTo>
                  <a:pt x="0" y="4404573"/>
                </a:lnTo>
                <a:close/>
              </a:path>
            </a:pathLst>
          </a:custGeom>
          <a:gradFill flip="none" rotWithShape="1">
            <a:gsLst>
              <a:gs pos="100000">
                <a:srgbClr val="0C59F4">
                  <a:alpha val="33000"/>
                </a:srgbClr>
              </a:gs>
              <a:gs pos="3900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 userDrawn="1"/>
        </p:nvSpPr>
        <p:spPr>
          <a:xfrm rot="18681106">
            <a:off x="668375" y="-393220"/>
            <a:ext cx="629660" cy="2818971"/>
          </a:xfrm>
          <a:custGeom>
            <a:avLst/>
            <a:gdLst>
              <a:gd name="connsiteX0" fmla="*/ 629660 w 629660"/>
              <a:gd name="connsiteY0" fmla="*/ 228987 h 2818971"/>
              <a:gd name="connsiteX1" fmla="*/ 629660 w 629660"/>
              <a:gd name="connsiteY1" fmla="*/ 2818971 h 2818971"/>
              <a:gd name="connsiteX2" fmla="*/ 0 w 629660"/>
              <a:gd name="connsiteY2" fmla="*/ 2818971 h 2818971"/>
              <a:gd name="connsiteX3" fmla="*/ 0 w 629660"/>
              <a:gd name="connsiteY3" fmla="*/ 376801 h 2818971"/>
              <a:gd name="connsiteX4" fmla="*/ 428123 w 629660"/>
              <a:gd name="connsiteY4" fmla="*/ 0 h 28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660" h="2818971">
                <a:moveTo>
                  <a:pt x="629660" y="228987"/>
                </a:moveTo>
                <a:lnTo>
                  <a:pt x="629660" y="2818971"/>
                </a:lnTo>
                <a:lnTo>
                  <a:pt x="0" y="2818971"/>
                </a:lnTo>
                <a:lnTo>
                  <a:pt x="0" y="376801"/>
                </a:lnTo>
                <a:lnTo>
                  <a:pt x="428123" y="0"/>
                </a:lnTo>
                <a:close/>
              </a:path>
            </a:pathLst>
          </a:custGeom>
          <a:gradFill flip="none" rotWithShape="1">
            <a:gsLst>
              <a:gs pos="52000">
                <a:srgbClr val="0C59F4">
                  <a:alpha val="33000"/>
                </a:srgbClr>
              </a:gs>
              <a:gs pos="0">
                <a:srgbClr val="00206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 userDrawn="1"/>
        </p:nvSpPr>
        <p:spPr>
          <a:xfrm flipH="1">
            <a:off x="81886" y="6596390"/>
            <a:ext cx="68362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bg1"/>
                </a:solidFill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>
            <a:grayscl/>
          </a:blip>
          <a:srcRect t="4368" r="6052" b="33315"/>
          <a:stretch/>
        </p:blipFill>
        <p:spPr>
          <a:xfrm>
            <a:off x="5856114" y="19050"/>
            <a:ext cx="7098355" cy="6858000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5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39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8" r:id="rId2"/>
    <p:sldLayoutId id="2147483937" r:id="rId3"/>
    <p:sldLayoutId id="2147483956" r:id="rId4"/>
    <p:sldLayoutId id="2147483955" r:id="rId5"/>
    <p:sldLayoutId id="2147483954" r:id="rId6"/>
    <p:sldLayoutId id="2147483952" r:id="rId7"/>
    <p:sldLayoutId id="2147483957" r:id="rId8"/>
    <p:sldLayoutId id="2147483953" r:id="rId9"/>
    <p:sldLayoutId id="2147483938" r:id="rId10"/>
    <p:sldLayoutId id="2147483949" r:id="rId11"/>
    <p:sldLayoutId id="2147483950" r:id="rId12"/>
    <p:sldLayoutId id="2147483951" r:id="rId13"/>
  </p:sldLayoutIdLst>
  <p:hf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5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6067" y="2373518"/>
            <a:ext cx="7480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 smtClean="0">
                <a:solidFill>
                  <a:schemeClr val="bg1"/>
                </a:solidFill>
                <a:latin typeface="Arial" charset="0"/>
              </a:rPr>
              <a:t>ОБ ИСПОЛНЕНИИ БЮДЖЕТА ГОРОДСКОГО ОКРУГА ГОРОД САЛАВАТ РЕСПУБЛИКИ БАШКОРТОСТАН ЗА 2020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33413" y="218334"/>
            <a:ext cx="749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b="1" dirty="0" smtClean="0">
                <a:solidFill>
                  <a:schemeClr val="bg1"/>
                </a:solidFill>
                <a:latin typeface="Arial" charset="0"/>
              </a:rPr>
              <a:t>Финансовое управление Администрации городского округа город Салават Республики Башкортостан</a:t>
            </a:r>
            <a:endParaRPr lang="ru-RU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9049" y="4900772"/>
            <a:ext cx="5614416" cy="1426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Силкина Татьяна Николаевна </a:t>
            </a:r>
          </a:p>
          <a:p>
            <a:pPr algn="ctr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Администрации-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Финансового управления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8039" y="0"/>
            <a:ext cx="509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Объем собственных доходов местного бюджета в расчете на одного жителя</a:t>
            </a:r>
            <a:endParaRPr 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0800000" flipH="1" flipV="1">
            <a:off x="630937" y="163677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 г.)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1 880,7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Деление 33"/>
          <p:cNvSpPr/>
          <p:nvPr/>
        </p:nvSpPr>
        <p:spPr>
          <a:xfrm>
            <a:off x="3730752" y="1773936"/>
            <a:ext cx="914400" cy="914400"/>
          </a:xfrm>
          <a:prstGeom prst="mathDivid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 rot="10800000" flipH="1" flipV="1">
            <a:off x="4721207" y="163677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151 036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Равно 35"/>
          <p:cNvSpPr/>
          <p:nvPr/>
        </p:nvSpPr>
        <p:spPr>
          <a:xfrm>
            <a:off x="7841120" y="3441035"/>
            <a:ext cx="914400" cy="914400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10800000" flipH="1" flipV="1">
            <a:off x="8963587" y="1664207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12 452,3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10800000" flipH="1" flipV="1">
            <a:off x="609529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 г.)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103,5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Деление 38"/>
          <p:cNvSpPr/>
          <p:nvPr/>
        </p:nvSpPr>
        <p:spPr>
          <a:xfrm>
            <a:off x="3654697" y="3521963"/>
            <a:ext cx="914400" cy="914400"/>
          </a:xfrm>
          <a:prstGeom prst="mathDivid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0800000" flipH="1" flipV="1">
            <a:off x="4675269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149 724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Равно 40"/>
          <p:cNvSpPr/>
          <p:nvPr/>
        </p:nvSpPr>
        <p:spPr>
          <a:xfrm>
            <a:off x="7897077" y="1815083"/>
            <a:ext cx="914400" cy="914400"/>
          </a:xfrm>
          <a:prstGeom prst="mathEqual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10800000" flipH="1" flipV="1">
            <a:off x="8897611" y="3343655"/>
            <a:ext cx="3023760" cy="1271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glow rad="101600">
              <a:schemeClr val="bg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14 049,1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30935" y="5404104"/>
            <a:ext cx="1135641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обеспеченность на одного жителя из расчета собственные доходы бюджета на душу населения составила 14 049,1 рублей, рост к уровню 2019 года на 1 596,8 рублей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8967" y="5341862"/>
            <a:ext cx="9908628" cy="12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99968" y="2401253"/>
            <a:ext cx="2069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bg1">
                    <a:alpha val="12000"/>
                  </a:schemeClr>
                </a:solidFill>
                <a:cs typeface="Arial" panose="020B0604020202020204" pitchFamily="34" charset="0"/>
              </a:rPr>
              <a:t>2020</a:t>
            </a:r>
            <a:endParaRPr lang="ru-RU" sz="6600" b="1" dirty="0">
              <a:solidFill>
                <a:schemeClr val="bg1">
                  <a:alpha val="12000"/>
                </a:schemeClr>
              </a:solidFill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4539" y="301950"/>
            <a:ext cx="7053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ЭКОНОМИЧЕСКИЙ ЭФФЕКТ «ДОРОЖНОЙ КАРТЫ»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744825" y="923133"/>
            <a:ext cx="8513926" cy="100807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ЭКОНОМИЧЕСКИЙ  ЭФФЕКТ                    </a:t>
            </a: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план – 161,3 млн. руб.,</a:t>
            </a: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факт – 326,7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млн. руб.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202,5%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68427" y="2160464"/>
            <a:ext cx="9066721" cy="765598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доходного потенциала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109,9 млн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(113%)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722486" y="3099829"/>
            <a:ext cx="8197672" cy="80800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 закупок 158,9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(401,3%)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2390238" y="3990150"/>
            <a:ext cx="7223097" cy="745837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мероприятия 34,4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(256,2%)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468427" y="4956609"/>
            <a:ext cx="4014741" cy="14217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расходов на местное самоуправление</a:t>
            </a:r>
          </a:p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141,7 тыс. руб. (116,1%)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6398349" y="4927534"/>
            <a:ext cx="4136799" cy="145083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headEnd/>
            <a:tailEnd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180">
              <a:defRPr/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расходов на ЖКХ 1,3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(275,7%)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1"/>
            <a:ext cx="12191999" cy="6211669"/>
          </a:xfrm>
          <a:prstGeom prst="flowChartManualInpu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186166"/>
              </p:ext>
            </p:extLst>
          </p:nvPr>
        </p:nvGraphicFramePr>
        <p:xfrm>
          <a:off x="420624" y="1746504"/>
          <a:ext cx="11393424" cy="5111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271016" y="749808"/>
            <a:ext cx="10186416" cy="502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04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исполнения расходной части бюджета городского округа </a:t>
            </a:r>
            <a:endParaRPr lang="ru-RU" b="1" dirty="0">
              <a:solidFill>
                <a:srgbClr val="1904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Расходы бюджета городского округа город Салават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 (млн. руб.)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20772991">
            <a:off x="941155" y="1820503"/>
            <a:ext cx="6607975" cy="853193"/>
          </a:xfrm>
          <a:prstGeom prst="notchedRightArrow">
            <a:avLst/>
          </a:prstGeom>
          <a:solidFill>
            <a:srgbClr val="37D568"/>
          </a:solidFill>
          <a:ln>
            <a:solidFill>
              <a:srgbClr val="37D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бюджета возросли на 133,5 млн. рублей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 rot="18867722">
            <a:off x="5947134" y="4419998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" y="24288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969" y="348876"/>
            <a:ext cx="509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 МУНИЦИПАЛЬНЫХ ПРОГРАММ</a:t>
            </a:r>
            <a:endParaRPr 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2144" y="140768"/>
            <a:ext cx="4936112" cy="1033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ГО 1 млрд. 451,1 млн. рублей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РБ 1 млрд. 445,8 млн. рублей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БЮДЖЕТ 257,4 млн. рублей</a:t>
            </a:r>
          </a:p>
          <a:p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537" y="1106904"/>
            <a:ext cx="5317414" cy="5566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образования в городском округе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«Транспортное развитие городского округа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«Качественное жилищно-коммунальное обслуживание»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«Формирование современной городской среды»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муниципальной службы в Администрации городского округа город 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«Национально-культурное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физической культуры и спорта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«Благоустройство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дворовых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информационного технического обслуживания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13388" y="1106904"/>
            <a:ext cx="5418738" cy="5566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«Снижение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рисков и смягчение последствий чрезвычайных ситуаций природного и техногенного характера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«Управление муниципальными финансами и муниципальным долгом»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молодежной политики»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субъектов малого и среднего предпринимательства»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«Поддержка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молодых семей, нуждающихся в улучшении жилищных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«Развитие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закупок товаров, работ, услуг для муниципальных нужд городского округа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«Экология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природные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«Обеспечение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общественной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МП «Укрепление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единства российской нации и этнокультурное развитие народов, проживающих в городском округе город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Салават»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545553937"/>
              </p:ext>
            </p:extLst>
          </p:nvPr>
        </p:nvGraphicFramePr>
        <p:xfrm>
          <a:off x="167951" y="768096"/>
          <a:ext cx="11803226" cy="608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расходов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бюджета городского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округа по муниципальным программам 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2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967189" y="-1749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бюджета городского округа город Салават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-978952" y="1356386"/>
          <a:ext cx="6869798" cy="509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950" y="3384995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3 230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6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854" y="3932367"/>
            <a:ext cx="267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5319312" y="1709482"/>
            <a:ext cx="4235766" cy="660777"/>
            <a:chOff x="5786869" y="1919301"/>
            <a:chExt cx="4235766" cy="660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897972" y="1919301"/>
              <a:ext cx="2124663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Социальная сфера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434" y="1997938"/>
              <a:ext cx="545187" cy="460380"/>
            </a:xfrm>
            <a:prstGeom prst="rect">
              <a:avLst/>
            </a:prstGeom>
            <a:solidFill>
              <a:srgbClr val="00B050"/>
            </a:solidFill>
          </p:spPr>
        </p:pic>
        <p:sp>
          <p:nvSpPr>
            <p:cNvPr id="119" name="Прямоугольник 118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786869" y="1945124"/>
              <a:ext cx="1468030" cy="555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2171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0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5475359" y="2550835"/>
            <a:ext cx="5282252" cy="702246"/>
            <a:chOff x="5936136" y="2617418"/>
            <a:chExt cx="5282252" cy="70224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97972" y="2701033"/>
              <a:ext cx="3320416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Жилищно-коммунальное хозяйство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D3C75"/>
                </a:clrFrom>
                <a:clrTo>
                  <a:srgbClr val="0D3C7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3064" y="2766293"/>
              <a:ext cx="470677" cy="488110"/>
            </a:xfrm>
            <a:prstGeom prst="rect">
              <a:avLst/>
            </a:prstGeom>
            <a:solidFill>
              <a:srgbClr val="2406A2"/>
            </a:solidFill>
          </p:spPr>
        </p:pic>
        <p:sp>
          <p:nvSpPr>
            <p:cNvPr id="120" name="Прямоугольник 119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09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936136" y="2617418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462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5529320" y="3433657"/>
            <a:ext cx="4744715" cy="734470"/>
            <a:chOff x="5990097" y="3366926"/>
            <a:chExt cx="4744715" cy="734470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5990097" y="3366926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395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6435172" y="3482765"/>
              <a:ext cx="4299640" cy="618631"/>
              <a:chOff x="6435172" y="3482765"/>
              <a:chExt cx="4299640" cy="618631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7897972" y="3482765"/>
                <a:ext cx="2836840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Национальная экономика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0D3C75"/>
                  </a:clrFrom>
                  <a:clrTo>
                    <a:srgbClr val="0D3C7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33851" y="3530611"/>
                <a:ext cx="467147" cy="45767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</p:pic>
          <p:sp>
            <p:nvSpPr>
              <p:cNvPr id="121" name="Прямоугольник 120"/>
              <p:cNvSpPr/>
              <p:nvPr/>
            </p:nvSpPr>
            <p:spPr>
              <a:xfrm>
                <a:off x="7209692" y="3505483"/>
                <a:ext cx="52754" cy="539994"/>
              </a:xfrm>
              <a:prstGeom prst="rect">
                <a:avLst/>
              </a:prstGeom>
              <a:solidFill>
                <a:srgbClr val="139D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435172" y="3816554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9" name="Группа 138"/>
          <p:cNvGrpSpPr/>
          <p:nvPr/>
        </p:nvGrpSpPr>
        <p:grpSpPr>
          <a:xfrm>
            <a:off x="5500907" y="4348703"/>
            <a:ext cx="5168782" cy="777632"/>
            <a:chOff x="5961684" y="4105496"/>
            <a:chExt cx="5168782" cy="77763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5961684" y="4105496"/>
              <a:ext cx="1267655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150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5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6427966" y="4212380"/>
              <a:ext cx="4702500" cy="670748"/>
              <a:chOff x="6427966" y="4212380"/>
              <a:chExt cx="4702500" cy="67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897972" y="4264497"/>
                <a:ext cx="3232494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Общегосударственные вопросы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5" name="Рисунок 10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24224" y="4337285"/>
                <a:ext cx="486399" cy="40971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</p:pic>
          <p:sp>
            <p:nvSpPr>
              <p:cNvPr id="122" name="Прямоугольник 121"/>
              <p:cNvSpPr/>
              <p:nvPr/>
            </p:nvSpPr>
            <p:spPr>
              <a:xfrm>
                <a:off x="7204717" y="4212380"/>
                <a:ext cx="52754" cy="539994"/>
              </a:xfrm>
              <a:prstGeom prst="rect">
                <a:avLst/>
              </a:prstGeom>
              <a:solidFill>
                <a:srgbClr val="E4D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27966" y="4531379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688027" y="5306910"/>
            <a:ext cx="3498336" cy="733558"/>
            <a:chOff x="6163815" y="4931301"/>
            <a:chExt cx="3498336" cy="73355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897972" y="5046228"/>
              <a:ext cx="176417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Прочие 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92F6C"/>
                </a:clrFrom>
                <a:clrTo>
                  <a:srgbClr val="092F6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3851" y="5184278"/>
              <a:ext cx="481557" cy="3843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</p:pic>
        <p:sp>
          <p:nvSpPr>
            <p:cNvPr id="123" name="Прямоугольник 12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163815" y="4931301"/>
              <a:ext cx="1067280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51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41" name="Полилиния 140"/>
          <p:cNvSpPr/>
          <p:nvPr/>
        </p:nvSpPr>
        <p:spPr>
          <a:xfrm>
            <a:off x="10944244" y="1709482"/>
            <a:ext cx="0" cy="4369777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 rot="16200000">
            <a:off x="3701158" y="3904904"/>
            <a:ext cx="2922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9600" b="1" dirty="0" smtClean="0">
                <a:solidFill>
                  <a:prstClr val="white">
                    <a:alpha val="12000"/>
                  </a:prstClr>
                </a:solidFill>
                <a:cs typeface="Arial" panose="020B0604020202020204" pitchFamily="34" charset="0"/>
              </a:rPr>
              <a:t>2020</a:t>
            </a:r>
            <a:endParaRPr lang="ru-RU" sz="9600" b="1" dirty="0">
              <a:solidFill>
                <a:prstClr val="white">
                  <a:alpha val="12000"/>
                </a:prstClr>
              </a:solidFill>
              <a:cs typeface="Arial" pitchFamily="34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 rot="18867722">
            <a:off x="701287" y="2215476"/>
            <a:ext cx="1416637" cy="1026601"/>
          </a:xfrm>
          <a:custGeom>
            <a:avLst/>
            <a:gdLst>
              <a:gd name="connsiteX0" fmla="*/ 345057 w 1416637"/>
              <a:gd name="connsiteY0" fmla="*/ 659317 h 1026601"/>
              <a:gd name="connsiteX1" fmla="*/ 209927 w 1416637"/>
              <a:gd name="connsiteY1" fmla="*/ 659317 h 1026601"/>
              <a:gd name="connsiteX2" fmla="*/ 209927 w 1416637"/>
              <a:gd name="connsiteY2" fmla="*/ 794446 h 1026601"/>
              <a:gd name="connsiteX3" fmla="*/ 345057 w 1416637"/>
              <a:gd name="connsiteY3" fmla="*/ 794447 h 1026601"/>
              <a:gd name="connsiteX4" fmla="*/ 430001 w 1416637"/>
              <a:gd name="connsiteY4" fmla="*/ 574373 h 1026601"/>
              <a:gd name="connsiteX5" fmla="*/ 430001 w 1416637"/>
              <a:gd name="connsiteY5" fmla="*/ 839057 h 1026601"/>
              <a:gd name="connsiteX6" fmla="*/ 383597 w 1416637"/>
              <a:gd name="connsiteY6" fmla="*/ 845309 h 1026601"/>
              <a:gd name="connsiteX7" fmla="*/ 264055 w 1416637"/>
              <a:gd name="connsiteY7" fmla="*/ 873309 h 1026601"/>
              <a:gd name="connsiteX8" fmla="*/ 246130 w 1416637"/>
              <a:gd name="connsiteY8" fmla="*/ 879390 h 1026601"/>
              <a:gd name="connsiteX9" fmla="*/ 124983 w 1416637"/>
              <a:gd name="connsiteY9" fmla="*/ 879390 h 1026601"/>
              <a:gd name="connsiteX10" fmla="*/ 124983 w 1416637"/>
              <a:gd name="connsiteY10" fmla="*/ 574374 h 1026601"/>
              <a:gd name="connsiteX11" fmla="*/ 43165 w 1416637"/>
              <a:gd name="connsiteY11" fmla="*/ 79268 h 1026601"/>
              <a:gd name="connsiteX12" fmla="*/ 43165 w 1416637"/>
              <a:gd name="connsiteY12" fmla="*/ 960048 h 1026601"/>
              <a:gd name="connsiteX13" fmla="*/ 33688 w 1416637"/>
              <a:gd name="connsiteY13" fmla="*/ 964339 h 1026601"/>
              <a:gd name="connsiteX14" fmla="*/ 0 w 1416637"/>
              <a:gd name="connsiteY14" fmla="*/ 983822 h 1026601"/>
              <a:gd name="connsiteX15" fmla="*/ 0 w 1416637"/>
              <a:gd name="connsiteY15" fmla="*/ 93243 h 1026601"/>
              <a:gd name="connsiteX16" fmla="*/ 36788 w 1416637"/>
              <a:gd name="connsiteY16" fmla="*/ 80762 h 1026601"/>
              <a:gd name="connsiteX17" fmla="*/ 625907 w 1416637"/>
              <a:gd name="connsiteY17" fmla="*/ 343060 h 1026601"/>
              <a:gd name="connsiteX18" fmla="*/ 467619 w 1416637"/>
              <a:gd name="connsiteY18" fmla="*/ 498402 h 1026601"/>
              <a:gd name="connsiteX19" fmla="*/ 186762 w 1416637"/>
              <a:gd name="connsiteY19" fmla="*/ 505020 h 1026601"/>
              <a:gd name="connsiteX20" fmla="*/ 345050 w 1416637"/>
              <a:gd name="connsiteY20" fmla="*/ 349677 h 1026601"/>
              <a:gd name="connsiteX21" fmla="*/ 670713 w 1416637"/>
              <a:gd name="connsiteY21" fmla="*/ 386668 h 1026601"/>
              <a:gd name="connsiteX22" fmla="*/ 671698 w 1416637"/>
              <a:gd name="connsiteY22" fmla="*/ 667602 h 1026601"/>
              <a:gd name="connsiteX23" fmla="*/ 522305 w 1416637"/>
              <a:gd name="connsiteY23" fmla="*/ 828304 h 1026601"/>
              <a:gd name="connsiteX24" fmla="*/ 520690 w 1416637"/>
              <a:gd name="connsiteY24" fmla="*/ 828366 h 1026601"/>
              <a:gd name="connsiteX25" fmla="*/ 519709 w 1416637"/>
              <a:gd name="connsiteY25" fmla="*/ 549102 h 1026601"/>
              <a:gd name="connsiteX26" fmla="*/ 625375 w 1416637"/>
              <a:gd name="connsiteY26" fmla="*/ 303691 h 1026601"/>
              <a:gd name="connsiteX27" fmla="*/ 344442 w 1416637"/>
              <a:gd name="connsiteY27" fmla="*/ 304679 h 1026601"/>
              <a:gd name="connsiteX28" fmla="*/ 182008 w 1416637"/>
              <a:gd name="connsiteY28" fmla="*/ 153676 h 1026601"/>
              <a:gd name="connsiteX29" fmla="*/ 462941 w 1416637"/>
              <a:gd name="connsiteY29" fmla="*/ 152690 h 1026601"/>
              <a:gd name="connsiteX30" fmla="*/ 710081 w 1416637"/>
              <a:gd name="connsiteY30" fmla="*/ 386134 h 1026601"/>
              <a:gd name="connsiteX31" fmla="*/ 865423 w 1416637"/>
              <a:gd name="connsiteY31" fmla="*/ 544423 h 1026601"/>
              <a:gd name="connsiteX32" fmla="*/ 872041 w 1416637"/>
              <a:gd name="connsiteY32" fmla="*/ 825279 h 1026601"/>
              <a:gd name="connsiteX33" fmla="*/ 716697 w 1416637"/>
              <a:gd name="connsiteY33" fmla="*/ 666991 h 1026601"/>
              <a:gd name="connsiteX34" fmla="*/ 430200 w 1416637"/>
              <a:gd name="connsiteY34" fmla="*/ 8158 h 1026601"/>
              <a:gd name="connsiteX35" fmla="*/ 430200 w 1416637"/>
              <a:gd name="connsiteY35" fmla="*/ 55372 h 1026601"/>
              <a:gd name="connsiteX36" fmla="*/ 145184 w 1416637"/>
              <a:gd name="connsiteY36" fmla="*/ 55372 h 1026601"/>
              <a:gd name="connsiteX37" fmla="*/ 233760 w 1416637"/>
              <a:gd name="connsiteY37" fmla="*/ 34625 h 1026601"/>
              <a:gd name="connsiteX38" fmla="*/ 1168935 w 1416637"/>
              <a:gd name="connsiteY38" fmla="*/ 674592 h 1026601"/>
              <a:gd name="connsiteX39" fmla="*/ 1033805 w 1416637"/>
              <a:gd name="connsiteY39" fmla="*/ 674592 h 1026601"/>
              <a:gd name="connsiteX40" fmla="*/ 1033805 w 1416637"/>
              <a:gd name="connsiteY40" fmla="*/ 809721 h 1026601"/>
              <a:gd name="connsiteX41" fmla="*/ 1168935 w 1416637"/>
              <a:gd name="connsiteY41" fmla="*/ 809721 h 1026601"/>
              <a:gd name="connsiteX42" fmla="*/ 662921 w 1416637"/>
              <a:gd name="connsiteY42" fmla="*/ 1618 h 1026601"/>
              <a:gd name="connsiteX43" fmla="*/ 668982 w 1416637"/>
              <a:gd name="connsiteY43" fmla="*/ 258886 h 1026601"/>
              <a:gd name="connsiteX44" fmla="*/ 513639 w 1416637"/>
              <a:gd name="connsiteY44" fmla="*/ 100598 h 1026601"/>
              <a:gd name="connsiteX45" fmla="*/ 511380 w 1416637"/>
              <a:gd name="connsiteY45" fmla="*/ 4724 h 1026601"/>
              <a:gd name="connsiteX46" fmla="*/ 634617 w 1416637"/>
              <a:gd name="connsiteY46" fmla="*/ 0 h 1026601"/>
              <a:gd name="connsiteX47" fmla="*/ 1253879 w 1416637"/>
              <a:gd name="connsiteY47" fmla="*/ 589648 h 1026601"/>
              <a:gd name="connsiteX48" fmla="*/ 1253879 w 1416637"/>
              <a:gd name="connsiteY48" fmla="*/ 894665 h 1026601"/>
              <a:gd name="connsiteX49" fmla="*/ 1029099 w 1416637"/>
              <a:gd name="connsiteY49" fmla="*/ 894665 h 1026601"/>
              <a:gd name="connsiteX50" fmla="*/ 988716 w 1416637"/>
              <a:gd name="connsiteY50" fmla="*/ 880113 h 1026601"/>
              <a:gd name="connsiteX51" fmla="*/ 948861 w 1416637"/>
              <a:gd name="connsiteY51" fmla="*/ 869985 h 1026601"/>
              <a:gd name="connsiteX52" fmla="*/ 948861 w 1416637"/>
              <a:gd name="connsiteY52" fmla="*/ 589648 h 1026601"/>
              <a:gd name="connsiteX53" fmla="*/ 1197057 w 1416637"/>
              <a:gd name="connsiteY53" fmla="*/ 491346 h 1026601"/>
              <a:gd name="connsiteX54" fmla="*/ 916123 w 1416637"/>
              <a:gd name="connsiteY54" fmla="*/ 492332 h 1026601"/>
              <a:gd name="connsiteX55" fmla="*/ 753689 w 1416637"/>
              <a:gd name="connsiteY55" fmla="*/ 341330 h 1026601"/>
              <a:gd name="connsiteX56" fmla="*/ 1034623 w 1416637"/>
              <a:gd name="connsiteY56" fmla="*/ 340343 h 1026601"/>
              <a:gd name="connsiteX57" fmla="*/ 859070 w 1416637"/>
              <a:gd name="connsiteY57" fmla="*/ 15108 h 1026601"/>
              <a:gd name="connsiteX58" fmla="*/ 859354 w 1416637"/>
              <a:gd name="connsiteY58" fmla="*/ 95920 h 1026601"/>
              <a:gd name="connsiteX59" fmla="*/ 708351 w 1416637"/>
              <a:gd name="connsiteY59" fmla="*/ 258354 h 1026601"/>
              <a:gd name="connsiteX60" fmla="*/ 707459 w 1416637"/>
              <a:gd name="connsiteY60" fmla="*/ 4163 h 1026601"/>
              <a:gd name="connsiteX61" fmla="*/ 835521 w 1416637"/>
              <a:gd name="connsiteY61" fmla="*/ 11483 h 1026601"/>
              <a:gd name="connsiteX62" fmla="*/ 1192301 w 1416637"/>
              <a:gd name="connsiteY62" fmla="*/ 140002 h 1026601"/>
              <a:gd name="connsiteX63" fmla="*/ 1034013 w 1416637"/>
              <a:gd name="connsiteY63" fmla="*/ 295345 h 1026601"/>
              <a:gd name="connsiteX64" fmla="*/ 753156 w 1416637"/>
              <a:gd name="connsiteY64" fmla="*/ 301962 h 1026601"/>
              <a:gd name="connsiteX65" fmla="*/ 911444 w 1416637"/>
              <a:gd name="connsiteY65" fmla="*/ 146618 h 1026601"/>
              <a:gd name="connsiteX66" fmla="*/ 1416637 w 1416637"/>
              <a:gd name="connsiteY66" fmla="*/ 158931 h 1026601"/>
              <a:gd name="connsiteX67" fmla="*/ 1416637 w 1416637"/>
              <a:gd name="connsiteY67" fmla="*/ 1026601 h 1026601"/>
              <a:gd name="connsiteX68" fmla="*/ 1302061 w 1416637"/>
              <a:gd name="connsiteY68" fmla="*/ 1026601 h 1026601"/>
              <a:gd name="connsiteX69" fmla="*/ 1230557 w 1416637"/>
              <a:gd name="connsiteY69" fmla="*/ 983436 h 1026601"/>
              <a:gd name="connsiteX70" fmla="*/ 1373472 w 1416637"/>
              <a:gd name="connsiteY70" fmla="*/ 983436 h 1026601"/>
              <a:gd name="connsiteX71" fmla="*/ 1373472 w 1416637"/>
              <a:gd name="connsiteY71" fmla="*/ 143376 h 102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416637" h="1026601">
                <a:moveTo>
                  <a:pt x="345057" y="659317"/>
                </a:moveTo>
                <a:lnTo>
                  <a:pt x="209927" y="659317"/>
                </a:lnTo>
                <a:lnTo>
                  <a:pt x="209927" y="794446"/>
                </a:lnTo>
                <a:lnTo>
                  <a:pt x="345057" y="794447"/>
                </a:lnTo>
                <a:close/>
                <a:moveTo>
                  <a:pt x="430001" y="574373"/>
                </a:moveTo>
                <a:lnTo>
                  <a:pt x="430001" y="839057"/>
                </a:lnTo>
                <a:lnTo>
                  <a:pt x="383597" y="845309"/>
                </a:lnTo>
                <a:cubicBezTo>
                  <a:pt x="343416" y="852697"/>
                  <a:pt x="303518" y="862030"/>
                  <a:pt x="264055" y="873309"/>
                </a:cubicBezTo>
                <a:lnTo>
                  <a:pt x="246130" y="879390"/>
                </a:lnTo>
                <a:lnTo>
                  <a:pt x="124983" y="879390"/>
                </a:lnTo>
                <a:lnTo>
                  <a:pt x="124983" y="574374"/>
                </a:lnTo>
                <a:close/>
                <a:moveTo>
                  <a:pt x="43165" y="79268"/>
                </a:moveTo>
                <a:lnTo>
                  <a:pt x="43165" y="960048"/>
                </a:lnTo>
                <a:lnTo>
                  <a:pt x="33688" y="964339"/>
                </a:lnTo>
                <a:lnTo>
                  <a:pt x="0" y="983822"/>
                </a:lnTo>
                <a:lnTo>
                  <a:pt x="0" y="93243"/>
                </a:lnTo>
                <a:lnTo>
                  <a:pt x="36788" y="80762"/>
                </a:lnTo>
                <a:close/>
                <a:moveTo>
                  <a:pt x="625907" y="343060"/>
                </a:moveTo>
                <a:lnTo>
                  <a:pt x="467619" y="498402"/>
                </a:lnTo>
                <a:lnTo>
                  <a:pt x="186762" y="505020"/>
                </a:lnTo>
                <a:lnTo>
                  <a:pt x="345050" y="349677"/>
                </a:lnTo>
                <a:close/>
                <a:moveTo>
                  <a:pt x="670713" y="386668"/>
                </a:moveTo>
                <a:lnTo>
                  <a:pt x="671698" y="667602"/>
                </a:lnTo>
                <a:lnTo>
                  <a:pt x="522305" y="828304"/>
                </a:lnTo>
                <a:lnTo>
                  <a:pt x="520690" y="828366"/>
                </a:lnTo>
                <a:lnTo>
                  <a:pt x="519709" y="549102"/>
                </a:lnTo>
                <a:close/>
                <a:moveTo>
                  <a:pt x="625375" y="303691"/>
                </a:moveTo>
                <a:lnTo>
                  <a:pt x="344442" y="304679"/>
                </a:lnTo>
                <a:lnTo>
                  <a:pt x="182008" y="153676"/>
                </a:lnTo>
                <a:lnTo>
                  <a:pt x="462941" y="152690"/>
                </a:lnTo>
                <a:close/>
                <a:moveTo>
                  <a:pt x="710081" y="386134"/>
                </a:moveTo>
                <a:lnTo>
                  <a:pt x="865423" y="544423"/>
                </a:lnTo>
                <a:lnTo>
                  <a:pt x="872041" y="825279"/>
                </a:lnTo>
                <a:lnTo>
                  <a:pt x="716697" y="666991"/>
                </a:lnTo>
                <a:close/>
                <a:moveTo>
                  <a:pt x="430200" y="8158"/>
                </a:moveTo>
                <a:lnTo>
                  <a:pt x="430200" y="55372"/>
                </a:lnTo>
                <a:lnTo>
                  <a:pt x="145184" y="55372"/>
                </a:lnTo>
                <a:lnTo>
                  <a:pt x="233760" y="34625"/>
                </a:lnTo>
                <a:close/>
                <a:moveTo>
                  <a:pt x="1168935" y="674592"/>
                </a:moveTo>
                <a:lnTo>
                  <a:pt x="1033805" y="674592"/>
                </a:lnTo>
                <a:lnTo>
                  <a:pt x="1033805" y="809721"/>
                </a:lnTo>
                <a:lnTo>
                  <a:pt x="1168935" y="809721"/>
                </a:lnTo>
                <a:close/>
                <a:moveTo>
                  <a:pt x="662921" y="1618"/>
                </a:moveTo>
                <a:lnTo>
                  <a:pt x="668982" y="258886"/>
                </a:lnTo>
                <a:lnTo>
                  <a:pt x="513639" y="100598"/>
                </a:lnTo>
                <a:lnTo>
                  <a:pt x="511380" y="4724"/>
                </a:lnTo>
                <a:lnTo>
                  <a:pt x="634617" y="0"/>
                </a:lnTo>
                <a:close/>
                <a:moveTo>
                  <a:pt x="1253879" y="589648"/>
                </a:moveTo>
                <a:lnTo>
                  <a:pt x="1253879" y="894665"/>
                </a:lnTo>
                <a:lnTo>
                  <a:pt x="1029099" y="894665"/>
                </a:lnTo>
                <a:lnTo>
                  <a:pt x="988716" y="880113"/>
                </a:lnTo>
                <a:lnTo>
                  <a:pt x="948861" y="869985"/>
                </a:lnTo>
                <a:lnTo>
                  <a:pt x="948861" y="589648"/>
                </a:lnTo>
                <a:close/>
                <a:moveTo>
                  <a:pt x="1197057" y="491346"/>
                </a:moveTo>
                <a:lnTo>
                  <a:pt x="916123" y="492332"/>
                </a:lnTo>
                <a:lnTo>
                  <a:pt x="753689" y="341330"/>
                </a:lnTo>
                <a:lnTo>
                  <a:pt x="1034623" y="340343"/>
                </a:lnTo>
                <a:close/>
                <a:moveTo>
                  <a:pt x="859070" y="15108"/>
                </a:moveTo>
                <a:lnTo>
                  <a:pt x="859354" y="95920"/>
                </a:lnTo>
                <a:lnTo>
                  <a:pt x="708351" y="258354"/>
                </a:lnTo>
                <a:lnTo>
                  <a:pt x="707459" y="4163"/>
                </a:lnTo>
                <a:lnTo>
                  <a:pt x="835521" y="11483"/>
                </a:lnTo>
                <a:close/>
                <a:moveTo>
                  <a:pt x="1192301" y="140002"/>
                </a:moveTo>
                <a:lnTo>
                  <a:pt x="1034013" y="295345"/>
                </a:lnTo>
                <a:lnTo>
                  <a:pt x="753156" y="301962"/>
                </a:lnTo>
                <a:lnTo>
                  <a:pt x="911444" y="146618"/>
                </a:lnTo>
                <a:close/>
                <a:moveTo>
                  <a:pt x="1416637" y="158931"/>
                </a:moveTo>
                <a:lnTo>
                  <a:pt x="1416637" y="1026601"/>
                </a:lnTo>
                <a:lnTo>
                  <a:pt x="1302061" y="1026601"/>
                </a:lnTo>
                <a:lnTo>
                  <a:pt x="1230557" y="983436"/>
                </a:lnTo>
                <a:lnTo>
                  <a:pt x="1373472" y="983436"/>
                </a:lnTo>
                <a:lnTo>
                  <a:pt x="1373472" y="143376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 rot="16200000">
            <a:off x="9585196" y="2705758"/>
            <a:ext cx="2430757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defTabSz="609630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Динамика в сравнении 2019</a:t>
            </a:r>
            <a:endParaRPr lang="ru-RU" sz="1100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0880216" y="1715962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+ 4.7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880216" y="2574571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+ 8.0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880216" y="3524880"/>
            <a:ext cx="112498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+ 1.8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0912276" y="4516521"/>
            <a:ext cx="1060868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- 8.5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10808883" y="5503712"/>
            <a:ext cx="1267655" cy="416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+ 23.0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967189" y="-1749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социальной сферы расходов бюджета городского округа город Салават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-978952" y="1356386"/>
          <a:ext cx="6869798" cy="5097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950" y="3384995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</a:rPr>
              <a:t> 171</a:t>
            </a:r>
            <a:endParaRPr lang="ru-RU" sz="4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1854" y="3932367"/>
            <a:ext cx="267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МЛН. РУБ.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5219925" y="1709482"/>
            <a:ext cx="4335153" cy="660777"/>
            <a:chOff x="5687482" y="1919301"/>
            <a:chExt cx="4335153" cy="6607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897972" y="1919301"/>
              <a:ext cx="2124663" cy="32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Образование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687482" y="1945124"/>
              <a:ext cx="1666803" cy="555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1 902.9 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5525853" y="2550835"/>
            <a:ext cx="5231758" cy="668838"/>
            <a:chOff x="5986630" y="2617418"/>
            <a:chExt cx="5231758" cy="66883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897972" y="2701033"/>
              <a:ext cx="3320416" cy="326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Культура и кинематография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090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986630" y="2617418"/>
              <a:ext cx="1166666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66.</a:t>
              </a:r>
              <a:r>
                <a:rPr lang="en-US" sz="2800" b="1" dirty="0" smtClean="0">
                  <a:solidFill>
                    <a:schemeClr val="tx2">
                      <a:lumMod val="75000"/>
                    </a:schemeClr>
                  </a:solidFill>
                </a:rPr>
                <a:t>4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5629507" y="3433657"/>
            <a:ext cx="4644528" cy="695849"/>
            <a:chOff x="6090284" y="3366926"/>
            <a:chExt cx="4644528" cy="695849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6090284" y="3366926"/>
              <a:ext cx="1067280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95.9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6435172" y="3482765"/>
              <a:ext cx="4299640" cy="580010"/>
              <a:chOff x="6435172" y="3482765"/>
              <a:chExt cx="4299640" cy="58001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7897972" y="3482765"/>
                <a:ext cx="2836840" cy="355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Социальная политика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Прямоугольник 120"/>
              <p:cNvSpPr/>
              <p:nvPr/>
            </p:nvSpPr>
            <p:spPr>
              <a:xfrm>
                <a:off x="7209692" y="3505483"/>
                <a:ext cx="52754" cy="539994"/>
              </a:xfrm>
              <a:prstGeom prst="rect">
                <a:avLst/>
              </a:prstGeom>
              <a:solidFill>
                <a:srgbClr val="139D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6435172" y="3816554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9" name="Группа 138"/>
          <p:cNvGrpSpPr/>
          <p:nvPr/>
        </p:nvGrpSpPr>
        <p:grpSpPr>
          <a:xfrm>
            <a:off x="5601094" y="4348703"/>
            <a:ext cx="5068595" cy="777632"/>
            <a:chOff x="6061871" y="4105496"/>
            <a:chExt cx="5068595" cy="777632"/>
          </a:xfrm>
        </p:grpSpPr>
        <p:sp>
          <p:nvSpPr>
            <p:cNvPr id="127" name="Прямоугольник 126"/>
            <p:cNvSpPr/>
            <p:nvPr/>
          </p:nvSpPr>
          <p:spPr>
            <a:xfrm>
              <a:off x="6061871" y="4105496"/>
              <a:ext cx="1067280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91.4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6427966" y="4212380"/>
              <a:ext cx="4702500" cy="670748"/>
              <a:chOff x="6427966" y="4212380"/>
              <a:chExt cx="4702500" cy="67074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7897972" y="4264497"/>
                <a:ext cx="3232494" cy="618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defTabSz="609630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dirty="0" smtClean="0">
                    <a:solidFill>
                      <a:schemeClr val="tx2">
                        <a:lumMod val="75000"/>
                      </a:schemeClr>
                    </a:solidFill>
                    <a:cs typeface="Arial" panose="020B0604020202020204" pitchFamily="34" charset="0"/>
                  </a:rPr>
                  <a:t>Физическая культура и спорт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Прямоугольник 121"/>
              <p:cNvSpPr/>
              <p:nvPr/>
            </p:nvSpPr>
            <p:spPr>
              <a:xfrm>
                <a:off x="7204717" y="4212380"/>
                <a:ext cx="52754" cy="539994"/>
              </a:xfrm>
              <a:prstGeom prst="rect">
                <a:avLst/>
              </a:prstGeom>
              <a:solidFill>
                <a:srgbClr val="E4D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427966" y="4531379"/>
                <a:ext cx="267891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МЛН. РУБ.</a:t>
                </a:r>
                <a:endParaRPr lang="ru-RU" sz="1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38" name="Группа 137"/>
          <p:cNvGrpSpPr/>
          <p:nvPr/>
        </p:nvGrpSpPr>
        <p:grpSpPr>
          <a:xfrm>
            <a:off x="5651150" y="5309738"/>
            <a:ext cx="4443686" cy="733558"/>
            <a:chOff x="6255837" y="4931301"/>
            <a:chExt cx="3677393" cy="73355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897971" y="5046228"/>
              <a:ext cx="2035259" cy="618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340" lvl="0" defTabSz="609630" eaLnBrk="1" fontAlgn="auto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Средства массовой информации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4FAF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255837" y="4931301"/>
              <a:ext cx="883233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</a:rPr>
                <a:t>14.4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41" name="Полилиния 140"/>
          <p:cNvSpPr/>
          <p:nvPr/>
        </p:nvSpPr>
        <p:spPr>
          <a:xfrm>
            <a:off x="10944244" y="1709482"/>
            <a:ext cx="0" cy="4369777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 rot="16200000">
            <a:off x="3701158" y="3904904"/>
            <a:ext cx="2922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9600" b="1" dirty="0" smtClean="0">
                <a:solidFill>
                  <a:prstClr val="white">
                    <a:alpha val="12000"/>
                  </a:prstClr>
                </a:solidFill>
                <a:cs typeface="Arial" panose="020B0604020202020204" pitchFamily="34" charset="0"/>
              </a:rPr>
              <a:t>2020</a:t>
            </a:r>
            <a:endParaRPr lang="ru-RU" sz="9600" b="1" dirty="0">
              <a:solidFill>
                <a:prstClr val="white">
                  <a:alpha val="12000"/>
                </a:prstClr>
              </a:solidFill>
              <a:cs typeface="Arial" pitchFamily="34" charset="0"/>
            </a:endParaRPr>
          </a:p>
        </p:txBody>
      </p:sp>
      <p:sp>
        <p:nvSpPr>
          <p:cNvPr id="145" name="Полилиния 144"/>
          <p:cNvSpPr/>
          <p:nvPr/>
        </p:nvSpPr>
        <p:spPr>
          <a:xfrm rot="18867722">
            <a:off x="701287" y="2215476"/>
            <a:ext cx="1416637" cy="1026601"/>
          </a:xfrm>
          <a:custGeom>
            <a:avLst/>
            <a:gdLst>
              <a:gd name="connsiteX0" fmla="*/ 345057 w 1416637"/>
              <a:gd name="connsiteY0" fmla="*/ 659317 h 1026601"/>
              <a:gd name="connsiteX1" fmla="*/ 209927 w 1416637"/>
              <a:gd name="connsiteY1" fmla="*/ 659317 h 1026601"/>
              <a:gd name="connsiteX2" fmla="*/ 209927 w 1416637"/>
              <a:gd name="connsiteY2" fmla="*/ 794446 h 1026601"/>
              <a:gd name="connsiteX3" fmla="*/ 345057 w 1416637"/>
              <a:gd name="connsiteY3" fmla="*/ 794447 h 1026601"/>
              <a:gd name="connsiteX4" fmla="*/ 430001 w 1416637"/>
              <a:gd name="connsiteY4" fmla="*/ 574373 h 1026601"/>
              <a:gd name="connsiteX5" fmla="*/ 430001 w 1416637"/>
              <a:gd name="connsiteY5" fmla="*/ 839057 h 1026601"/>
              <a:gd name="connsiteX6" fmla="*/ 383597 w 1416637"/>
              <a:gd name="connsiteY6" fmla="*/ 845309 h 1026601"/>
              <a:gd name="connsiteX7" fmla="*/ 264055 w 1416637"/>
              <a:gd name="connsiteY7" fmla="*/ 873309 h 1026601"/>
              <a:gd name="connsiteX8" fmla="*/ 246130 w 1416637"/>
              <a:gd name="connsiteY8" fmla="*/ 879390 h 1026601"/>
              <a:gd name="connsiteX9" fmla="*/ 124983 w 1416637"/>
              <a:gd name="connsiteY9" fmla="*/ 879390 h 1026601"/>
              <a:gd name="connsiteX10" fmla="*/ 124983 w 1416637"/>
              <a:gd name="connsiteY10" fmla="*/ 574374 h 1026601"/>
              <a:gd name="connsiteX11" fmla="*/ 43165 w 1416637"/>
              <a:gd name="connsiteY11" fmla="*/ 79268 h 1026601"/>
              <a:gd name="connsiteX12" fmla="*/ 43165 w 1416637"/>
              <a:gd name="connsiteY12" fmla="*/ 960048 h 1026601"/>
              <a:gd name="connsiteX13" fmla="*/ 33688 w 1416637"/>
              <a:gd name="connsiteY13" fmla="*/ 964339 h 1026601"/>
              <a:gd name="connsiteX14" fmla="*/ 0 w 1416637"/>
              <a:gd name="connsiteY14" fmla="*/ 983822 h 1026601"/>
              <a:gd name="connsiteX15" fmla="*/ 0 w 1416637"/>
              <a:gd name="connsiteY15" fmla="*/ 93243 h 1026601"/>
              <a:gd name="connsiteX16" fmla="*/ 36788 w 1416637"/>
              <a:gd name="connsiteY16" fmla="*/ 80762 h 1026601"/>
              <a:gd name="connsiteX17" fmla="*/ 625907 w 1416637"/>
              <a:gd name="connsiteY17" fmla="*/ 343060 h 1026601"/>
              <a:gd name="connsiteX18" fmla="*/ 467619 w 1416637"/>
              <a:gd name="connsiteY18" fmla="*/ 498402 h 1026601"/>
              <a:gd name="connsiteX19" fmla="*/ 186762 w 1416637"/>
              <a:gd name="connsiteY19" fmla="*/ 505020 h 1026601"/>
              <a:gd name="connsiteX20" fmla="*/ 345050 w 1416637"/>
              <a:gd name="connsiteY20" fmla="*/ 349677 h 1026601"/>
              <a:gd name="connsiteX21" fmla="*/ 670713 w 1416637"/>
              <a:gd name="connsiteY21" fmla="*/ 386668 h 1026601"/>
              <a:gd name="connsiteX22" fmla="*/ 671698 w 1416637"/>
              <a:gd name="connsiteY22" fmla="*/ 667602 h 1026601"/>
              <a:gd name="connsiteX23" fmla="*/ 522305 w 1416637"/>
              <a:gd name="connsiteY23" fmla="*/ 828304 h 1026601"/>
              <a:gd name="connsiteX24" fmla="*/ 520690 w 1416637"/>
              <a:gd name="connsiteY24" fmla="*/ 828366 h 1026601"/>
              <a:gd name="connsiteX25" fmla="*/ 519709 w 1416637"/>
              <a:gd name="connsiteY25" fmla="*/ 549102 h 1026601"/>
              <a:gd name="connsiteX26" fmla="*/ 625375 w 1416637"/>
              <a:gd name="connsiteY26" fmla="*/ 303691 h 1026601"/>
              <a:gd name="connsiteX27" fmla="*/ 344442 w 1416637"/>
              <a:gd name="connsiteY27" fmla="*/ 304679 h 1026601"/>
              <a:gd name="connsiteX28" fmla="*/ 182008 w 1416637"/>
              <a:gd name="connsiteY28" fmla="*/ 153676 h 1026601"/>
              <a:gd name="connsiteX29" fmla="*/ 462941 w 1416637"/>
              <a:gd name="connsiteY29" fmla="*/ 152690 h 1026601"/>
              <a:gd name="connsiteX30" fmla="*/ 710081 w 1416637"/>
              <a:gd name="connsiteY30" fmla="*/ 386134 h 1026601"/>
              <a:gd name="connsiteX31" fmla="*/ 865423 w 1416637"/>
              <a:gd name="connsiteY31" fmla="*/ 544423 h 1026601"/>
              <a:gd name="connsiteX32" fmla="*/ 872041 w 1416637"/>
              <a:gd name="connsiteY32" fmla="*/ 825279 h 1026601"/>
              <a:gd name="connsiteX33" fmla="*/ 716697 w 1416637"/>
              <a:gd name="connsiteY33" fmla="*/ 666991 h 1026601"/>
              <a:gd name="connsiteX34" fmla="*/ 430200 w 1416637"/>
              <a:gd name="connsiteY34" fmla="*/ 8158 h 1026601"/>
              <a:gd name="connsiteX35" fmla="*/ 430200 w 1416637"/>
              <a:gd name="connsiteY35" fmla="*/ 55372 h 1026601"/>
              <a:gd name="connsiteX36" fmla="*/ 145184 w 1416637"/>
              <a:gd name="connsiteY36" fmla="*/ 55372 h 1026601"/>
              <a:gd name="connsiteX37" fmla="*/ 233760 w 1416637"/>
              <a:gd name="connsiteY37" fmla="*/ 34625 h 1026601"/>
              <a:gd name="connsiteX38" fmla="*/ 1168935 w 1416637"/>
              <a:gd name="connsiteY38" fmla="*/ 674592 h 1026601"/>
              <a:gd name="connsiteX39" fmla="*/ 1033805 w 1416637"/>
              <a:gd name="connsiteY39" fmla="*/ 674592 h 1026601"/>
              <a:gd name="connsiteX40" fmla="*/ 1033805 w 1416637"/>
              <a:gd name="connsiteY40" fmla="*/ 809721 h 1026601"/>
              <a:gd name="connsiteX41" fmla="*/ 1168935 w 1416637"/>
              <a:gd name="connsiteY41" fmla="*/ 809721 h 1026601"/>
              <a:gd name="connsiteX42" fmla="*/ 662921 w 1416637"/>
              <a:gd name="connsiteY42" fmla="*/ 1618 h 1026601"/>
              <a:gd name="connsiteX43" fmla="*/ 668982 w 1416637"/>
              <a:gd name="connsiteY43" fmla="*/ 258886 h 1026601"/>
              <a:gd name="connsiteX44" fmla="*/ 513639 w 1416637"/>
              <a:gd name="connsiteY44" fmla="*/ 100598 h 1026601"/>
              <a:gd name="connsiteX45" fmla="*/ 511380 w 1416637"/>
              <a:gd name="connsiteY45" fmla="*/ 4724 h 1026601"/>
              <a:gd name="connsiteX46" fmla="*/ 634617 w 1416637"/>
              <a:gd name="connsiteY46" fmla="*/ 0 h 1026601"/>
              <a:gd name="connsiteX47" fmla="*/ 1253879 w 1416637"/>
              <a:gd name="connsiteY47" fmla="*/ 589648 h 1026601"/>
              <a:gd name="connsiteX48" fmla="*/ 1253879 w 1416637"/>
              <a:gd name="connsiteY48" fmla="*/ 894665 h 1026601"/>
              <a:gd name="connsiteX49" fmla="*/ 1029099 w 1416637"/>
              <a:gd name="connsiteY49" fmla="*/ 894665 h 1026601"/>
              <a:gd name="connsiteX50" fmla="*/ 988716 w 1416637"/>
              <a:gd name="connsiteY50" fmla="*/ 880113 h 1026601"/>
              <a:gd name="connsiteX51" fmla="*/ 948861 w 1416637"/>
              <a:gd name="connsiteY51" fmla="*/ 869985 h 1026601"/>
              <a:gd name="connsiteX52" fmla="*/ 948861 w 1416637"/>
              <a:gd name="connsiteY52" fmla="*/ 589648 h 1026601"/>
              <a:gd name="connsiteX53" fmla="*/ 1197057 w 1416637"/>
              <a:gd name="connsiteY53" fmla="*/ 491346 h 1026601"/>
              <a:gd name="connsiteX54" fmla="*/ 916123 w 1416637"/>
              <a:gd name="connsiteY54" fmla="*/ 492332 h 1026601"/>
              <a:gd name="connsiteX55" fmla="*/ 753689 w 1416637"/>
              <a:gd name="connsiteY55" fmla="*/ 341330 h 1026601"/>
              <a:gd name="connsiteX56" fmla="*/ 1034623 w 1416637"/>
              <a:gd name="connsiteY56" fmla="*/ 340343 h 1026601"/>
              <a:gd name="connsiteX57" fmla="*/ 859070 w 1416637"/>
              <a:gd name="connsiteY57" fmla="*/ 15108 h 1026601"/>
              <a:gd name="connsiteX58" fmla="*/ 859354 w 1416637"/>
              <a:gd name="connsiteY58" fmla="*/ 95920 h 1026601"/>
              <a:gd name="connsiteX59" fmla="*/ 708351 w 1416637"/>
              <a:gd name="connsiteY59" fmla="*/ 258354 h 1026601"/>
              <a:gd name="connsiteX60" fmla="*/ 707459 w 1416637"/>
              <a:gd name="connsiteY60" fmla="*/ 4163 h 1026601"/>
              <a:gd name="connsiteX61" fmla="*/ 835521 w 1416637"/>
              <a:gd name="connsiteY61" fmla="*/ 11483 h 1026601"/>
              <a:gd name="connsiteX62" fmla="*/ 1192301 w 1416637"/>
              <a:gd name="connsiteY62" fmla="*/ 140002 h 1026601"/>
              <a:gd name="connsiteX63" fmla="*/ 1034013 w 1416637"/>
              <a:gd name="connsiteY63" fmla="*/ 295345 h 1026601"/>
              <a:gd name="connsiteX64" fmla="*/ 753156 w 1416637"/>
              <a:gd name="connsiteY64" fmla="*/ 301962 h 1026601"/>
              <a:gd name="connsiteX65" fmla="*/ 911444 w 1416637"/>
              <a:gd name="connsiteY65" fmla="*/ 146618 h 1026601"/>
              <a:gd name="connsiteX66" fmla="*/ 1416637 w 1416637"/>
              <a:gd name="connsiteY66" fmla="*/ 158931 h 1026601"/>
              <a:gd name="connsiteX67" fmla="*/ 1416637 w 1416637"/>
              <a:gd name="connsiteY67" fmla="*/ 1026601 h 1026601"/>
              <a:gd name="connsiteX68" fmla="*/ 1302061 w 1416637"/>
              <a:gd name="connsiteY68" fmla="*/ 1026601 h 1026601"/>
              <a:gd name="connsiteX69" fmla="*/ 1230557 w 1416637"/>
              <a:gd name="connsiteY69" fmla="*/ 983436 h 1026601"/>
              <a:gd name="connsiteX70" fmla="*/ 1373472 w 1416637"/>
              <a:gd name="connsiteY70" fmla="*/ 983436 h 1026601"/>
              <a:gd name="connsiteX71" fmla="*/ 1373472 w 1416637"/>
              <a:gd name="connsiteY71" fmla="*/ 143376 h 102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416637" h="1026601">
                <a:moveTo>
                  <a:pt x="345057" y="659317"/>
                </a:moveTo>
                <a:lnTo>
                  <a:pt x="209927" y="659317"/>
                </a:lnTo>
                <a:lnTo>
                  <a:pt x="209927" y="794446"/>
                </a:lnTo>
                <a:lnTo>
                  <a:pt x="345057" y="794447"/>
                </a:lnTo>
                <a:close/>
                <a:moveTo>
                  <a:pt x="430001" y="574373"/>
                </a:moveTo>
                <a:lnTo>
                  <a:pt x="430001" y="839057"/>
                </a:lnTo>
                <a:lnTo>
                  <a:pt x="383597" y="845309"/>
                </a:lnTo>
                <a:cubicBezTo>
                  <a:pt x="343416" y="852697"/>
                  <a:pt x="303518" y="862030"/>
                  <a:pt x="264055" y="873309"/>
                </a:cubicBezTo>
                <a:lnTo>
                  <a:pt x="246130" y="879390"/>
                </a:lnTo>
                <a:lnTo>
                  <a:pt x="124983" y="879390"/>
                </a:lnTo>
                <a:lnTo>
                  <a:pt x="124983" y="574374"/>
                </a:lnTo>
                <a:close/>
                <a:moveTo>
                  <a:pt x="43165" y="79268"/>
                </a:moveTo>
                <a:lnTo>
                  <a:pt x="43165" y="960048"/>
                </a:lnTo>
                <a:lnTo>
                  <a:pt x="33688" y="964339"/>
                </a:lnTo>
                <a:lnTo>
                  <a:pt x="0" y="983822"/>
                </a:lnTo>
                <a:lnTo>
                  <a:pt x="0" y="93243"/>
                </a:lnTo>
                <a:lnTo>
                  <a:pt x="36788" y="80762"/>
                </a:lnTo>
                <a:close/>
                <a:moveTo>
                  <a:pt x="625907" y="343060"/>
                </a:moveTo>
                <a:lnTo>
                  <a:pt x="467619" y="498402"/>
                </a:lnTo>
                <a:lnTo>
                  <a:pt x="186762" y="505020"/>
                </a:lnTo>
                <a:lnTo>
                  <a:pt x="345050" y="349677"/>
                </a:lnTo>
                <a:close/>
                <a:moveTo>
                  <a:pt x="670713" y="386668"/>
                </a:moveTo>
                <a:lnTo>
                  <a:pt x="671698" y="667602"/>
                </a:lnTo>
                <a:lnTo>
                  <a:pt x="522305" y="828304"/>
                </a:lnTo>
                <a:lnTo>
                  <a:pt x="520690" y="828366"/>
                </a:lnTo>
                <a:lnTo>
                  <a:pt x="519709" y="549102"/>
                </a:lnTo>
                <a:close/>
                <a:moveTo>
                  <a:pt x="625375" y="303691"/>
                </a:moveTo>
                <a:lnTo>
                  <a:pt x="344442" y="304679"/>
                </a:lnTo>
                <a:lnTo>
                  <a:pt x="182008" y="153676"/>
                </a:lnTo>
                <a:lnTo>
                  <a:pt x="462941" y="152690"/>
                </a:lnTo>
                <a:close/>
                <a:moveTo>
                  <a:pt x="710081" y="386134"/>
                </a:moveTo>
                <a:lnTo>
                  <a:pt x="865423" y="544423"/>
                </a:lnTo>
                <a:lnTo>
                  <a:pt x="872041" y="825279"/>
                </a:lnTo>
                <a:lnTo>
                  <a:pt x="716697" y="666991"/>
                </a:lnTo>
                <a:close/>
                <a:moveTo>
                  <a:pt x="430200" y="8158"/>
                </a:moveTo>
                <a:lnTo>
                  <a:pt x="430200" y="55372"/>
                </a:lnTo>
                <a:lnTo>
                  <a:pt x="145184" y="55372"/>
                </a:lnTo>
                <a:lnTo>
                  <a:pt x="233760" y="34625"/>
                </a:lnTo>
                <a:close/>
                <a:moveTo>
                  <a:pt x="1168935" y="674592"/>
                </a:moveTo>
                <a:lnTo>
                  <a:pt x="1033805" y="674592"/>
                </a:lnTo>
                <a:lnTo>
                  <a:pt x="1033805" y="809721"/>
                </a:lnTo>
                <a:lnTo>
                  <a:pt x="1168935" y="809721"/>
                </a:lnTo>
                <a:close/>
                <a:moveTo>
                  <a:pt x="662921" y="1618"/>
                </a:moveTo>
                <a:lnTo>
                  <a:pt x="668982" y="258886"/>
                </a:lnTo>
                <a:lnTo>
                  <a:pt x="513639" y="100598"/>
                </a:lnTo>
                <a:lnTo>
                  <a:pt x="511380" y="4724"/>
                </a:lnTo>
                <a:lnTo>
                  <a:pt x="634617" y="0"/>
                </a:lnTo>
                <a:close/>
                <a:moveTo>
                  <a:pt x="1253879" y="589648"/>
                </a:moveTo>
                <a:lnTo>
                  <a:pt x="1253879" y="894665"/>
                </a:lnTo>
                <a:lnTo>
                  <a:pt x="1029099" y="894665"/>
                </a:lnTo>
                <a:lnTo>
                  <a:pt x="988716" y="880113"/>
                </a:lnTo>
                <a:lnTo>
                  <a:pt x="948861" y="869985"/>
                </a:lnTo>
                <a:lnTo>
                  <a:pt x="948861" y="589648"/>
                </a:lnTo>
                <a:close/>
                <a:moveTo>
                  <a:pt x="1197057" y="491346"/>
                </a:moveTo>
                <a:lnTo>
                  <a:pt x="916123" y="492332"/>
                </a:lnTo>
                <a:lnTo>
                  <a:pt x="753689" y="341330"/>
                </a:lnTo>
                <a:lnTo>
                  <a:pt x="1034623" y="340343"/>
                </a:lnTo>
                <a:close/>
                <a:moveTo>
                  <a:pt x="859070" y="15108"/>
                </a:moveTo>
                <a:lnTo>
                  <a:pt x="859354" y="95920"/>
                </a:lnTo>
                <a:lnTo>
                  <a:pt x="708351" y="258354"/>
                </a:lnTo>
                <a:lnTo>
                  <a:pt x="707459" y="4163"/>
                </a:lnTo>
                <a:lnTo>
                  <a:pt x="835521" y="11483"/>
                </a:lnTo>
                <a:close/>
                <a:moveTo>
                  <a:pt x="1192301" y="140002"/>
                </a:moveTo>
                <a:lnTo>
                  <a:pt x="1034013" y="295345"/>
                </a:lnTo>
                <a:lnTo>
                  <a:pt x="753156" y="301962"/>
                </a:lnTo>
                <a:lnTo>
                  <a:pt x="911444" y="146618"/>
                </a:lnTo>
                <a:close/>
                <a:moveTo>
                  <a:pt x="1416637" y="158931"/>
                </a:moveTo>
                <a:lnTo>
                  <a:pt x="1416637" y="1026601"/>
                </a:lnTo>
                <a:lnTo>
                  <a:pt x="1302061" y="1026601"/>
                </a:lnTo>
                <a:lnTo>
                  <a:pt x="1230557" y="983436"/>
                </a:lnTo>
                <a:lnTo>
                  <a:pt x="1373472" y="983436"/>
                </a:lnTo>
                <a:lnTo>
                  <a:pt x="1373472" y="143376"/>
                </a:lnTo>
                <a:close/>
              </a:path>
            </a:pathLst>
          </a:cu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6" name="Прямоугольник 145"/>
          <p:cNvSpPr/>
          <p:nvPr/>
        </p:nvSpPr>
        <p:spPr>
          <a:xfrm rot="16200000">
            <a:off x="9585196" y="2705758"/>
            <a:ext cx="2430757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defTabSz="609630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Динамика в сравнении 2019</a:t>
            </a:r>
            <a:endParaRPr lang="ru-RU" sz="1100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0880216" y="1715962"/>
            <a:ext cx="112498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+ 7.5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0912276" y="2574571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- 6.5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840943" y="3524880"/>
            <a:ext cx="12035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- 20.7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10912276" y="4516521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- 6.0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10912276" y="5503712"/>
            <a:ext cx="1060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- 4.4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%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34" y="1725151"/>
            <a:ext cx="582412" cy="6578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05" y="2550835"/>
            <a:ext cx="532780" cy="6667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42" y="3416506"/>
            <a:ext cx="578504" cy="75047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7" y="4466235"/>
            <a:ext cx="586339" cy="6400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44" y="5287689"/>
            <a:ext cx="574064" cy="7049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9779" y="938048"/>
            <a:ext cx="5312980" cy="582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67,2 %  всех расходов бюджета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3535" y="-278056"/>
            <a:ext cx="334774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charset="0"/>
              </a:rPr>
              <a:t>ОБРАЗОВАНИЕ</a:t>
            </a:r>
            <a:r>
              <a:rPr lang="ru-RU" sz="48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-614029" y="290944"/>
            <a:ext cx="7430465" cy="4162126"/>
            <a:chOff x="-691894" y="3280088"/>
            <a:chExt cx="6550267" cy="373445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5945061" y="2509288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rgbClr val="38B449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03509" y="4797300"/>
              <a:ext cx="2228707" cy="220251"/>
            </a:xfrm>
            <a:custGeom>
              <a:avLst/>
              <a:gdLst/>
              <a:ahLst/>
              <a:cxnLst/>
              <a:rect l="l" t="t" r="r" b="b"/>
              <a:pathLst>
                <a:path w="1712304" h="169218">
                  <a:moveTo>
                    <a:pt x="211856" y="95659"/>
                  </a:moveTo>
                  <a:lnTo>
                    <a:pt x="211856" y="138968"/>
                  </a:lnTo>
                  <a:lnTo>
                    <a:pt x="244003" y="138968"/>
                  </a:lnTo>
                  <a:cubicBezTo>
                    <a:pt x="254272" y="138968"/>
                    <a:pt x="261491" y="138466"/>
                    <a:pt x="265658" y="137462"/>
                  </a:cubicBezTo>
                  <a:cubicBezTo>
                    <a:pt x="269825" y="136457"/>
                    <a:pt x="273453" y="134169"/>
                    <a:pt x="276541" y="130597"/>
                  </a:cubicBezTo>
                  <a:cubicBezTo>
                    <a:pt x="279629" y="127025"/>
                    <a:pt x="281173" y="122635"/>
                    <a:pt x="281173" y="117426"/>
                  </a:cubicBezTo>
                  <a:cubicBezTo>
                    <a:pt x="281173" y="109835"/>
                    <a:pt x="278476" y="104310"/>
                    <a:pt x="273081" y="100850"/>
                  </a:cubicBezTo>
                  <a:cubicBezTo>
                    <a:pt x="267686" y="97390"/>
                    <a:pt x="258477" y="95659"/>
                    <a:pt x="245454" y="95659"/>
                  </a:cubicBezTo>
                  <a:close/>
                  <a:moveTo>
                    <a:pt x="982823" y="95101"/>
                  </a:moveTo>
                  <a:lnTo>
                    <a:pt x="982823" y="138857"/>
                  </a:lnTo>
                  <a:lnTo>
                    <a:pt x="1013407" y="138857"/>
                  </a:lnTo>
                  <a:cubicBezTo>
                    <a:pt x="1025314" y="138857"/>
                    <a:pt x="1032867" y="138522"/>
                    <a:pt x="1036066" y="137852"/>
                  </a:cubicBezTo>
                  <a:cubicBezTo>
                    <a:pt x="1040978" y="136959"/>
                    <a:pt x="1044978" y="134783"/>
                    <a:pt x="1048066" y="131322"/>
                  </a:cubicBezTo>
                  <a:cubicBezTo>
                    <a:pt x="1051154" y="127862"/>
                    <a:pt x="1052698" y="123230"/>
                    <a:pt x="1052698" y="117426"/>
                  </a:cubicBezTo>
                  <a:cubicBezTo>
                    <a:pt x="1052698" y="112514"/>
                    <a:pt x="1051507" y="108347"/>
                    <a:pt x="1049126" y="104924"/>
                  </a:cubicBezTo>
                  <a:cubicBezTo>
                    <a:pt x="1046745" y="101501"/>
                    <a:pt x="1043303" y="99008"/>
                    <a:pt x="1038801" y="97445"/>
                  </a:cubicBezTo>
                  <a:cubicBezTo>
                    <a:pt x="1034299" y="95883"/>
                    <a:pt x="1024532" y="95101"/>
                    <a:pt x="1009501" y="95101"/>
                  </a:cubicBezTo>
                  <a:close/>
                  <a:moveTo>
                    <a:pt x="1166254" y="40965"/>
                  </a:moveTo>
                  <a:lnTo>
                    <a:pt x="1144153" y="101687"/>
                  </a:lnTo>
                  <a:lnTo>
                    <a:pt x="1188801" y="101687"/>
                  </a:lnTo>
                  <a:close/>
                  <a:moveTo>
                    <a:pt x="537604" y="40965"/>
                  </a:moveTo>
                  <a:lnTo>
                    <a:pt x="515503" y="101687"/>
                  </a:lnTo>
                  <a:lnTo>
                    <a:pt x="560151" y="101687"/>
                  </a:lnTo>
                  <a:close/>
                  <a:moveTo>
                    <a:pt x="373112" y="30473"/>
                  </a:moveTo>
                  <a:lnTo>
                    <a:pt x="373112" y="76907"/>
                  </a:lnTo>
                  <a:lnTo>
                    <a:pt x="391194" y="76907"/>
                  </a:lnTo>
                  <a:cubicBezTo>
                    <a:pt x="404217" y="76907"/>
                    <a:pt x="412923" y="76051"/>
                    <a:pt x="417314" y="74340"/>
                  </a:cubicBezTo>
                  <a:cubicBezTo>
                    <a:pt x="421704" y="72628"/>
                    <a:pt x="425146" y="69949"/>
                    <a:pt x="427638" y="66303"/>
                  </a:cubicBezTo>
                  <a:cubicBezTo>
                    <a:pt x="430131" y="62657"/>
                    <a:pt x="431378" y="58415"/>
                    <a:pt x="431378" y="53578"/>
                  </a:cubicBezTo>
                  <a:cubicBezTo>
                    <a:pt x="431378" y="47625"/>
                    <a:pt x="429629" y="42714"/>
                    <a:pt x="426132" y="38844"/>
                  </a:cubicBezTo>
                  <a:cubicBezTo>
                    <a:pt x="422634" y="34975"/>
                    <a:pt x="418207" y="32556"/>
                    <a:pt x="412849" y="31589"/>
                  </a:cubicBezTo>
                  <a:cubicBezTo>
                    <a:pt x="408905" y="30845"/>
                    <a:pt x="400980" y="30473"/>
                    <a:pt x="389073" y="30473"/>
                  </a:cubicBezTo>
                  <a:close/>
                  <a:moveTo>
                    <a:pt x="982823" y="30026"/>
                  </a:moveTo>
                  <a:lnTo>
                    <a:pt x="982823" y="67866"/>
                  </a:lnTo>
                  <a:lnTo>
                    <a:pt x="1004478" y="67866"/>
                  </a:lnTo>
                  <a:cubicBezTo>
                    <a:pt x="1017351" y="67866"/>
                    <a:pt x="1025351" y="67680"/>
                    <a:pt x="1028476" y="67308"/>
                  </a:cubicBezTo>
                  <a:cubicBezTo>
                    <a:pt x="1034132" y="66638"/>
                    <a:pt x="1038578" y="64685"/>
                    <a:pt x="1041815" y="61448"/>
                  </a:cubicBezTo>
                  <a:cubicBezTo>
                    <a:pt x="1045052" y="58211"/>
                    <a:pt x="1046670" y="53950"/>
                    <a:pt x="1046670" y="48667"/>
                  </a:cubicBezTo>
                  <a:cubicBezTo>
                    <a:pt x="1046670" y="43607"/>
                    <a:pt x="1045275" y="39495"/>
                    <a:pt x="1042485" y="36333"/>
                  </a:cubicBezTo>
                  <a:cubicBezTo>
                    <a:pt x="1039694" y="33170"/>
                    <a:pt x="1035546" y="31254"/>
                    <a:pt x="1030039" y="30584"/>
                  </a:cubicBezTo>
                  <a:cubicBezTo>
                    <a:pt x="1026765" y="30212"/>
                    <a:pt x="1017351" y="30026"/>
                    <a:pt x="1001799" y="30026"/>
                  </a:cubicBezTo>
                  <a:close/>
                  <a:moveTo>
                    <a:pt x="850999" y="28240"/>
                  </a:moveTo>
                  <a:cubicBezTo>
                    <a:pt x="837381" y="28240"/>
                    <a:pt x="826405" y="32910"/>
                    <a:pt x="818071" y="42249"/>
                  </a:cubicBezTo>
                  <a:cubicBezTo>
                    <a:pt x="809736" y="51588"/>
                    <a:pt x="805569" y="65671"/>
                    <a:pt x="805569" y="84497"/>
                  </a:cubicBezTo>
                  <a:cubicBezTo>
                    <a:pt x="805569" y="103026"/>
                    <a:pt x="809848" y="117072"/>
                    <a:pt x="818405" y="126634"/>
                  </a:cubicBezTo>
                  <a:cubicBezTo>
                    <a:pt x="826963" y="136197"/>
                    <a:pt x="837827" y="140978"/>
                    <a:pt x="850999" y="140978"/>
                  </a:cubicBezTo>
                  <a:cubicBezTo>
                    <a:pt x="864170" y="140978"/>
                    <a:pt x="874979" y="136234"/>
                    <a:pt x="883425" y="126746"/>
                  </a:cubicBezTo>
                  <a:cubicBezTo>
                    <a:pt x="891871" y="117258"/>
                    <a:pt x="896094" y="103026"/>
                    <a:pt x="896094" y="84051"/>
                  </a:cubicBezTo>
                  <a:cubicBezTo>
                    <a:pt x="896094" y="65299"/>
                    <a:pt x="891982" y="51309"/>
                    <a:pt x="883759" y="42081"/>
                  </a:cubicBezTo>
                  <a:cubicBezTo>
                    <a:pt x="875537" y="32854"/>
                    <a:pt x="864616" y="28240"/>
                    <a:pt x="850999" y="28240"/>
                  </a:cubicBezTo>
                  <a:close/>
                  <a:moveTo>
                    <a:pt x="79474" y="28240"/>
                  </a:moveTo>
                  <a:cubicBezTo>
                    <a:pt x="65856" y="28240"/>
                    <a:pt x="54880" y="32910"/>
                    <a:pt x="46546" y="42249"/>
                  </a:cubicBezTo>
                  <a:cubicBezTo>
                    <a:pt x="38211" y="51588"/>
                    <a:pt x="34044" y="65671"/>
                    <a:pt x="34044" y="84497"/>
                  </a:cubicBezTo>
                  <a:cubicBezTo>
                    <a:pt x="34044" y="103026"/>
                    <a:pt x="38323" y="117072"/>
                    <a:pt x="46880" y="126634"/>
                  </a:cubicBezTo>
                  <a:cubicBezTo>
                    <a:pt x="55438" y="136197"/>
                    <a:pt x="66302" y="140978"/>
                    <a:pt x="79474" y="140978"/>
                  </a:cubicBezTo>
                  <a:cubicBezTo>
                    <a:pt x="92645" y="140978"/>
                    <a:pt x="103454" y="136234"/>
                    <a:pt x="111900" y="126746"/>
                  </a:cubicBezTo>
                  <a:cubicBezTo>
                    <a:pt x="120346" y="117258"/>
                    <a:pt x="124569" y="103026"/>
                    <a:pt x="124569" y="84051"/>
                  </a:cubicBezTo>
                  <a:cubicBezTo>
                    <a:pt x="124569" y="65299"/>
                    <a:pt x="120457" y="51309"/>
                    <a:pt x="112235" y="42081"/>
                  </a:cubicBezTo>
                  <a:cubicBezTo>
                    <a:pt x="104012" y="32854"/>
                    <a:pt x="93092" y="28240"/>
                    <a:pt x="79474" y="28240"/>
                  </a:cubicBezTo>
                  <a:close/>
                  <a:moveTo>
                    <a:pt x="1587847" y="2791"/>
                  </a:moveTo>
                  <a:lnTo>
                    <a:pt x="1709179" y="2791"/>
                  </a:lnTo>
                  <a:lnTo>
                    <a:pt x="1709179" y="30473"/>
                  </a:lnTo>
                  <a:lnTo>
                    <a:pt x="1620887" y="30473"/>
                  </a:lnTo>
                  <a:lnTo>
                    <a:pt x="1620887" y="66750"/>
                  </a:lnTo>
                  <a:lnTo>
                    <a:pt x="1703040" y="66750"/>
                  </a:lnTo>
                  <a:lnTo>
                    <a:pt x="1703040" y="94320"/>
                  </a:lnTo>
                  <a:lnTo>
                    <a:pt x="1620887" y="94320"/>
                  </a:lnTo>
                  <a:lnTo>
                    <a:pt x="1620887" y="138857"/>
                  </a:lnTo>
                  <a:lnTo>
                    <a:pt x="1712304" y="138857"/>
                  </a:lnTo>
                  <a:lnTo>
                    <a:pt x="1712304" y="166427"/>
                  </a:lnTo>
                  <a:lnTo>
                    <a:pt x="1587847" y="166427"/>
                  </a:lnTo>
                  <a:close/>
                  <a:moveTo>
                    <a:pt x="1426368" y="2791"/>
                  </a:moveTo>
                  <a:lnTo>
                    <a:pt x="1457287" y="2791"/>
                  </a:lnTo>
                  <a:lnTo>
                    <a:pt x="1457287" y="111733"/>
                  </a:lnTo>
                  <a:lnTo>
                    <a:pt x="1523590" y="2791"/>
                  </a:lnTo>
                  <a:lnTo>
                    <a:pt x="1556518" y="2791"/>
                  </a:lnTo>
                  <a:lnTo>
                    <a:pt x="1556518" y="166427"/>
                  </a:lnTo>
                  <a:lnTo>
                    <a:pt x="1525599" y="166427"/>
                  </a:lnTo>
                  <a:lnTo>
                    <a:pt x="1525599" y="59606"/>
                  </a:lnTo>
                  <a:lnTo>
                    <a:pt x="1459408" y="166427"/>
                  </a:lnTo>
                  <a:lnTo>
                    <a:pt x="1426368" y="166427"/>
                  </a:lnTo>
                  <a:close/>
                  <a:moveTo>
                    <a:pt x="1264108" y="2791"/>
                  </a:moveTo>
                  <a:lnTo>
                    <a:pt x="1297148" y="2791"/>
                  </a:lnTo>
                  <a:lnTo>
                    <a:pt x="1297148" y="67196"/>
                  </a:lnTo>
                  <a:lnTo>
                    <a:pt x="1361888" y="67196"/>
                  </a:lnTo>
                  <a:lnTo>
                    <a:pt x="1361888" y="2791"/>
                  </a:lnTo>
                  <a:lnTo>
                    <a:pt x="1394928" y="2791"/>
                  </a:lnTo>
                  <a:lnTo>
                    <a:pt x="1394928" y="166427"/>
                  </a:lnTo>
                  <a:lnTo>
                    <a:pt x="1361888" y="166427"/>
                  </a:lnTo>
                  <a:lnTo>
                    <a:pt x="1361888" y="94878"/>
                  </a:lnTo>
                  <a:lnTo>
                    <a:pt x="1297148" y="94878"/>
                  </a:lnTo>
                  <a:lnTo>
                    <a:pt x="1297148" y="166427"/>
                  </a:lnTo>
                  <a:lnTo>
                    <a:pt x="1264108" y="166427"/>
                  </a:lnTo>
                  <a:close/>
                  <a:moveTo>
                    <a:pt x="1149176" y="2791"/>
                  </a:moveTo>
                  <a:lnTo>
                    <a:pt x="1184113" y="2791"/>
                  </a:lnTo>
                  <a:lnTo>
                    <a:pt x="1249635" y="166427"/>
                  </a:lnTo>
                  <a:lnTo>
                    <a:pt x="1213693" y="166427"/>
                  </a:lnTo>
                  <a:lnTo>
                    <a:pt x="1199405" y="129257"/>
                  </a:lnTo>
                  <a:lnTo>
                    <a:pt x="1133995" y="129257"/>
                  </a:lnTo>
                  <a:lnTo>
                    <a:pt x="1120489" y="166427"/>
                  </a:lnTo>
                  <a:lnTo>
                    <a:pt x="1085440" y="166427"/>
                  </a:lnTo>
                  <a:close/>
                  <a:moveTo>
                    <a:pt x="949783" y="2791"/>
                  </a:moveTo>
                  <a:lnTo>
                    <a:pt x="1015193" y="2791"/>
                  </a:lnTo>
                  <a:cubicBezTo>
                    <a:pt x="1028141" y="2791"/>
                    <a:pt x="1037797" y="3330"/>
                    <a:pt x="1044159" y="4409"/>
                  </a:cubicBezTo>
                  <a:cubicBezTo>
                    <a:pt x="1050521" y="5488"/>
                    <a:pt x="1056214" y="7739"/>
                    <a:pt x="1061237" y="11162"/>
                  </a:cubicBezTo>
                  <a:cubicBezTo>
                    <a:pt x="1066260" y="14585"/>
                    <a:pt x="1070446" y="19143"/>
                    <a:pt x="1073794" y="24836"/>
                  </a:cubicBezTo>
                  <a:cubicBezTo>
                    <a:pt x="1077143" y="30529"/>
                    <a:pt x="1078817" y="36910"/>
                    <a:pt x="1078817" y="43979"/>
                  </a:cubicBezTo>
                  <a:cubicBezTo>
                    <a:pt x="1078817" y="51644"/>
                    <a:pt x="1076752" y="58676"/>
                    <a:pt x="1072622" y="65075"/>
                  </a:cubicBezTo>
                  <a:cubicBezTo>
                    <a:pt x="1068492" y="71475"/>
                    <a:pt x="1062893" y="76275"/>
                    <a:pt x="1055823" y="79474"/>
                  </a:cubicBezTo>
                  <a:cubicBezTo>
                    <a:pt x="1065795" y="82377"/>
                    <a:pt x="1073460" y="87325"/>
                    <a:pt x="1078817" y="94320"/>
                  </a:cubicBezTo>
                  <a:cubicBezTo>
                    <a:pt x="1084175" y="101315"/>
                    <a:pt x="1086854" y="109538"/>
                    <a:pt x="1086854" y="118988"/>
                  </a:cubicBezTo>
                  <a:cubicBezTo>
                    <a:pt x="1086854" y="126430"/>
                    <a:pt x="1085124" y="133666"/>
                    <a:pt x="1081664" y="140699"/>
                  </a:cubicBezTo>
                  <a:cubicBezTo>
                    <a:pt x="1078203" y="147731"/>
                    <a:pt x="1073478" y="153349"/>
                    <a:pt x="1067488" y="157553"/>
                  </a:cubicBezTo>
                  <a:cubicBezTo>
                    <a:pt x="1061497" y="161758"/>
                    <a:pt x="1054112" y="164344"/>
                    <a:pt x="1045331" y="165311"/>
                  </a:cubicBezTo>
                  <a:cubicBezTo>
                    <a:pt x="1039824" y="165906"/>
                    <a:pt x="1026541" y="166278"/>
                    <a:pt x="1005482" y="166427"/>
                  </a:cubicBezTo>
                  <a:lnTo>
                    <a:pt x="949783" y="166427"/>
                  </a:lnTo>
                  <a:close/>
                  <a:moveTo>
                    <a:pt x="520526" y="2791"/>
                  </a:moveTo>
                  <a:lnTo>
                    <a:pt x="555463" y="2791"/>
                  </a:lnTo>
                  <a:lnTo>
                    <a:pt x="620985" y="166427"/>
                  </a:lnTo>
                  <a:lnTo>
                    <a:pt x="585043" y="166427"/>
                  </a:lnTo>
                  <a:lnTo>
                    <a:pt x="570755" y="129257"/>
                  </a:lnTo>
                  <a:lnTo>
                    <a:pt x="505345" y="129257"/>
                  </a:lnTo>
                  <a:lnTo>
                    <a:pt x="491839" y="166427"/>
                  </a:lnTo>
                  <a:lnTo>
                    <a:pt x="456790" y="166427"/>
                  </a:lnTo>
                  <a:close/>
                  <a:moveTo>
                    <a:pt x="340072" y="2791"/>
                  </a:moveTo>
                  <a:lnTo>
                    <a:pt x="393092" y="2791"/>
                  </a:lnTo>
                  <a:cubicBezTo>
                    <a:pt x="413184" y="2791"/>
                    <a:pt x="426280" y="3609"/>
                    <a:pt x="432382" y="5246"/>
                  </a:cubicBezTo>
                  <a:cubicBezTo>
                    <a:pt x="441759" y="7702"/>
                    <a:pt x="449609" y="13041"/>
                    <a:pt x="455934" y="21264"/>
                  </a:cubicBezTo>
                  <a:cubicBezTo>
                    <a:pt x="462260" y="29487"/>
                    <a:pt x="465422" y="40109"/>
                    <a:pt x="465422" y="53132"/>
                  </a:cubicBezTo>
                  <a:cubicBezTo>
                    <a:pt x="465422" y="63178"/>
                    <a:pt x="463599" y="71624"/>
                    <a:pt x="459953" y="78470"/>
                  </a:cubicBezTo>
                  <a:cubicBezTo>
                    <a:pt x="456307" y="85316"/>
                    <a:pt x="451674" y="90692"/>
                    <a:pt x="446056" y="94599"/>
                  </a:cubicBezTo>
                  <a:cubicBezTo>
                    <a:pt x="440438" y="98506"/>
                    <a:pt x="434726" y="101092"/>
                    <a:pt x="428922" y="102357"/>
                  </a:cubicBezTo>
                  <a:cubicBezTo>
                    <a:pt x="421034" y="103919"/>
                    <a:pt x="409612" y="104701"/>
                    <a:pt x="394655" y="104701"/>
                  </a:cubicBezTo>
                  <a:lnTo>
                    <a:pt x="373112" y="104701"/>
                  </a:lnTo>
                  <a:lnTo>
                    <a:pt x="373112" y="166427"/>
                  </a:lnTo>
                  <a:lnTo>
                    <a:pt x="340072" y="166427"/>
                  </a:lnTo>
                  <a:close/>
                  <a:moveTo>
                    <a:pt x="178817" y="2791"/>
                  </a:moveTo>
                  <a:lnTo>
                    <a:pt x="301153" y="2791"/>
                  </a:lnTo>
                  <a:lnTo>
                    <a:pt x="301153" y="30250"/>
                  </a:lnTo>
                  <a:lnTo>
                    <a:pt x="211856" y="30250"/>
                  </a:lnTo>
                  <a:lnTo>
                    <a:pt x="211856" y="68201"/>
                  </a:lnTo>
                  <a:lnTo>
                    <a:pt x="256058" y="68201"/>
                  </a:lnTo>
                  <a:cubicBezTo>
                    <a:pt x="268262" y="68201"/>
                    <a:pt x="278383" y="69689"/>
                    <a:pt x="286419" y="72666"/>
                  </a:cubicBezTo>
                  <a:cubicBezTo>
                    <a:pt x="294456" y="75642"/>
                    <a:pt x="301321" y="81149"/>
                    <a:pt x="307013" y="89185"/>
                  </a:cubicBezTo>
                  <a:cubicBezTo>
                    <a:pt x="312706" y="97222"/>
                    <a:pt x="315552" y="106636"/>
                    <a:pt x="315552" y="117426"/>
                  </a:cubicBezTo>
                  <a:cubicBezTo>
                    <a:pt x="315552" y="128513"/>
                    <a:pt x="312687" y="138001"/>
                    <a:pt x="306958" y="145889"/>
                  </a:cubicBezTo>
                  <a:cubicBezTo>
                    <a:pt x="301228" y="153777"/>
                    <a:pt x="294698" y="159172"/>
                    <a:pt x="287368" y="162074"/>
                  </a:cubicBezTo>
                  <a:cubicBezTo>
                    <a:pt x="280038" y="164976"/>
                    <a:pt x="269602" y="166427"/>
                    <a:pt x="256058" y="166427"/>
                  </a:cubicBezTo>
                  <a:lnTo>
                    <a:pt x="178817" y="166427"/>
                  </a:lnTo>
                  <a:close/>
                  <a:moveTo>
                    <a:pt x="850664" y="0"/>
                  </a:moveTo>
                  <a:cubicBezTo>
                    <a:pt x="874774" y="0"/>
                    <a:pt x="894066" y="7479"/>
                    <a:pt x="908539" y="22436"/>
                  </a:cubicBezTo>
                  <a:cubicBezTo>
                    <a:pt x="923013" y="37393"/>
                    <a:pt x="930250" y="58192"/>
                    <a:pt x="930250" y="84832"/>
                  </a:cubicBezTo>
                  <a:cubicBezTo>
                    <a:pt x="930250" y="111249"/>
                    <a:pt x="923069" y="131918"/>
                    <a:pt x="908707" y="146838"/>
                  </a:cubicBezTo>
                  <a:cubicBezTo>
                    <a:pt x="894345" y="161758"/>
                    <a:pt x="875146" y="169218"/>
                    <a:pt x="851110" y="169218"/>
                  </a:cubicBezTo>
                  <a:cubicBezTo>
                    <a:pt x="826777" y="169218"/>
                    <a:pt x="807429" y="161795"/>
                    <a:pt x="793067" y="146949"/>
                  </a:cubicBezTo>
                  <a:cubicBezTo>
                    <a:pt x="778705" y="132104"/>
                    <a:pt x="771524" y="111658"/>
                    <a:pt x="771524" y="85614"/>
                  </a:cubicBezTo>
                  <a:cubicBezTo>
                    <a:pt x="771524" y="68945"/>
                    <a:pt x="774017" y="54955"/>
                    <a:pt x="779003" y="43644"/>
                  </a:cubicBezTo>
                  <a:cubicBezTo>
                    <a:pt x="782724" y="35310"/>
                    <a:pt x="787803" y="27831"/>
                    <a:pt x="794239" y="21208"/>
                  </a:cubicBezTo>
                  <a:cubicBezTo>
                    <a:pt x="800676" y="14585"/>
                    <a:pt x="807727" y="9674"/>
                    <a:pt x="815392" y="6474"/>
                  </a:cubicBezTo>
                  <a:cubicBezTo>
                    <a:pt x="825586" y="2158"/>
                    <a:pt x="837344" y="0"/>
                    <a:pt x="850664" y="0"/>
                  </a:cubicBezTo>
                  <a:close/>
                  <a:moveTo>
                    <a:pt x="685576" y="0"/>
                  </a:moveTo>
                  <a:cubicBezTo>
                    <a:pt x="704775" y="0"/>
                    <a:pt x="719267" y="4223"/>
                    <a:pt x="729053" y="12669"/>
                  </a:cubicBezTo>
                  <a:cubicBezTo>
                    <a:pt x="738838" y="21115"/>
                    <a:pt x="743731" y="31031"/>
                    <a:pt x="743731" y="42416"/>
                  </a:cubicBezTo>
                  <a:cubicBezTo>
                    <a:pt x="743731" y="50230"/>
                    <a:pt x="741498" y="57280"/>
                    <a:pt x="737034" y="63568"/>
                  </a:cubicBezTo>
                  <a:cubicBezTo>
                    <a:pt x="732569" y="69856"/>
                    <a:pt x="725871" y="75382"/>
                    <a:pt x="716942" y="80144"/>
                  </a:cubicBezTo>
                  <a:cubicBezTo>
                    <a:pt x="727806" y="83865"/>
                    <a:pt x="735955" y="89130"/>
                    <a:pt x="741387" y="95939"/>
                  </a:cubicBezTo>
                  <a:cubicBezTo>
                    <a:pt x="746819" y="102747"/>
                    <a:pt x="749535" y="111138"/>
                    <a:pt x="749535" y="121109"/>
                  </a:cubicBezTo>
                  <a:cubicBezTo>
                    <a:pt x="749535" y="135471"/>
                    <a:pt x="744270" y="147080"/>
                    <a:pt x="733741" y="155935"/>
                  </a:cubicBezTo>
                  <a:cubicBezTo>
                    <a:pt x="723211" y="164790"/>
                    <a:pt x="707454" y="169218"/>
                    <a:pt x="686469" y="169218"/>
                  </a:cubicBezTo>
                  <a:cubicBezTo>
                    <a:pt x="669354" y="169218"/>
                    <a:pt x="655848" y="166371"/>
                    <a:pt x="645951" y="160679"/>
                  </a:cubicBezTo>
                  <a:cubicBezTo>
                    <a:pt x="636054" y="154986"/>
                    <a:pt x="628612" y="144326"/>
                    <a:pt x="623627" y="128699"/>
                  </a:cubicBezTo>
                  <a:lnTo>
                    <a:pt x="653876" y="118765"/>
                  </a:lnTo>
                  <a:cubicBezTo>
                    <a:pt x="657001" y="128588"/>
                    <a:pt x="661150" y="134950"/>
                    <a:pt x="666322" y="137852"/>
                  </a:cubicBezTo>
                  <a:cubicBezTo>
                    <a:pt x="671493" y="140754"/>
                    <a:pt x="677874" y="142205"/>
                    <a:pt x="685465" y="142205"/>
                  </a:cubicBezTo>
                  <a:cubicBezTo>
                    <a:pt x="695883" y="142205"/>
                    <a:pt x="703473" y="139954"/>
                    <a:pt x="708235" y="135452"/>
                  </a:cubicBezTo>
                  <a:cubicBezTo>
                    <a:pt x="712998" y="130950"/>
                    <a:pt x="715379" y="125797"/>
                    <a:pt x="715379" y="119993"/>
                  </a:cubicBezTo>
                  <a:cubicBezTo>
                    <a:pt x="715379" y="113296"/>
                    <a:pt x="712682" y="107901"/>
                    <a:pt x="707287" y="103808"/>
                  </a:cubicBezTo>
                  <a:cubicBezTo>
                    <a:pt x="701892" y="99715"/>
                    <a:pt x="693762" y="97669"/>
                    <a:pt x="682897" y="97669"/>
                  </a:cubicBezTo>
                  <a:lnTo>
                    <a:pt x="675419" y="97669"/>
                  </a:lnTo>
                  <a:lnTo>
                    <a:pt x="675419" y="73000"/>
                  </a:lnTo>
                  <a:lnTo>
                    <a:pt x="679214" y="73000"/>
                  </a:lnTo>
                  <a:cubicBezTo>
                    <a:pt x="689334" y="73000"/>
                    <a:pt x="697073" y="70731"/>
                    <a:pt x="702431" y="66191"/>
                  </a:cubicBezTo>
                  <a:cubicBezTo>
                    <a:pt x="707789" y="61652"/>
                    <a:pt x="710468" y="55625"/>
                    <a:pt x="710468" y="48109"/>
                  </a:cubicBezTo>
                  <a:cubicBezTo>
                    <a:pt x="710468" y="42156"/>
                    <a:pt x="708291" y="37133"/>
                    <a:pt x="703938" y="33040"/>
                  </a:cubicBezTo>
                  <a:cubicBezTo>
                    <a:pt x="699585" y="28947"/>
                    <a:pt x="693353" y="26901"/>
                    <a:pt x="685241" y="26901"/>
                  </a:cubicBezTo>
                  <a:cubicBezTo>
                    <a:pt x="671400" y="26901"/>
                    <a:pt x="662545" y="33747"/>
                    <a:pt x="658676" y="47439"/>
                  </a:cubicBezTo>
                  <a:lnTo>
                    <a:pt x="626529" y="39961"/>
                  </a:lnTo>
                  <a:cubicBezTo>
                    <a:pt x="633449" y="13320"/>
                    <a:pt x="653132" y="0"/>
                    <a:pt x="685576" y="0"/>
                  </a:cubicBezTo>
                  <a:close/>
                  <a:moveTo>
                    <a:pt x="79139" y="0"/>
                  </a:moveTo>
                  <a:cubicBezTo>
                    <a:pt x="103249" y="0"/>
                    <a:pt x="122541" y="7479"/>
                    <a:pt x="137014" y="22436"/>
                  </a:cubicBezTo>
                  <a:cubicBezTo>
                    <a:pt x="151488" y="37393"/>
                    <a:pt x="158725" y="58192"/>
                    <a:pt x="158725" y="84832"/>
                  </a:cubicBezTo>
                  <a:cubicBezTo>
                    <a:pt x="158725" y="111249"/>
                    <a:pt x="151544" y="131918"/>
                    <a:pt x="137182" y="146838"/>
                  </a:cubicBezTo>
                  <a:cubicBezTo>
                    <a:pt x="122820" y="161758"/>
                    <a:pt x="103621" y="169218"/>
                    <a:pt x="79585" y="169218"/>
                  </a:cubicBezTo>
                  <a:cubicBezTo>
                    <a:pt x="55252" y="169218"/>
                    <a:pt x="35904" y="161795"/>
                    <a:pt x="21542" y="146949"/>
                  </a:cubicBezTo>
                  <a:cubicBezTo>
                    <a:pt x="7180" y="132104"/>
                    <a:pt x="0" y="111658"/>
                    <a:pt x="0" y="85614"/>
                  </a:cubicBezTo>
                  <a:cubicBezTo>
                    <a:pt x="0" y="68945"/>
                    <a:pt x="2492" y="54955"/>
                    <a:pt x="7478" y="43644"/>
                  </a:cubicBezTo>
                  <a:cubicBezTo>
                    <a:pt x="11199" y="35310"/>
                    <a:pt x="16278" y="27831"/>
                    <a:pt x="22714" y="21208"/>
                  </a:cubicBezTo>
                  <a:cubicBezTo>
                    <a:pt x="29151" y="14585"/>
                    <a:pt x="36202" y="9674"/>
                    <a:pt x="43867" y="6474"/>
                  </a:cubicBezTo>
                  <a:cubicBezTo>
                    <a:pt x="54061" y="2158"/>
                    <a:pt x="65819" y="0"/>
                    <a:pt x="79139" y="0"/>
                  </a:cubicBezTo>
                  <a:close/>
                </a:path>
              </a:pathLst>
            </a:custGeom>
            <a:solidFill>
              <a:srgbClr val="38B449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b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611520" y="4191390"/>
              <a:ext cx="3246853" cy="1032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440" dirty="0" smtClean="0">
                  <a:solidFill>
                    <a:srgbClr val="38B449"/>
                  </a:solidFill>
                </a:rPr>
                <a:t>1 млрд. 902,9 млн.руб.</a:t>
              </a:r>
              <a:endParaRPr lang="ru-RU" sz="3440" dirty="0">
                <a:solidFill>
                  <a:srgbClr val="38B449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512216" y="3280088"/>
              <a:ext cx="3378859" cy="911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</a:rPr>
                <a:t>Наибольший удельный вес в структуре расходов бюджета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7" y="2682584"/>
            <a:ext cx="989887" cy="1168424"/>
          </a:xfrm>
          <a:prstGeom prst="rect">
            <a:avLst/>
          </a:prstGeom>
        </p:spPr>
      </p:pic>
      <p:pic>
        <p:nvPicPr>
          <p:cNvPr id="31" name="Рисунок 30" descr="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85" y="3484549"/>
            <a:ext cx="3476089" cy="27362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4325" y="4665079"/>
            <a:ext cx="324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дошкольное образование направлено 910,7 млн. рублей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325" y="5574433"/>
            <a:ext cx="3106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общее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762,2 млн. рублей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93932" y="3748762"/>
            <a:ext cx="3770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дополнительное образование детей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162,9 млн. рублей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59175" y="4496073"/>
            <a:ext cx="3147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молодежную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политику направлено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18,9 млн. рублей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3932" y="5254809"/>
            <a:ext cx="3654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профессиональную подготовку и другие вопросы в области образования – 48,2 млн. рублей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8387405" y="753175"/>
            <a:ext cx="1918958" cy="289962"/>
          </a:xfrm>
          <a:custGeom>
            <a:avLst/>
            <a:gdLst/>
            <a:ahLst/>
            <a:cxnLst/>
            <a:rect l="l" t="t" r="r" b="b"/>
            <a:pathLst>
              <a:path w="2309621" h="373689">
                <a:moveTo>
                  <a:pt x="2134609" y="62363"/>
                </a:moveTo>
                <a:cubicBezTo>
                  <a:pt x="2104536" y="62363"/>
                  <a:pt x="2080297" y="72675"/>
                  <a:pt x="2061892" y="93299"/>
                </a:cubicBezTo>
                <a:cubicBezTo>
                  <a:pt x="2043487" y="113922"/>
                  <a:pt x="2034285" y="145022"/>
                  <a:pt x="2034285" y="186598"/>
                </a:cubicBezTo>
                <a:cubicBezTo>
                  <a:pt x="2034285" y="227516"/>
                  <a:pt x="2043734" y="258534"/>
                  <a:pt x="2062632" y="279650"/>
                </a:cubicBezTo>
                <a:cubicBezTo>
                  <a:pt x="2081530" y="300767"/>
                  <a:pt x="2105522" y="311325"/>
                  <a:pt x="2134609" y="311325"/>
                </a:cubicBezTo>
                <a:cubicBezTo>
                  <a:pt x="2163695" y="311325"/>
                  <a:pt x="2187565" y="300849"/>
                  <a:pt x="2206216" y="279897"/>
                </a:cubicBezTo>
                <a:cubicBezTo>
                  <a:pt x="2224867" y="258944"/>
                  <a:pt x="2234193" y="227516"/>
                  <a:pt x="2234193" y="185612"/>
                </a:cubicBezTo>
                <a:cubicBezTo>
                  <a:pt x="2234193" y="144200"/>
                  <a:pt x="2225114" y="113306"/>
                  <a:pt x="2206955" y="92929"/>
                </a:cubicBezTo>
                <a:cubicBezTo>
                  <a:pt x="2188797" y="72552"/>
                  <a:pt x="2164681" y="62363"/>
                  <a:pt x="2134609" y="62363"/>
                </a:cubicBezTo>
                <a:close/>
                <a:moveTo>
                  <a:pt x="1652736" y="6162"/>
                </a:moveTo>
                <a:lnTo>
                  <a:pt x="1939904" y="6162"/>
                </a:lnTo>
                <a:lnTo>
                  <a:pt x="1939904" y="67293"/>
                </a:lnTo>
                <a:lnTo>
                  <a:pt x="1832925" y="67293"/>
                </a:lnTo>
                <a:lnTo>
                  <a:pt x="1832925" y="367526"/>
                </a:lnTo>
                <a:lnTo>
                  <a:pt x="1759962" y="367526"/>
                </a:lnTo>
                <a:lnTo>
                  <a:pt x="1759962" y="67293"/>
                </a:lnTo>
                <a:lnTo>
                  <a:pt x="1652736" y="67293"/>
                </a:lnTo>
                <a:close/>
                <a:moveTo>
                  <a:pt x="992818" y="6162"/>
                </a:moveTo>
                <a:lnTo>
                  <a:pt x="1260760" y="6162"/>
                </a:lnTo>
                <a:lnTo>
                  <a:pt x="1260760" y="67293"/>
                </a:lnTo>
                <a:lnTo>
                  <a:pt x="1065781" y="67293"/>
                </a:lnTo>
                <a:lnTo>
                  <a:pt x="1065781" y="147405"/>
                </a:lnTo>
                <a:lnTo>
                  <a:pt x="1247203" y="147405"/>
                </a:lnTo>
                <a:lnTo>
                  <a:pt x="1247203" y="208289"/>
                </a:lnTo>
                <a:lnTo>
                  <a:pt x="1065781" y="208289"/>
                </a:lnTo>
                <a:lnTo>
                  <a:pt x="1065781" y="306642"/>
                </a:lnTo>
                <a:lnTo>
                  <a:pt x="1267662" y="306642"/>
                </a:lnTo>
                <a:lnTo>
                  <a:pt x="1267662" y="367526"/>
                </a:lnTo>
                <a:lnTo>
                  <a:pt x="992818" y="367526"/>
                </a:lnTo>
                <a:close/>
                <a:moveTo>
                  <a:pt x="563207" y="6162"/>
                </a:moveTo>
                <a:lnTo>
                  <a:pt x="672405" y="6162"/>
                </a:lnTo>
                <a:lnTo>
                  <a:pt x="737973" y="252659"/>
                </a:lnTo>
                <a:lnTo>
                  <a:pt x="802802" y="6162"/>
                </a:lnTo>
                <a:lnTo>
                  <a:pt x="912246" y="6162"/>
                </a:lnTo>
                <a:lnTo>
                  <a:pt x="912246" y="367526"/>
                </a:lnTo>
                <a:lnTo>
                  <a:pt x="844460" y="367526"/>
                </a:lnTo>
                <a:lnTo>
                  <a:pt x="844460" y="83069"/>
                </a:lnTo>
                <a:lnTo>
                  <a:pt x="772729" y="367526"/>
                </a:lnTo>
                <a:lnTo>
                  <a:pt x="702478" y="367526"/>
                </a:lnTo>
                <a:lnTo>
                  <a:pt x="630994" y="83069"/>
                </a:lnTo>
                <a:lnTo>
                  <a:pt x="630994" y="367526"/>
                </a:lnTo>
                <a:lnTo>
                  <a:pt x="563207" y="367526"/>
                </a:lnTo>
                <a:close/>
                <a:moveTo>
                  <a:pt x="285749" y="6162"/>
                </a:moveTo>
                <a:lnTo>
                  <a:pt x="358713" y="6162"/>
                </a:lnTo>
                <a:lnTo>
                  <a:pt x="358713" y="367526"/>
                </a:lnTo>
                <a:lnTo>
                  <a:pt x="285749" y="367526"/>
                </a:lnTo>
                <a:close/>
                <a:moveTo>
                  <a:pt x="142875" y="6162"/>
                </a:moveTo>
                <a:lnTo>
                  <a:pt x="215837" y="6162"/>
                </a:lnTo>
                <a:lnTo>
                  <a:pt x="215837" y="367526"/>
                </a:lnTo>
                <a:lnTo>
                  <a:pt x="142875" y="367526"/>
                </a:lnTo>
                <a:close/>
                <a:moveTo>
                  <a:pt x="0" y="6162"/>
                </a:moveTo>
                <a:lnTo>
                  <a:pt x="72963" y="6162"/>
                </a:lnTo>
                <a:lnTo>
                  <a:pt x="72963" y="367526"/>
                </a:lnTo>
                <a:lnTo>
                  <a:pt x="0" y="367526"/>
                </a:lnTo>
                <a:close/>
                <a:moveTo>
                  <a:pt x="2133869" y="0"/>
                </a:moveTo>
                <a:cubicBezTo>
                  <a:pt x="2187113" y="0"/>
                  <a:pt x="2229715" y="16515"/>
                  <a:pt x="2261678" y="49546"/>
                </a:cubicBezTo>
                <a:cubicBezTo>
                  <a:pt x="2293640" y="82576"/>
                  <a:pt x="2309621" y="128507"/>
                  <a:pt x="2309621" y="187337"/>
                </a:cubicBezTo>
                <a:cubicBezTo>
                  <a:pt x="2309621" y="245675"/>
                  <a:pt x="2293763" y="291318"/>
                  <a:pt x="2262047" y="324266"/>
                </a:cubicBezTo>
                <a:cubicBezTo>
                  <a:pt x="2230332" y="357214"/>
                  <a:pt x="2187934" y="373689"/>
                  <a:pt x="2134855" y="373689"/>
                </a:cubicBezTo>
                <a:cubicBezTo>
                  <a:pt x="2081119" y="373689"/>
                  <a:pt x="2038393" y="357297"/>
                  <a:pt x="2006677" y="324513"/>
                </a:cubicBezTo>
                <a:cubicBezTo>
                  <a:pt x="1974961" y="291729"/>
                  <a:pt x="1959103" y="246579"/>
                  <a:pt x="1959103" y="189063"/>
                </a:cubicBezTo>
                <a:cubicBezTo>
                  <a:pt x="1959103" y="152253"/>
                  <a:pt x="1964609" y="121358"/>
                  <a:pt x="1975619" y="96380"/>
                </a:cubicBezTo>
                <a:cubicBezTo>
                  <a:pt x="1983835" y="77975"/>
                  <a:pt x="1995051" y="61460"/>
                  <a:pt x="2009265" y="46834"/>
                </a:cubicBezTo>
                <a:cubicBezTo>
                  <a:pt x="2023480" y="32209"/>
                  <a:pt x="2039051" y="21363"/>
                  <a:pt x="2055977" y="14297"/>
                </a:cubicBezTo>
                <a:cubicBezTo>
                  <a:pt x="2078490" y="4765"/>
                  <a:pt x="2104454" y="0"/>
                  <a:pt x="2133869" y="0"/>
                </a:cubicBezTo>
                <a:close/>
                <a:moveTo>
                  <a:pt x="1482472" y="0"/>
                </a:moveTo>
                <a:cubicBezTo>
                  <a:pt x="1526677" y="0"/>
                  <a:pt x="1562583" y="13064"/>
                  <a:pt x="1590191" y="39193"/>
                </a:cubicBezTo>
                <a:cubicBezTo>
                  <a:pt x="1606624" y="54640"/>
                  <a:pt x="1618949" y="76825"/>
                  <a:pt x="1627165" y="105747"/>
                </a:cubicBezTo>
                <a:lnTo>
                  <a:pt x="1554942" y="123002"/>
                </a:lnTo>
                <a:cubicBezTo>
                  <a:pt x="1550669" y="104268"/>
                  <a:pt x="1541754" y="89478"/>
                  <a:pt x="1528197" y="78632"/>
                </a:cubicBezTo>
                <a:cubicBezTo>
                  <a:pt x="1514640" y="67786"/>
                  <a:pt x="1498165" y="62363"/>
                  <a:pt x="1478774" y="62363"/>
                </a:cubicBezTo>
                <a:cubicBezTo>
                  <a:pt x="1451988" y="62363"/>
                  <a:pt x="1430256" y="71977"/>
                  <a:pt x="1413576" y="91204"/>
                </a:cubicBezTo>
                <a:cubicBezTo>
                  <a:pt x="1396896" y="110430"/>
                  <a:pt x="1388557" y="141571"/>
                  <a:pt x="1388557" y="184626"/>
                </a:cubicBezTo>
                <a:cubicBezTo>
                  <a:pt x="1388557" y="230310"/>
                  <a:pt x="1396773" y="262847"/>
                  <a:pt x="1413206" y="282238"/>
                </a:cubicBezTo>
                <a:cubicBezTo>
                  <a:pt x="1429639" y="301629"/>
                  <a:pt x="1451002" y="311325"/>
                  <a:pt x="1477295" y="311325"/>
                </a:cubicBezTo>
                <a:cubicBezTo>
                  <a:pt x="1496687" y="311325"/>
                  <a:pt x="1513366" y="305163"/>
                  <a:pt x="1527334" y="292838"/>
                </a:cubicBezTo>
                <a:cubicBezTo>
                  <a:pt x="1541302" y="280513"/>
                  <a:pt x="1551327" y="261122"/>
                  <a:pt x="1557407" y="234665"/>
                </a:cubicBezTo>
                <a:lnTo>
                  <a:pt x="1628151" y="257096"/>
                </a:lnTo>
                <a:cubicBezTo>
                  <a:pt x="1617305" y="296535"/>
                  <a:pt x="1599270" y="325827"/>
                  <a:pt x="1574045" y="344972"/>
                </a:cubicBezTo>
                <a:cubicBezTo>
                  <a:pt x="1548821" y="364116"/>
                  <a:pt x="1516817" y="373689"/>
                  <a:pt x="1478035" y="373689"/>
                </a:cubicBezTo>
                <a:cubicBezTo>
                  <a:pt x="1430050" y="373689"/>
                  <a:pt x="1390611" y="357297"/>
                  <a:pt x="1359717" y="324513"/>
                </a:cubicBezTo>
                <a:cubicBezTo>
                  <a:pt x="1328822" y="291729"/>
                  <a:pt x="1313375" y="246907"/>
                  <a:pt x="1313375" y="190049"/>
                </a:cubicBezTo>
                <a:cubicBezTo>
                  <a:pt x="1313375" y="129904"/>
                  <a:pt x="1328905" y="83192"/>
                  <a:pt x="1359963" y="49915"/>
                </a:cubicBezTo>
                <a:cubicBezTo>
                  <a:pt x="1391022" y="16638"/>
                  <a:pt x="1431858" y="0"/>
                  <a:pt x="1482472" y="0"/>
                </a:cubicBezTo>
                <a:close/>
              </a:path>
            </a:pathLst>
          </a:custGeom>
          <a:gradFill>
            <a:gsLst>
              <a:gs pos="100000">
                <a:srgbClr val="6F6D3D"/>
              </a:gs>
              <a:gs pos="53000">
                <a:srgbClr val="BCBC4C"/>
              </a:gs>
              <a:gs pos="1000">
                <a:srgbClr val="6F6D3D"/>
              </a:gs>
            </a:gsLst>
            <a:lin ang="13500000" scaled="1"/>
          </a:gradFill>
          <a:ln>
            <a:noFill/>
          </a:ln>
          <a:effectLst>
            <a:outerShdw dist="254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/>
          </a:lstStyle>
          <a:p>
            <a:endParaRPr lang="ru-RU" dirty="0">
              <a:solidFill>
                <a:srgbClr val="27B75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48934" y="1213659"/>
            <a:ext cx="4838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B9B94B"/>
                </a:solidFill>
                <a:cs typeface="Arial" panose="020B0604020202020204" pitchFamily="34" charset="0"/>
              </a:rPr>
              <a:t>в Республике Башкортостан по участию школьников в республиканских олимпиадах </a:t>
            </a:r>
            <a:endParaRPr lang="ru-RU" dirty="0">
              <a:solidFill>
                <a:srgbClr val="B9B94B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70927" y="2520321"/>
            <a:ext cx="3342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</a:rPr>
              <a:t>73% расходов </a:t>
            </a:r>
            <a:r>
              <a:rPr lang="ru-RU" dirty="0">
                <a:latin typeface="Times New Roman" panose="02020603050405020304" pitchFamily="18" charset="0"/>
              </a:rPr>
              <a:t>составляет заработная плата работников </a:t>
            </a:r>
            <a:r>
              <a:rPr lang="ru-RU" dirty="0" smtClean="0">
                <a:latin typeface="Times New Roman" panose="02020603050405020304" pitchFamily="18" charset="0"/>
              </a:rPr>
              <a:t>образования</a:t>
            </a:r>
            <a:endParaRPr lang="ru-RU" dirty="0">
              <a:solidFill>
                <a:srgbClr val="B9B94B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31578" y="2166572"/>
            <a:ext cx="4330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167 участников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31578" y="2457693"/>
            <a:ext cx="2874785" cy="66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 победителя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66 призеры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468066" y="2166572"/>
            <a:ext cx="2552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Результативность участия  составила</a:t>
            </a:r>
          </a:p>
          <a:p>
            <a:pPr algn="ctr"/>
            <a:r>
              <a:rPr lang="ru-RU" b="1" dirty="0" smtClean="0"/>
              <a:t> </a:t>
            </a:r>
            <a:r>
              <a:rPr lang="ru-RU" sz="2800" b="1" dirty="0" smtClean="0"/>
              <a:t>40.7 %</a:t>
            </a:r>
            <a:endParaRPr lang="ru-RU" sz="2800" b="1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105686" y="4819238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6990230" y="3948203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102065" y="5664432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6982012" y="4587357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6991319" y="5396049"/>
            <a:ext cx="172273" cy="1554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7191314" y="2466203"/>
            <a:ext cx="306766" cy="322818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7311446" y="2855232"/>
            <a:ext cx="120132" cy="126755"/>
          </a:xfrm>
          <a:prstGeom prst="star5">
            <a:avLst/>
          </a:prstGeom>
          <a:solidFill>
            <a:srgbClr val="D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66,4 млн.руб</a:t>
              </a:r>
              <a:r>
                <a:rPr lang="ru-RU" sz="3600" dirty="0" smtClean="0">
                  <a:solidFill>
                    <a:srgbClr val="38B449"/>
                  </a:solidFill>
                </a:rPr>
                <a:t>.</a:t>
              </a:r>
              <a:endParaRPr lang="ru-RU" sz="3600" dirty="0">
                <a:solidFill>
                  <a:srgbClr val="38B449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КУЛЬТУРА И КИНЕМАТОГРАФИЯ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6" y="2442688"/>
            <a:ext cx="893775" cy="8937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23" y="2935751"/>
            <a:ext cx="882084" cy="893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38" y="1336262"/>
            <a:ext cx="3203249" cy="24509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1413" y="924642"/>
            <a:ext cx="4651545" cy="387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библиотечной системы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3469" y="840412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26,2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40478" y="1345525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17" y="2335890"/>
            <a:ext cx="2294021" cy="2093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1" y="4377083"/>
            <a:ext cx="3046955" cy="18182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40539" y="6232360"/>
            <a:ext cx="6976912" cy="67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музыкальной и художественной школ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51508" y="4646014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36,9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37021" y="5182788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32" y="1714857"/>
            <a:ext cx="2757794" cy="1738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78" y="4047238"/>
            <a:ext cx="3246214" cy="203347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003224" y="3625735"/>
            <a:ext cx="4227093" cy="524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МУП КДЦ «Агидель»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997546" y="3921156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11,8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019944" y="439009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71050" y="6316363"/>
            <a:ext cx="3909727" cy="258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МБУ «Наследие»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621322" y="5123847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23,1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353229" y="5660621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</p:spTree>
    <p:extLst>
      <p:ext uri="{BB962C8B-B14F-4D97-AF65-F5344CB8AC3E}">
        <p14:creationId xmlns:p14="http://schemas.microsoft.com/office/powerpoint/2010/main" val="3857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95,9 млн.руб.</a:t>
              </a:r>
              <a:endParaRPr lang="ru-RU" sz="36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СОЦИАЛЬНАЯ ПОЛИТИКА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090" y="5467540"/>
            <a:ext cx="4529350" cy="369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обеспечение населения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36829" y="589165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85,4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372839" y="688205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92" y="3114271"/>
            <a:ext cx="851410" cy="8514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63" y="1242359"/>
            <a:ext cx="4218777" cy="24458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67691" y="770385"/>
            <a:ext cx="3184855" cy="433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семьи и детства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61" y="3394395"/>
            <a:ext cx="3048000" cy="2033016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4560677" y="5381601"/>
            <a:ext cx="902321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8,9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187953" y="5797280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84090" y="5702412"/>
            <a:ext cx="613454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жилых помещений для инвалидов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Выплаты молодым семьям при рождении (усыновлении) ребенка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17" y="3665552"/>
            <a:ext cx="3327152" cy="222421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318632" y="5981988"/>
            <a:ext cx="3172934" cy="369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пенсионное обеспечение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439857" y="5514730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1,6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192649" y="601139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5" t="2810" r="12985" b="6808"/>
          <a:stretch/>
        </p:blipFill>
        <p:spPr>
          <a:xfrm>
            <a:off x="9948473" y="4179239"/>
            <a:ext cx="1612231" cy="127534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892716" y="1156577"/>
            <a:ext cx="4211052" cy="24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Присмотр и уход за детьми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детей, переданных под опеку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 многодетных семей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школьной формой детей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жилыми помещениями детей-сирот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 молодых семей 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3963" y="0"/>
            <a:ext cx="596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ОСНОВНЫЕ НАПРАВЛЕНИЯ БЮДЖЕТНОЙ И НАЛОГОВОЙ ПОЛИТИКИ 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2473" y="769888"/>
            <a:ext cx="398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Приоритет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бюджетной политики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2473" y="3982340"/>
            <a:ext cx="11426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D0D0D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5682" y="1443183"/>
            <a:ext cx="113217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безусловная реализация мероприятий, ориентированных на достижение целей,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решение задач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и выполнение целевых показателей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, установленных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указами Президента Российской Федерации от 7 мая 2018 года №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204 «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О национальных целях и стратегических</a:t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задачах развития Российской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Федерации на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период до 2024 года» и от 21 июля</a:t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2020 года № 474 «О национальных целях развития Российской Федерации на период</a:t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до 2030 года», указом Главы Республики Башкортостан от 23 сентября 2019 года №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УГ-310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«О стратегических направлениях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социально-экономического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развития Республики Башкортостан до 2024 года»</a:t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5682" y="5182667"/>
            <a:ext cx="11163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сохранение преемственности в достижении поставленных ранее целей и задач, предусматривающих ускоренный темп роста экономики, выполнение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социальных гарантий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, стимулирование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инвестиционной, предпринимательской 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инновационной активности</a:t>
            </a:r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3604" y="4231704"/>
            <a:ext cx="3892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Приоритет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налоговой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политики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 rot="18867722">
            <a:off x="11327741" y="2664950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8867722">
            <a:off x="11327741" y="3458051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 rot="18867722">
            <a:off x="11337896" y="4222494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accent5">
                      <a:lumMod val="75000"/>
                    </a:schemeClr>
                  </a:solidFill>
                </a:rPr>
                <a:t>91,4 млн.руб.</a:t>
              </a:r>
              <a:endParaRPr lang="ru-RU" sz="3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351635" y="3946358"/>
            <a:ext cx="11598442" cy="0"/>
          </a:xfrm>
          <a:custGeom>
            <a:avLst/>
            <a:gdLst>
              <a:gd name="connsiteX0" fmla="*/ 0 w 11598442"/>
              <a:gd name="connsiteY0" fmla="*/ 0 h 0"/>
              <a:gd name="connsiteX1" fmla="*/ 11598442 w 1159844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98442">
                <a:moveTo>
                  <a:pt x="0" y="0"/>
                </a:moveTo>
                <a:lnTo>
                  <a:pt x="11598442" y="0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5959139" y="130103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ФИЗИЧЕСКАЯ КУЛЬТУРА И СПОРТ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79" y="2872182"/>
            <a:ext cx="961035" cy="9610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4" r="23561" b="18547"/>
          <a:stretch/>
        </p:blipFill>
        <p:spPr>
          <a:xfrm>
            <a:off x="3089719" y="1445125"/>
            <a:ext cx="2795789" cy="207366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45"/>
          <a:stretch/>
        </p:blipFill>
        <p:spPr>
          <a:xfrm>
            <a:off x="597891" y="5052711"/>
            <a:ext cx="3079041" cy="1805289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5885508" y="2465131"/>
            <a:ext cx="6064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СПОРТИВНЫМИ ОРГАНИЗАЦИЯМИ ГОРОДА САЛАВАТ ПОДГОТОВЛЕНО: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64858" y="3245265"/>
            <a:ext cx="91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085472" y="3218478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Мастеров спорта России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203885" y="3223819"/>
            <a:ext cx="1830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105397" y="3152933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Кандидата 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 мастера спорта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50856" y="4431896"/>
            <a:ext cx="1006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068575" y="4327298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Спортсменов первого разряда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63951" y="4442588"/>
            <a:ext cx="107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958413" y="4244942"/>
            <a:ext cx="1972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Спортсменов массовых разрядов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203885" y="5107169"/>
            <a:ext cx="84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ТЫС.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883635" y="1067958"/>
            <a:ext cx="6064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НА ПРОВЕДЕНИЕ ОБЩЕГОРОДСКИХ СПОРТИВНЫХ МЕРОПРИЯТИЙ НАПРАВЛЕНО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288807" y="1706443"/>
            <a:ext cx="369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2,6 млн.руб.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31" y="3527890"/>
            <a:ext cx="2778278" cy="1553734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4262508" y="5628003"/>
            <a:ext cx="4154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4112A"/>
                </a:solidFill>
                <a:cs typeface="Arial" panose="020B0604020202020204" pitchFamily="34" charset="0"/>
              </a:rPr>
              <a:t>Приобретены спортивный инвентарь и оборудование</a:t>
            </a:r>
            <a:endParaRPr lang="ru-RU" sz="2000" dirty="0">
              <a:solidFill>
                <a:srgbClr val="04112A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8194213" y="5540607"/>
            <a:ext cx="2840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4112A"/>
                </a:solidFill>
                <a:cs typeface="Arial" panose="020B0604020202020204" pitchFamily="34" charset="0"/>
              </a:rPr>
              <a:t>для реализации программ спортивной подготовки </a:t>
            </a: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>и </a:t>
            </a:r>
            <a:r>
              <a:rPr lang="ru-RU" sz="1600" dirty="0">
                <a:solidFill>
                  <a:srgbClr val="04112A"/>
                </a:solidFill>
                <a:cs typeface="Arial" panose="020B0604020202020204" pitchFamily="34" charset="0"/>
              </a:rPr>
              <a:t>организации </a:t>
            </a: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4112A"/>
                </a:solidFill>
                <a:cs typeface="Arial" panose="020B0604020202020204" pitchFamily="34" charset="0"/>
              </a:rPr>
              <a:t>тестирования ГТО</a:t>
            </a:r>
            <a:endParaRPr lang="ru-RU" sz="1600" dirty="0">
              <a:solidFill>
                <a:srgbClr val="0411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smtClean="0">
                  <a:solidFill>
                    <a:schemeClr val="accent5">
                      <a:lumMod val="75000"/>
                    </a:schemeClr>
                  </a:solidFill>
                </a:rPr>
                <a:t>462</a:t>
              </a:r>
              <a:r>
                <a:rPr lang="ru-RU" sz="3600" dirty="0" smtClean="0">
                  <a:solidFill>
                    <a:schemeClr val="accent5">
                      <a:lumMod val="75000"/>
                    </a:schemeClr>
                  </a:solidFill>
                </a:rPr>
                <a:t>,4 млн.руб.</a:t>
              </a:r>
              <a:endParaRPr lang="ru-RU" sz="3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ЖИЛИЩНО-КОММУНАЛЬНОЕ ХОЗЯЙСТВО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реализацию программы “Башкирские дворики”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направлено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77603" y="988654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93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40139" y="124523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8" y="3020613"/>
            <a:ext cx="818844" cy="81884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l="26195" t="13886" r="11963" b="33670"/>
          <a:stretch/>
        </p:blipFill>
        <p:spPr>
          <a:xfrm>
            <a:off x="6132157" y="1456667"/>
            <a:ext cx="2232978" cy="2224996"/>
          </a:xfrm>
          <a:prstGeom prst="rect">
            <a:avLst/>
          </a:prstGeom>
          <a:ln w="38100"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28"/>
          <a:stretch/>
        </p:blipFill>
        <p:spPr>
          <a:xfrm>
            <a:off x="9587713" y="3514457"/>
            <a:ext cx="2129040" cy="1983023"/>
          </a:xfrm>
          <a:prstGeom prst="rect">
            <a:avLst/>
          </a:prstGeom>
          <a:ln w="38100"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8365135" y="1583355"/>
            <a:ext cx="3539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  <a:tabLst>
                <a:tab pos="2995930" algn="l"/>
              </a:tabLs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Благоустроены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объекты по адресам</a:t>
            </a:r>
            <a:r>
              <a:rPr lang="ru-RU" sz="16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365135" y="1952687"/>
            <a:ext cx="368573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30 лет Победы, д.15, д.15а, д.19, д.21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,</a:t>
            </a:r>
            <a:endParaRPr lang="ru-RU" sz="12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ул. Б. Хмельницкого, д.46, д.48, д.48а, д. 50,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ул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Чапаева, д.27, д.28а, д.29, д.31;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Октябрьская, д.30, д.32, д.34, д.36, д.38;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Калинина, д.25, д.27, д.37, д.39, д.41;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995930" algn="l"/>
              </a:tabLst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ул. 21 Съезда КПСС, д. 110, д.112.</a:t>
            </a:r>
            <a:endParaRPr lang="en-US" sz="1200" dirty="0">
              <a:solidFill>
                <a:schemeClr val="tx2">
                  <a:lumMod val="5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64" y="2559951"/>
            <a:ext cx="3060092" cy="212086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3370" r="13421"/>
          <a:stretch/>
        </p:blipFill>
        <p:spPr>
          <a:xfrm flipH="1">
            <a:off x="5181601" y="3514457"/>
            <a:ext cx="4406112" cy="2939689"/>
          </a:xfrm>
          <a:custGeom>
            <a:avLst/>
            <a:gdLst>
              <a:gd name="connsiteX0" fmla="*/ 0 w 5510462"/>
              <a:gd name="connsiteY0" fmla="*/ 0 h 5225124"/>
              <a:gd name="connsiteX1" fmla="*/ 0 w 5510462"/>
              <a:gd name="connsiteY1" fmla="*/ 5225124 h 5225124"/>
              <a:gd name="connsiteX2" fmla="*/ 5510462 w 5510462"/>
              <a:gd name="connsiteY2" fmla="*/ 5225124 h 5225124"/>
              <a:gd name="connsiteX3" fmla="*/ 5510462 w 5510462"/>
              <a:gd name="connsiteY3" fmla="*/ 2644309 h 52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0462" h="5225124">
                <a:moveTo>
                  <a:pt x="0" y="0"/>
                </a:moveTo>
                <a:lnTo>
                  <a:pt x="0" y="5225124"/>
                </a:lnTo>
                <a:lnTo>
                  <a:pt x="5510462" y="5225124"/>
                </a:lnTo>
                <a:lnTo>
                  <a:pt x="5510462" y="2644309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3094928" y="1200330"/>
            <a:ext cx="291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содержание безнадзорных животных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направлено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19305" y="1639276"/>
            <a:ext cx="9560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1,3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56645" y="2145977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79074" y="5235340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реализацию программы “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Формирование современной городской среды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”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(благоустройство набережной реки Белая) направлено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346216" y="5991759"/>
            <a:ext cx="16257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132,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740092" y="631173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</p:spTree>
    <p:extLst>
      <p:ext uri="{BB962C8B-B14F-4D97-AF65-F5344CB8AC3E}">
        <p14:creationId xmlns:p14="http://schemas.microsoft.com/office/powerpoint/2010/main" val="7598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</a:rPr>
                <a:t>395,4 млн.руб.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ЭКОНОМИКА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возмещение убытков по перевозке пассажиров электротранспортом направлено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9" y="2782273"/>
            <a:ext cx="898905" cy="898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08" y="1679577"/>
            <a:ext cx="4394329" cy="283464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677603" y="988654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66,4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940139" y="124523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0726" y="5745142"/>
            <a:ext cx="3502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Поддержка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мероприятий субъектов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малого и среднего предпринимательства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1" y="3760977"/>
            <a:ext cx="2448969" cy="199414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186127" y="5657799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427999" y="6281916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36" y="4717191"/>
            <a:ext cx="3782304" cy="202988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4847850" y="3364817"/>
            <a:ext cx="2683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перевозку пассажиров в садовые участки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97005" y="4092232"/>
            <a:ext cx="1307592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0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83886" y="422353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824595" y="4964609"/>
            <a:ext cx="2683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развитие дорожного хозяйства направлено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509016" y="5822498"/>
            <a:ext cx="16257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31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,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385339" y="635927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3" y="1454432"/>
            <a:ext cx="3437271" cy="198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rgbClr val="FFFF00"/>
                  </a:solidFill>
                </a:rPr>
                <a:t>1</a:t>
              </a:r>
              <a:r>
                <a:rPr lang="en-US" sz="3600" dirty="0" smtClean="0">
                  <a:solidFill>
                    <a:srgbClr val="FFFF00"/>
                  </a:solidFill>
                </a:rPr>
                <a:t>4</a:t>
              </a:r>
              <a:r>
                <a:rPr lang="ru-RU" sz="3600" dirty="0" smtClean="0">
                  <a:solidFill>
                    <a:srgbClr val="FFFF00"/>
                  </a:solidFill>
                </a:rPr>
                <a:t>,4 млн.руб.</a:t>
              </a:r>
              <a:endParaRPr lang="ru-RU" sz="3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СРЕДСТВА МАССОВОЙ ИНФОРМАЦИИ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223408" y="776492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финансирование расходов, связанных с производством и распространением программ МАУ «Телекомпания «Салават»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13434" y="1415896"/>
            <a:ext cx="1457158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11,5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19823" y="184308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591086" y="5858850"/>
            <a:ext cx="956045" cy="721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cs typeface="Aldhabi" panose="01000000000000000000" pitchFamily="2" charset="-78"/>
              </a:rPr>
              <a:t>2,9</a:t>
            </a:r>
            <a:endParaRPr lang="ru-RU" sz="4400" dirty="0">
              <a:solidFill>
                <a:schemeClr val="tx2">
                  <a:lumMod val="50000"/>
                </a:schemeClr>
              </a:solidFill>
              <a:cs typeface="Aldhabi" panose="01000000000000000000" pitchFamily="2" charset="-78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410185" y="629631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млн.руб.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013121" y="5296240"/>
            <a:ext cx="563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опубликование в средствах массовой информации нормативных правовых актов городского округа город Салават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6" y="2908272"/>
            <a:ext cx="1089262" cy="1089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110" y="1665022"/>
            <a:ext cx="5080859" cy="3067750"/>
          </a:xfrm>
          <a:prstGeom prst="rect">
            <a:avLst/>
          </a:prstGeom>
        </p:spPr>
      </p:pic>
      <p:pic>
        <p:nvPicPr>
          <p:cNvPr id="1026" name="Picture 2" descr="http://www.salavatsovet.ru/wp-content/uploads/2021/05/20210509_110631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6" y="2381340"/>
            <a:ext cx="3671239" cy="28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08" y="4957111"/>
            <a:ext cx="1920398" cy="1680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388">
            <a:off x="956018" y="4758267"/>
            <a:ext cx="2908894" cy="18386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334" y="5069249"/>
            <a:ext cx="1406773" cy="124238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045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-687659" y="453327"/>
            <a:ext cx="7111885" cy="4957434"/>
            <a:chOff x="-691894" y="3627107"/>
            <a:chExt cx="6269425" cy="33874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-691894" y="4622985"/>
              <a:ext cx="3303414" cy="2391561"/>
              <a:chOff x="4477007" y="1113964"/>
              <a:chExt cx="7011403" cy="5076021"/>
            </a:xfrm>
          </p:grpSpPr>
          <p:sp>
            <p:nvSpPr>
              <p:cNvPr id="11" name="Полилиния 10"/>
              <p:cNvSpPr/>
              <p:nvPr/>
            </p:nvSpPr>
            <p:spPr>
              <a:xfrm>
                <a:off x="4477007" y="1113964"/>
                <a:ext cx="7011403" cy="5076021"/>
              </a:xfrm>
              <a:custGeom>
                <a:avLst/>
                <a:gdLst>
                  <a:gd name="connsiteX0" fmla="*/ 17638 w 7011403"/>
                  <a:gd name="connsiteY0" fmla="*/ 5029201 h 5076021"/>
                  <a:gd name="connsiteX1" fmla="*/ 97568 w 7011403"/>
                  <a:gd name="connsiteY1" fmla="*/ 5029201 h 5076021"/>
                  <a:gd name="connsiteX2" fmla="*/ 0 w 7011403"/>
                  <a:gd name="connsiteY2" fmla="*/ 5076021 h 5076021"/>
                  <a:gd name="connsiteX3" fmla="*/ 1912201 w 7011403"/>
                  <a:gd name="connsiteY3" fmla="*/ 0 h 5076021"/>
                  <a:gd name="connsiteX4" fmla="*/ 7011403 w 7011403"/>
                  <a:gd name="connsiteY4" fmla="*/ 0 h 5076021"/>
                  <a:gd name="connsiteX5" fmla="*/ 7011403 w 7011403"/>
                  <a:gd name="connsiteY5" fmla="*/ 1711455 h 5076021"/>
                  <a:gd name="connsiteX6" fmla="*/ 1419727 w 7011403"/>
                  <a:gd name="connsiteY6" fmla="*/ 4394736 h 5076021"/>
                  <a:gd name="connsiteX7" fmla="*/ 1419727 w 7011403"/>
                  <a:gd name="connsiteY7" fmla="*/ 1307294 h 507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11403" h="5076021">
                    <a:moveTo>
                      <a:pt x="17638" y="5029201"/>
                    </a:moveTo>
                    <a:lnTo>
                      <a:pt x="97568" y="5029201"/>
                    </a:lnTo>
                    <a:lnTo>
                      <a:pt x="0" y="5076021"/>
                    </a:lnTo>
                    <a:close/>
                    <a:moveTo>
                      <a:pt x="1912201" y="0"/>
                    </a:moveTo>
                    <a:lnTo>
                      <a:pt x="7011403" y="0"/>
                    </a:lnTo>
                    <a:lnTo>
                      <a:pt x="7011403" y="1711455"/>
                    </a:lnTo>
                    <a:lnTo>
                      <a:pt x="1419727" y="4394736"/>
                    </a:lnTo>
                    <a:lnTo>
                      <a:pt x="1419727" y="1307294"/>
                    </a:lnTo>
                    <a:close/>
                  </a:path>
                </a:pathLst>
              </a:custGeom>
              <a:noFill/>
              <a:ln>
                <a:solidFill>
                  <a:srgbClr val="38B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6108091" y="2345203"/>
                <a:ext cx="4165655" cy="3680695"/>
              </a:xfrm>
              <a:custGeom>
                <a:avLst/>
                <a:gdLst>
                  <a:gd name="connsiteX0" fmla="*/ 513640 w 4241320"/>
                  <a:gd name="connsiteY0" fmla="*/ 0 h 3092730"/>
                  <a:gd name="connsiteX1" fmla="*/ 4241320 w 4241320"/>
                  <a:gd name="connsiteY1" fmla="*/ 0 h 3092730"/>
                  <a:gd name="connsiteX2" fmla="*/ 4241320 w 4241320"/>
                  <a:gd name="connsiteY2" fmla="*/ 1672559 h 3092730"/>
                  <a:gd name="connsiteX3" fmla="*/ 0 w 4241320"/>
                  <a:gd name="connsiteY3" fmla="*/ 3092730 h 3092730"/>
                  <a:gd name="connsiteX4" fmla="*/ 0 w 4241320"/>
                  <a:gd name="connsiteY4" fmla="*/ 1010034 h 309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1320" h="3092730">
                    <a:moveTo>
                      <a:pt x="513640" y="0"/>
                    </a:moveTo>
                    <a:lnTo>
                      <a:pt x="4241320" y="0"/>
                    </a:lnTo>
                    <a:lnTo>
                      <a:pt x="4241320" y="1672559"/>
                    </a:lnTo>
                    <a:lnTo>
                      <a:pt x="0" y="3092730"/>
                    </a:lnTo>
                    <a:lnTo>
                      <a:pt x="0" y="1010034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endParaRPr lang="ru-RU" sz="2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2321922" y="3627107"/>
              <a:ext cx="3255609" cy="441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solidFill>
                    <a:schemeClr val="bg2">
                      <a:lumMod val="50000"/>
                    </a:schemeClr>
                  </a:solidFill>
                </a:rPr>
                <a:t>44,1 млн.руб.</a:t>
              </a:r>
              <a:endParaRPr lang="ru-RU" sz="3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96825" y="5172768"/>
              <a:ext cx="2305804" cy="45719"/>
            </a:xfrm>
            <a:custGeom>
              <a:avLst/>
              <a:gdLst>
                <a:gd name="connsiteX0" fmla="*/ 0 w 2839452"/>
                <a:gd name="connsiteY0" fmla="*/ 0 h 0"/>
                <a:gd name="connsiteX1" fmla="*/ 2839452 w 283945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9452">
                  <a:moveTo>
                    <a:pt x="0" y="0"/>
                  </a:moveTo>
                  <a:lnTo>
                    <a:pt x="2839452" y="0"/>
                  </a:lnTo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5581413" y="1571527"/>
            <a:ext cx="45719" cy="2374831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flipH="1">
            <a:off x="3385326" y="3965681"/>
            <a:ext cx="45719" cy="2578257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flipH="1">
            <a:off x="7116784" y="3946359"/>
            <a:ext cx="45719" cy="2434369"/>
          </a:xfrm>
          <a:custGeom>
            <a:avLst/>
            <a:gdLst>
              <a:gd name="connsiteX0" fmla="*/ 0 w 0"/>
              <a:gd name="connsiteY0" fmla="*/ 0 h 2245895"/>
              <a:gd name="connsiteX1" fmla="*/ 0 w 0"/>
              <a:gd name="connsiteY1" fmla="*/ 2245895 h 224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45895">
                <a:moveTo>
                  <a:pt x="0" y="0"/>
                </a:moveTo>
                <a:lnTo>
                  <a:pt x="0" y="2245895"/>
                </a:ln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040446" y="11527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НАЦИОНАЛЬНАЯ БЕЗОПАСНОСТЬ И ПРАВООХРАНИТЕЛЬНАЯ ДЕЯТЕЛЬНОСТЬ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5" y="2933556"/>
            <a:ext cx="848585" cy="848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00" y="2177499"/>
            <a:ext cx="5209725" cy="3790164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2887579" y="1099658"/>
            <a:ext cx="875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РАСХОДЫ НАПРАВЛЕНЫ НА ОСУЩЕСТВЛЕНИЕ ДЕЯТЕЛЬНОСТИ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761747" y="1707456"/>
            <a:ext cx="4955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МУНИЦИПАЛЬНОЙ ПОЖАРНОЙ ОХРАНЫ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91" y="4428786"/>
            <a:ext cx="4078255" cy="235857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2413139" y="3680776"/>
            <a:ext cx="4145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УПРАВЛЕНИЯ ПО ДЕЛАМ ГО и ЧС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7" y="1713735"/>
            <a:ext cx="3056953" cy="19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Прямоугольник 2047"/>
          <p:cNvSpPr/>
          <p:nvPr/>
        </p:nvSpPr>
        <p:spPr>
          <a:xfrm>
            <a:off x="4090737" y="1933646"/>
            <a:ext cx="8101263" cy="1939309"/>
          </a:xfrm>
          <a:prstGeom prst="rect">
            <a:avLst/>
          </a:pr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4987659" y="2022667"/>
            <a:ext cx="7204341" cy="1750657"/>
            <a:chOff x="0" y="3972823"/>
            <a:chExt cx="10276681" cy="2497236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273" y="3972823"/>
              <a:ext cx="3672408" cy="2497236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913" y="3972823"/>
              <a:ext cx="3240360" cy="248195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972823"/>
              <a:ext cx="3365284" cy="2481287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4691783" y="4090737"/>
            <a:ext cx="7364695" cy="2696618"/>
            <a:chOff x="5291253" y="4312653"/>
            <a:chExt cx="6758623" cy="2474702"/>
          </a:xfrm>
        </p:grpSpPr>
        <p:pic>
          <p:nvPicPr>
            <p:cNvPr id="19" name="Рисунок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253" y="4317651"/>
              <a:ext cx="3343700" cy="246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516" y="4312653"/>
              <a:ext cx="3240360" cy="247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Полилиния 21"/>
          <p:cNvSpPr/>
          <p:nvPr/>
        </p:nvSpPr>
        <p:spPr>
          <a:xfrm flipV="1">
            <a:off x="3642576" y="6358657"/>
            <a:ext cx="3649491" cy="467227"/>
          </a:xfrm>
          <a:custGeom>
            <a:avLst/>
            <a:gdLst>
              <a:gd name="connsiteX0" fmla="*/ 0 w 2542586"/>
              <a:gd name="connsiteY0" fmla="*/ 419100 h 419100"/>
              <a:gd name="connsiteX1" fmla="*/ 2046283 w 2542586"/>
              <a:gd name="connsiteY1" fmla="*/ 419100 h 419100"/>
              <a:gd name="connsiteX2" fmla="*/ 2542586 w 2542586"/>
              <a:gd name="connsiteY2" fmla="*/ 0 h 419100"/>
              <a:gd name="connsiteX3" fmla="*/ 0 w 2542586"/>
              <a:gd name="connsiteY3" fmla="*/ 0 h 419100"/>
              <a:gd name="connsiteX0" fmla="*/ 0 w 3232396"/>
              <a:gd name="connsiteY0" fmla="*/ 435142 h 435142"/>
              <a:gd name="connsiteX1" fmla="*/ 2736093 w 3232396"/>
              <a:gd name="connsiteY1" fmla="*/ 419100 h 435142"/>
              <a:gd name="connsiteX2" fmla="*/ 3232396 w 3232396"/>
              <a:gd name="connsiteY2" fmla="*/ 0 h 435142"/>
              <a:gd name="connsiteX3" fmla="*/ 689810 w 3232396"/>
              <a:gd name="connsiteY3" fmla="*/ 0 h 435142"/>
              <a:gd name="connsiteX4" fmla="*/ 0 w 3232396"/>
              <a:gd name="connsiteY4" fmla="*/ 435142 h 435142"/>
              <a:gd name="connsiteX0" fmla="*/ 417095 w 3649491"/>
              <a:gd name="connsiteY0" fmla="*/ 467227 h 467227"/>
              <a:gd name="connsiteX1" fmla="*/ 3153188 w 3649491"/>
              <a:gd name="connsiteY1" fmla="*/ 451185 h 467227"/>
              <a:gd name="connsiteX2" fmla="*/ 3649491 w 3649491"/>
              <a:gd name="connsiteY2" fmla="*/ 32085 h 467227"/>
              <a:gd name="connsiteX3" fmla="*/ 0 w 3649491"/>
              <a:gd name="connsiteY3" fmla="*/ 0 h 467227"/>
              <a:gd name="connsiteX4" fmla="*/ 417095 w 3649491"/>
              <a:gd name="connsiteY4" fmla="*/ 467227 h 46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9491" h="467227">
                <a:moveTo>
                  <a:pt x="417095" y="467227"/>
                </a:moveTo>
                <a:lnTo>
                  <a:pt x="3153188" y="451185"/>
                </a:lnTo>
                <a:lnTo>
                  <a:pt x="3649491" y="32085"/>
                </a:lnTo>
                <a:lnTo>
                  <a:pt x="0" y="0"/>
                </a:lnTo>
                <a:cubicBezTo>
                  <a:pt x="0" y="139700"/>
                  <a:pt x="417095" y="327527"/>
                  <a:pt x="417095" y="467227"/>
                </a:cubicBezTo>
                <a:close/>
              </a:path>
            </a:pathLst>
          </a:custGeom>
          <a:solidFill>
            <a:srgbClr val="EE151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Полилиния 15"/>
          <p:cNvSpPr/>
          <p:nvPr/>
        </p:nvSpPr>
        <p:spPr>
          <a:xfrm flipV="1">
            <a:off x="2379238" y="3140211"/>
            <a:ext cx="3168314" cy="3721799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  <a:gd name="connsiteX4" fmla="*/ 0 w 4106779"/>
              <a:gd name="connsiteY4" fmla="*/ 0 h 6817895"/>
              <a:gd name="connsiteX0" fmla="*/ 0 w 4106779"/>
              <a:gd name="connsiteY0" fmla="*/ 0 h 5423326"/>
              <a:gd name="connsiteX1" fmla="*/ 2829827 w 4106779"/>
              <a:gd name="connsiteY1" fmla="*/ 0 h 5423326"/>
              <a:gd name="connsiteX2" fmla="*/ 4106779 w 4106779"/>
              <a:gd name="connsiteY2" fmla="*/ 2149642 h 5423326"/>
              <a:gd name="connsiteX3" fmla="*/ 815457 w 4106779"/>
              <a:gd name="connsiteY3" fmla="*/ 5423326 h 5423326"/>
              <a:gd name="connsiteX4" fmla="*/ 0 w 4106779"/>
              <a:gd name="connsiteY4" fmla="*/ 0 h 5423326"/>
              <a:gd name="connsiteX0" fmla="*/ 651625 w 4758404"/>
              <a:gd name="connsiteY0" fmla="*/ 0 h 2149642"/>
              <a:gd name="connsiteX1" fmla="*/ 3481452 w 4758404"/>
              <a:gd name="connsiteY1" fmla="*/ 0 h 2149642"/>
              <a:gd name="connsiteX2" fmla="*/ 4758404 w 4758404"/>
              <a:gd name="connsiteY2" fmla="*/ 2149642 h 2149642"/>
              <a:gd name="connsiteX3" fmla="*/ 0 w 4758404"/>
              <a:gd name="connsiteY3" fmla="*/ 1936902 h 2149642"/>
              <a:gd name="connsiteX4" fmla="*/ 651625 w 4758404"/>
              <a:gd name="connsiteY4" fmla="*/ 0 h 2149642"/>
              <a:gd name="connsiteX0" fmla="*/ 493874 w 4600653"/>
              <a:gd name="connsiteY0" fmla="*/ 0 h 2149642"/>
              <a:gd name="connsiteX1" fmla="*/ 3323701 w 4600653"/>
              <a:gd name="connsiteY1" fmla="*/ 0 h 2149642"/>
              <a:gd name="connsiteX2" fmla="*/ 4600653 w 4600653"/>
              <a:gd name="connsiteY2" fmla="*/ 2149642 h 2149642"/>
              <a:gd name="connsiteX3" fmla="*/ 0 w 4600653"/>
              <a:gd name="connsiteY3" fmla="*/ 1239617 h 2149642"/>
              <a:gd name="connsiteX4" fmla="*/ 493874 w 4600653"/>
              <a:gd name="connsiteY4" fmla="*/ 0 h 2149642"/>
              <a:gd name="connsiteX0" fmla="*/ 462324 w 4569103"/>
              <a:gd name="connsiteY0" fmla="*/ 0 h 2149642"/>
              <a:gd name="connsiteX1" fmla="*/ 3292151 w 4569103"/>
              <a:gd name="connsiteY1" fmla="*/ 0 h 2149642"/>
              <a:gd name="connsiteX2" fmla="*/ 4569103 w 4569103"/>
              <a:gd name="connsiteY2" fmla="*/ 2149642 h 2149642"/>
              <a:gd name="connsiteX3" fmla="*/ 0 w 4569103"/>
              <a:gd name="connsiteY3" fmla="*/ 1534027 h 2149642"/>
              <a:gd name="connsiteX4" fmla="*/ 462324 w 4569103"/>
              <a:gd name="connsiteY4" fmla="*/ 0 h 2149642"/>
              <a:gd name="connsiteX0" fmla="*/ 0 w 4106779"/>
              <a:gd name="connsiteY0" fmla="*/ 0 h 5547289"/>
              <a:gd name="connsiteX1" fmla="*/ 2829827 w 4106779"/>
              <a:gd name="connsiteY1" fmla="*/ 0 h 5547289"/>
              <a:gd name="connsiteX2" fmla="*/ 4106779 w 4106779"/>
              <a:gd name="connsiteY2" fmla="*/ 2149642 h 5547289"/>
              <a:gd name="connsiteX3" fmla="*/ 389530 w 4106779"/>
              <a:gd name="connsiteY3" fmla="*/ 5547289 h 5547289"/>
              <a:gd name="connsiteX4" fmla="*/ 0 w 4106779"/>
              <a:gd name="connsiteY4" fmla="*/ 0 h 5547289"/>
              <a:gd name="connsiteX0" fmla="*/ 0 w 4106779"/>
              <a:gd name="connsiteY0" fmla="*/ 0 h 6182593"/>
              <a:gd name="connsiteX1" fmla="*/ 2829827 w 4106779"/>
              <a:gd name="connsiteY1" fmla="*/ 0 h 6182593"/>
              <a:gd name="connsiteX2" fmla="*/ 4106779 w 4106779"/>
              <a:gd name="connsiteY2" fmla="*/ 2149642 h 6182593"/>
              <a:gd name="connsiteX3" fmla="*/ 1619987 w 4106779"/>
              <a:gd name="connsiteY3" fmla="*/ 6182593 h 6182593"/>
              <a:gd name="connsiteX4" fmla="*/ 0 w 4106779"/>
              <a:gd name="connsiteY4" fmla="*/ 0 h 6182593"/>
              <a:gd name="connsiteX0" fmla="*/ 0 w 4106779"/>
              <a:gd name="connsiteY0" fmla="*/ 0 h 6569973"/>
              <a:gd name="connsiteX1" fmla="*/ 2829827 w 4106779"/>
              <a:gd name="connsiteY1" fmla="*/ 0 h 6569973"/>
              <a:gd name="connsiteX2" fmla="*/ 4106779 w 4106779"/>
              <a:gd name="connsiteY2" fmla="*/ 2149642 h 6569973"/>
              <a:gd name="connsiteX3" fmla="*/ 2676918 w 4106779"/>
              <a:gd name="connsiteY3" fmla="*/ 6569973 h 6569973"/>
              <a:gd name="connsiteX4" fmla="*/ 0 w 4106779"/>
              <a:gd name="connsiteY4" fmla="*/ 0 h 6569973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0 w 4106779"/>
              <a:gd name="connsiteY4" fmla="*/ 0 h 5888184"/>
              <a:gd name="connsiteX0" fmla="*/ 0 w 4106779"/>
              <a:gd name="connsiteY0" fmla="*/ 0 h 5888184"/>
              <a:gd name="connsiteX1" fmla="*/ 2829827 w 4106779"/>
              <a:gd name="connsiteY1" fmla="*/ 0 h 5888184"/>
              <a:gd name="connsiteX2" fmla="*/ 4106779 w 4106779"/>
              <a:gd name="connsiteY2" fmla="*/ 2149642 h 5888184"/>
              <a:gd name="connsiteX3" fmla="*/ 2613818 w 4106779"/>
              <a:gd name="connsiteY3" fmla="*/ 5888184 h 5888184"/>
              <a:gd name="connsiteX4" fmla="*/ 2082312 w 4106779"/>
              <a:gd name="connsiteY4" fmla="*/ 4788022 h 5888184"/>
              <a:gd name="connsiteX5" fmla="*/ 0 w 4106779"/>
              <a:gd name="connsiteY5" fmla="*/ 0 h 5888184"/>
              <a:gd name="connsiteX0" fmla="*/ 0 w 4106779"/>
              <a:gd name="connsiteY0" fmla="*/ 0 h 4795822"/>
              <a:gd name="connsiteX1" fmla="*/ 2829827 w 4106779"/>
              <a:gd name="connsiteY1" fmla="*/ 0 h 4795822"/>
              <a:gd name="connsiteX2" fmla="*/ 4106779 w 4106779"/>
              <a:gd name="connsiteY2" fmla="*/ 2149642 h 4795822"/>
              <a:gd name="connsiteX3" fmla="*/ 2992420 w 4106779"/>
              <a:gd name="connsiteY3" fmla="*/ 4757033 h 4795822"/>
              <a:gd name="connsiteX4" fmla="*/ 2082312 w 4106779"/>
              <a:gd name="connsiteY4" fmla="*/ 4788022 h 4795822"/>
              <a:gd name="connsiteX5" fmla="*/ 0 w 4106779"/>
              <a:gd name="connsiteY5" fmla="*/ 0 h 4795822"/>
              <a:gd name="connsiteX0" fmla="*/ 0 w 4106779"/>
              <a:gd name="connsiteY0" fmla="*/ 0 h 4793228"/>
              <a:gd name="connsiteX1" fmla="*/ 2829827 w 4106779"/>
              <a:gd name="connsiteY1" fmla="*/ 0 h 4793228"/>
              <a:gd name="connsiteX2" fmla="*/ 4106779 w 4106779"/>
              <a:gd name="connsiteY2" fmla="*/ 2149642 h 4793228"/>
              <a:gd name="connsiteX3" fmla="*/ 2960869 w 4106779"/>
              <a:gd name="connsiteY3" fmla="*/ 4695053 h 4793228"/>
              <a:gd name="connsiteX4" fmla="*/ 2082312 w 4106779"/>
              <a:gd name="connsiteY4" fmla="*/ 4788022 h 4793228"/>
              <a:gd name="connsiteX5" fmla="*/ 0 w 4106779"/>
              <a:gd name="connsiteY5" fmla="*/ 0 h 4793228"/>
              <a:gd name="connsiteX0" fmla="*/ 0 w 4169879"/>
              <a:gd name="connsiteY0" fmla="*/ 0 h 4793228"/>
              <a:gd name="connsiteX1" fmla="*/ 2829827 w 4169879"/>
              <a:gd name="connsiteY1" fmla="*/ 0 h 4793228"/>
              <a:gd name="connsiteX2" fmla="*/ 4169879 w 4169879"/>
              <a:gd name="connsiteY2" fmla="*/ 2103157 h 4793228"/>
              <a:gd name="connsiteX3" fmla="*/ 2960869 w 4169879"/>
              <a:gd name="connsiteY3" fmla="*/ 4695053 h 4793228"/>
              <a:gd name="connsiteX4" fmla="*/ 2082312 w 4169879"/>
              <a:gd name="connsiteY4" fmla="*/ 4788022 h 4793228"/>
              <a:gd name="connsiteX5" fmla="*/ 0 w 4169879"/>
              <a:gd name="connsiteY5" fmla="*/ 0 h 4793228"/>
              <a:gd name="connsiteX0" fmla="*/ 0 w 4154103"/>
              <a:gd name="connsiteY0" fmla="*/ 0 h 4793228"/>
              <a:gd name="connsiteX1" fmla="*/ 2829827 w 4154103"/>
              <a:gd name="connsiteY1" fmla="*/ 0 h 4793228"/>
              <a:gd name="connsiteX2" fmla="*/ 4154103 w 4154103"/>
              <a:gd name="connsiteY2" fmla="*/ 2103157 h 4793228"/>
              <a:gd name="connsiteX3" fmla="*/ 2960869 w 4154103"/>
              <a:gd name="connsiteY3" fmla="*/ 4695053 h 4793228"/>
              <a:gd name="connsiteX4" fmla="*/ 2082312 w 4154103"/>
              <a:gd name="connsiteY4" fmla="*/ 4788022 h 4793228"/>
              <a:gd name="connsiteX5" fmla="*/ 0 w 4154103"/>
              <a:gd name="connsiteY5" fmla="*/ 0 h 479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4103" h="4793228">
                <a:moveTo>
                  <a:pt x="0" y="0"/>
                </a:moveTo>
                <a:lnTo>
                  <a:pt x="2829827" y="0"/>
                </a:lnTo>
                <a:lnTo>
                  <a:pt x="4154103" y="2103157"/>
                </a:lnTo>
                <a:lnTo>
                  <a:pt x="2960869" y="4695053"/>
                </a:lnTo>
                <a:cubicBezTo>
                  <a:pt x="2951968" y="4658897"/>
                  <a:pt x="2091213" y="4824178"/>
                  <a:pt x="2082312" y="4788022"/>
                </a:cubicBezTo>
                <a:lnTo>
                  <a:pt x="0" y="0"/>
                </a:lnTo>
                <a:close/>
              </a:path>
            </a:pathLst>
          </a:custGeom>
          <a:solidFill>
            <a:srgbClr val="0A317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155030" y="0"/>
            <a:ext cx="4106779" cy="6817895"/>
          </a:xfrm>
          <a:custGeom>
            <a:avLst/>
            <a:gdLst>
              <a:gd name="connsiteX0" fmla="*/ 0 w 4106779"/>
              <a:gd name="connsiteY0" fmla="*/ 0 h 6817895"/>
              <a:gd name="connsiteX1" fmla="*/ 2829827 w 4106779"/>
              <a:gd name="connsiteY1" fmla="*/ 0 h 6817895"/>
              <a:gd name="connsiteX2" fmla="*/ 4106779 w 4106779"/>
              <a:gd name="connsiteY2" fmla="*/ 2149642 h 6817895"/>
              <a:gd name="connsiteX3" fmla="*/ 1604211 w 4106779"/>
              <a:gd name="connsiteY3" fmla="*/ 6817895 h 681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779" h="6817895">
                <a:moveTo>
                  <a:pt x="0" y="0"/>
                </a:moveTo>
                <a:lnTo>
                  <a:pt x="2829827" y="0"/>
                </a:lnTo>
                <a:lnTo>
                  <a:pt x="4106779" y="2149642"/>
                </a:lnTo>
                <a:lnTo>
                  <a:pt x="1604211" y="6817895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undefin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26366" b="9048"/>
          <a:stretch>
            <a:fillRect/>
          </a:stretch>
        </p:blipFill>
        <p:spPr bwMode="auto">
          <a:xfrm>
            <a:off x="1" y="0"/>
            <a:ext cx="5911515" cy="6906126"/>
          </a:xfrm>
          <a:custGeom>
            <a:avLst/>
            <a:gdLst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close/>
              </a:path>
            </a:pathLst>
          </a:cu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лилиния 14"/>
          <p:cNvSpPr/>
          <p:nvPr/>
        </p:nvSpPr>
        <p:spPr>
          <a:xfrm>
            <a:off x="0" y="0"/>
            <a:ext cx="5911516" cy="6906126"/>
          </a:xfrm>
          <a:custGeom>
            <a:avLst/>
            <a:gdLst>
              <a:gd name="connsiteX0" fmla="*/ 0 w 5454315"/>
              <a:gd name="connsiteY0" fmla="*/ 0 h 6858000"/>
              <a:gd name="connsiteX1" fmla="*/ 3329034 w 5454315"/>
              <a:gd name="connsiteY1" fmla="*/ 0 h 6858000"/>
              <a:gd name="connsiteX2" fmla="*/ 5454315 w 5454315"/>
              <a:gd name="connsiteY2" fmla="*/ 3513221 h 6858000"/>
              <a:gd name="connsiteX3" fmla="*/ 3346262 w 5454315"/>
              <a:gd name="connsiteY3" fmla="*/ 6858000 h 6858000"/>
              <a:gd name="connsiteX4" fmla="*/ 0 w 5454315"/>
              <a:gd name="connsiteY4" fmla="*/ 6858000 h 6858000"/>
              <a:gd name="connsiteX0" fmla="*/ 0 w 5911515"/>
              <a:gd name="connsiteY0" fmla="*/ 0 h 6858000"/>
              <a:gd name="connsiteX1" fmla="*/ 3786234 w 5911515"/>
              <a:gd name="connsiteY1" fmla="*/ 0 h 6858000"/>
              <a:gd name="connsiteX2" fmla="*/ 5911515 w 5911515"/>
              <a:gd name="connsiteY2" fmla="*/ 3513221 h 6858000"/>
              <a:gd name="connsiteX3" fmla="*/ 3803462 w 5911515"/>
              <a:gd name="connsiteY3" fmla="*/ 6858000 h 6858000"/>
              <a:gd name="connsiteX4" fmla="*/ 457200 w 5911515"/>
              <a:gd name="connsiteY4" fmla="*/ 6858000 h 6858000"/>
              <a:gd name="connsiteX5" fmla="*/ 0 w 5911515"/>
              <a:gd name="connsiteY5" fmla="*/ 0 h 6858000"/>
              <a:gd name="connsiteX0" fmla="*/ 0 w 5911515"/>
              <a:gd name="connsiteY0" fmla="*/ 0 h 6906126"/>
              <a:gd name="connsiteX1" fmla="*/ 3786234 w 5911515"/>
              <a:gd name="connsiteY1" fmla="*/ 0 h 6906126"/>
              <a:gd name="connsiteX2" fmla="*/ 5911515 w 5911515"/>
              <a:gd name="connsiteY2" fmla="*/ 3513221 h 6906126"/>
              <a:gd name="connsiteX3" fmla="*/ 3803462 w 5911515"/>
              <a:gd name="connsiteY3" fmla="*/ 6858000 h 6906126"/>
              <a:gd name="connsiteX4" fmla="*/ 0 w 5911515"/>
              <a:gd name="connsiteY4" fmla="*/ 6906126 h 6906126"/>
              <a:gd name="connsiteX5" fmla="*/ 0 w 5911515"/>
              <a:gd name="connsiteY5" fmla="*/ 0 h 69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1515" h="6906126">
                <a:moveTo>
                  <a:pt x="0" y="0"/>
                </a:moveTo>
                <a:lnTo>
                  <a:pt x="3786234" y="0"/>
                </a:lnTo>
                <a:lnTo>
                  <a:pt x="5911515" y="3513221"/>
                </a:lnTo>
                <a:lnTo>
                  <a:pt x="3803462" y="6858000"/>
                </a:lnTo>
                <a:lnTo>
                  <a:pt x="0" y="6906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246634" y="3660620"/>
            <a:ext cx="5300918" cy="65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878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75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635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512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ПРОГРАММА ПОДДЕРЖКИ МЕСТНЫХ ИНИЦИАТИВ</a:t>
            </a:r>
          </a:p>
        </p:txBody>
      </p:sp>
      <p:sp>
        <p:nvSpPr>
          <p:cNvPr id="24" name="Полилиния 23"/>
          <p:cNvSpPr/>
          <p:nvPr/>
        </p:nvSpPr>
        <p:spPr>
          <a:xfrm flipH="1">
            <a:off x="9316348" y="4074695"/>
            <a:ext cx="2875652" cy="419100"/>
          </a:xfrm>
          <a:custGeom>
            <a:avLst/>
            <a:gdLst>
              <a:gd name="connsiteX0" fmla="*/ 2875652 w 2875652"/>
              <a:gd name="connsiteY0" fmla="*/ 0 h 419100"/>
              <a:gd name="connsiteX1" fmla="*/ 0 w 2875652"/>
              <a:gd name="connsiteY1" fmla="*/ 0 h 419100"/>
              <a:gd name="connsiteX2" fmla="*/ 0 w 2875652"/>
              <a:gd name="connsiteY2" fmla="*/ 419100 h 419100"/>
              <a:gd name="connsiteX3" fmla="*/ 2379349 w 2875652"/>
              <a:gd name="connsiteY3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5652" h="419100">
                <a:moveTo>
                  <a:pt x="2875652" y="0"/>
                </a:moveTo>
                <a:lnTo>
                  <a:pt x="0" y="0"/>
                </a:lnTo>
                <a:lnTo>
                  <a:pt x="0" y="419100"/>
                </a:lnTo>
                <a:lnTo>
                  <a:pt x="2379349" y="419100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1126620" y="4082483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Стало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 r="6052" b="33315"/>
          <a:stretch/>
        </p:blipFill>
        <p:spPr>
          <a:xfrm>
            <a:off x="1551215" y="660594"/>
            <a:ext cx="6930481" cy="6567096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4749482" y="6401029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Было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 rot="18867722">
            <a:off x="-500347" y="317862"/>
            <a:ext cx="2504489" cy="2504489"/>
          </a:xfrm>
          <a:custGeom>
            <a:avLst/>
            <a:gdLst>
              <a:gd name="connsiteX0" fmla="*/ 610030 w 2504489"/>
              <a:gd name="connsiteY0" fmla="*/ 1855163 h 2504489"/>
              <a:gd name="connsiteX1" fmla="*/ 371133 w 2504489"/>
              <a:gd name="connsiteY1" fmla="*/ 1855163 h 2504489"/>
              <a:gd name="connsiteX2" fmla="*/ 371133 w 2504489"/>
              <a:gd name="connsiteY2" fmla="*/ 2094060 h 2504489"/>
              <a:gd name="connsiteX3" fmla="*/ 610030 w 2504489"/>
              <a:gd name="connsiteY3" fmla="*/ 2094062 h 2504489"/>
              <a:gd name="connsiteX4" fmla="*/ 760203 w 2504489"/>
              <a:gd name="connsiteY4" fmla="*/ 1704990 h 2504489"/>
              <a:gd name="connsiteX5" fmla="*/ 760203 w 2504489"/>
              <a:gd name="connsiteY5" fmla="*/ 2244233 h 2504489"/>
              <a:gd name="connsiteX6" fmla="*/ 220959 w 2504489"/>
              <a:gd name="connsiteY6" fmla="*/ 2244233 h 2504489"/>
              <a:gd name="connsiteX7" fmla="*/ 220959 w 2504489"/>
              <a:gd name="connsiteY7" fmla="*/ 1704991 h 2504489"/>
              <a:gd name="connsiteX8" fmla="*/ 1106549 w 2504489"/>
              <a:gd name="connsiteY8" fmla="*/ 1296049 h 2504489"/>
              <a:gd name="connsiteX9" fmla="*/ 826709 w 2504489"/>
              <a:gd name="connsiteY9" fmla="*/ 1570681 h 2504489"/>
              <a:gd name="connsiteX10" fmla="*/ 330179 w 2504489"/>
              <a:gd name="connsiteY10" fmla="*/ 1582380 h 2504489"/>
              <a:gd name="connsiteX11" fmla="*/ 610017 w 2504489"/>
              <a:gd name="connsiteY11" fmla="*/ 1307747 h 2504489"/>
              <a:gd name="connsiteX12" fmla="*/ 1185760 w 2504489"/>
              <a:gd name="connsiteY12" fmla="*/ 1373144 h 2504489"/>
              <a:gd name="connsiteX13" fmla="*/ 1187503 w 2504489"/>
              <a:gd name="connsiteY13" fmla="*/ 1869810 h 2504489"/>
              <a:gd name="connsiteX14" fmla="*/ 920544 w 2504489"/>
              <a:gd name="connsiteY14" fmla="*/ 2156978 h 2504489"/>
              <a:gd name="connsiteX15" fmla="*/ 918800 w 2504489"/>
              <a:gd name="connsiteY15" fmla="*/ 1660313 h 2504489"/>
              <a:gd name="connsiteX16" fmla="*/ 1105608 w 2504489"/>
              <a:gd name="connsiteY16" fmla="*/ 1226448 h 2504489"/>
              <a:gd name="connsiteX17" fmla="*/ 608943 w 2504489"/>
              <a:gd name="connsiteY17" fmla="*/ 1228194 h 2504489"/>
              <a:gd name="connsiteX18" fmla="*/ 400617 w 2504489"/>
              <a:gd name="connsiteY18" fmla="*/ 1034529 h 2504489"/>
              <a:gd name="connsiteX19" fmla="*/ 475852 w 2504489"/>
              <a:gd name="connsiteY19" fmla="*/ 960694 h 2504489"/>
              <a:gd name="connsiteX20" fmla="*/ 818439 w 2504489"/>
              <a:gd name="connsiteY20" fmla="*/ 959491 h 2504489"/>
              <a:gd name="connsiteX21" fmla="*/ 1255360 w 2504489"/>
              <a:gd name="connsiteY21" fmla="*/ 1372200 h 2504489"/>
              <a:gd name="connsiteX22" fmla="*/ 1529991 w 2504489"/>
              <a:gd name="connsiteY22" fmla="*/ 1652041 h 2504489"/>
              <a:gd name="connsiteX23" fmla="*/ 1541691 w 2504489"/>
              <a:gd name="connsiteY23" fmla="*/ 2148569 h 2504489"/>
              <a:gd name="connsiteX24" fmla="*/ 1267058 w 2504489"/>
              <a:gd name="connsiteY24" fmla="*/ 1868731 h 2504489"/>
              <a:gd name="connsiteX25" fmla="*/ 760556 w 2504489"/>
              <a:gd name="connsiteY25" fmla="*/ 681287 h 2504489"/>
              <a:gd name="connsiteX26" fmla="*/ 760556 w 2504489"/>
              <a:gd name="connsiteY26" fmla="*/ 787442 h 2504489"/>
              <a:gd name="connsiteX27" fmla="*/ 652389 w 2504489"/>
              <a:gd name="connsiteY27" fmla="*/ 787442 h 2504489"/>
              <a:gd name="connsiteX28" fmla="*/ 2066574 w 2504489"/>
              <a:gd name="connsiteY28" fmla="*/ 1882168 h 2504489"/>
              <a:gd name="connsiteX29" fmla="*/ 1827676 w 2504489"/>
              <a:gd name="connsiteY29" fmla="*/ 1882168 h 2504489"/>
              <a:gd name="connsiteX30" fmla="*/ 1827676 w 2504489"/>
              <a:gd name="connsiteY30" fmla="*/ 2121065 h 2504489"/>
              <a:gd name="connsiteX31" fmla="*/ 2066574 w 2504489"/>
              <a:gd name="connsiteY31" fmla="*/ 2121065 h 2504489"/>
              <a:gd name="connsiteX32" fmla="*/ 2216747 w 2504489"/>
              <a:gd name="connsiteY32" fmla="*/ 1731995 h 2504489"/>
              <a:gd name="connsiteX33" fmla="*/ 2216747 w 2504489"/>
              <a:gd name="connsiteY33" fmla="*/ 2271238 h 2504489"/>
              <a:gd name="connsiteX34" fmla="*/ 1677503 w 2504489"/>
              <a:gd name="connsiteY34" fmla="*/ 2271238 h 2504489"/>
              <a:gd name="connsiteX35" fmla="*/ 1677503 w 2504489"/>
              <a:gd name="connsiteY35" fmla="*/ 1731995 h 2504489"/>
              <a:gd name="connsiteX36" fmla="*/ 984922 w 2504489"/>
              <a:gd name="connsiteY36" fmla="*/ 461095 h 2504489"/>
              <a:gd name="connsiteX37" fmla="*/ 1171003 w 2504489"/>
              <a:gd name="connsiteY37" fmla="*/ 650705 h 2504489"/>
              <a:gd name="connsiteX38" fmla="*/ 1182701 w 2504489"/>
              <a:gd name="connsiteY38" fmla="*/ 1147237 h 2504489"/>
              <a:gd name="connsiteX39" fmla="*/ 908068 w 2504489"/>
              <a:gd name="connsiteY39" fmla="*/ 867397 h 2504489"/>
              <a:gd name="connsiteX40" fmla="*/ 900449 w 2504489"/>
              <a:gd name="connsiteY40" fmla="*/ 543997 h 2504489"/>
              <a:gd name="connsiteX41" fmla="*/ 2116290 w 2504489"/>
              <a:gd name="connsiteY41" fmla="*/ 1558205 h 2504489"/>
              <a:gd name="connsiteX42" fmla="*/ 1619625 w 2504489"/>
              <a:gd name="connsiteY42" fmla="*/ 1559949 h 2504489"/>
              <a:gd name="connsiteX43" fmla="*/ 1332456 w 2504489"/>
              <a:gd name="connsiteY43" fmla="*/ 1292990 h 2504489"/>
              <a:gd name="connsiteX44" fmla="*/ 1829122 w 2504489"/>
              <a:gd name="connsiteY44" fmla="*/ 1291246 h 2504489"/>
              <a:gd name="connsiteX45" fmla="*/ 1517517 w 2504489"/>
              <a:gd name="connsiteY45" fmla="*/ 362462 h 2504489"/>
              <a:gd name="connsiteX46" fmla="*/ 1519261 w 2504489"/>
              <a:gd name="connsiteY46" fmla="*/ 859127 h 2504489"/>
              <a:gd name="connsiteX47" fmla="*/ 1252302 w 2504489"/>
              <a:gd name="connsiteY47" fmla="*/ 1146296 h 2504489"/>
              <a:gd name="connsiteX48" fmla="*/ 1250558 w 2504489"/>
              <a:gd name="connsiteY48" fmla="*/ 649630 h 2504489"/>
              <a:gd name="connsiteX49" fmla="*/ 2107883 w 2504489"/>
              <a:gd name="connsiteY49" fmla="*/ 937059 h 2504489"/>
              <a:gd name="connsiteX50" fmla="*/ 1828044 w 2504489"/>
              <a:gd name="connsiteY50" fmla="*/ 1211693 h 2504489"/>
              <a:gd name="connsiteX51" fmla="*/ 1331514 w 2504489"/>
              <a:gd name="connsiteY51" fmla="*/ 1223390 h 2504489"/>
              <a:gd name="connsiteX52" fmla="*/ 1611352 w 2504489"/>
              <a:gd name="connsiteY52" fmla="*/ 948757 h 2504489"/>
              <a:gd name="connsiteX53" fmla="*/ 2133228 w 2504489"/>
              <a:gd name="connsiteY53" fmla="*/ 360305 h 2504489"/>
              <a:gd name="connsiteX54" fmla="*/ 1894329 w 2504489"/>
              <a:gd name="connsiteY54" fmla="*/ 360305 h 2504489"/>
              <a:gd name="connsiteX55" fmla="*/ 1894329 w 2504489"/>
              <a:gd name="connsiteY55" fmla="*/ 599202 h 2504489"/>
              <a:gd name="connsiteX56" fmla="*/ 2133226 w 2504489"/>
              <a:gd name="connsiteY56" fmla="*/ 599202 h 2504489"/>
              <a:gd name="connsiteX57" fmla="*/ 2283399 w 2504489"/>
              <a:gd name="connsiteY57" fmla="*/ 210132 h 2504489"/>
              <a:gd name="connsiteX58" fmla="*/ 2283399 w 2504489"/>
              <a:gd name="connsiteY58" fmla="*/ 749375 h 2504489"/>
              <a:gd name="connsiteX59" fmla="*/ 1744157 w 2504489"/>
              <a:gd name="connsiteY59" fmla="*/ 749375 h 2504489"/>
              <a:gd name="connsiteX60" fmla="*/ 1744156 w 2504489"/>
              <a:gd name="connsiteY60" fmla="*/ 210132 h 2504489"/>
              <a:gd name="connsiteX61" fmla="*/ 2504489 w 2504489"/>
              <a:gd name="connsiteY61" fmla="*/ 0 h 2504489"/>
              <a:gd name="connsiteX62" fmla="*/ 2504489 w 2504489"/>
              <a:gd name="connsiteY62" fmla="*/ 2504489 h 2504489"/>
              <a:gd name="connsiteX63" fmla="*/ 0 w 2504489"/>
              <a:gd name="connsiteY63" fmla="*/ 2504489 h 2504489"/>
              <a:gd name="connsiteX64" fmla="*/ 0 w 2504489"/>
              <a:gd name="connsiteY64" fmla="*/ 1427693 h 2504489"/>
              <a:gd name="connsiteX65" fmla="*/ 76311 w 2504489"/>
              <a:gd name="connsiteY65" fmla="*/ 1352801 h 2504489"/>
              <a:gd name="connsiteX66" fmla="*/ 76311 w 2504489"/>
              <a:gd name="connsiteY66" fmla="*/ 2428178 h 2504489"/>
              <a:gd name="connsiteX67" fmla="*/ 2428177 w 2504489"/>
              <a:gd name="connsiteY67" fmla="*/ 2428178 h 2504489"/>
              <a:gd name="connsiteX68" fmla="*/ 2428177 w 2504489"/>
              <a:gd name="connsiteY68" fmla="*/ 76311 h 2504489"/>
              <a:gd name="connsiteX69" fmla="*/ 1377000 w 2504489"/>
              <a:gd name="connsiteY69" fmla="*/ 76312 h 2504489"/>
              <a:gd name="connsiteX70" fmla="*/ 1454758 w 2504489"/>
              <a:gd name="connsiteY70" fmla="*/ 0 h 250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04489" h="2504489">
                <a:moveTo>
                  <a:pt x="610030" y="1855163"/>
                </a:moveTo>
                <a:lnTo>
                  <a:pt x="371133" y="1855163"/>
                </a:lnTo>
                <a:lnTo>
                  <a:pt x="371133" y="2094060"/>
                </a:lnTo>
                <a:lnTo>
                  <a:pt x="610030" y="2094062"/>
                </a:lnTo>
                <a:close/>
                <a:moveTo>
                  <a:pt x="760203" y="1704990"/>
                </a:moveTo>
                <a:lnTo>
                  <a:pt x="760203" y="2244233"/>
                </a:lnTo>
                <a:lnTo>
                  <a:pt x="220959" y="2244233"/>
                </a:lnTo>
                <a:lnTo>
                  <a:pt x="220959" y="1704991"/>
                </a:lnTo>
                <a:close/>
                <a:moveTo>
                  <a:pt x="1106549" y="1296049"/>
                </a:moveTo>
                <a:lnTo>
                  <a:pt x="826709" y="1570681"/>
                </a:lnTo>
                <a:lnTo>
                  <a:pt x="330179" y="1582380"/>
                </a:lnTo>
                <a:lnTo>
                  <a:pt x="610017" y="1307747"/>
                </a:lnTo>
                <a:close/>
                <a:moveTo>
                  <a:pt x="1185760" y="1373144"/>
                </a:moveTo>
                <a:lnTo>
                  <a:pt x="1187503" y="1869810"/>
                </a:lnTo>
                <a:lnTo>
                  <a:pt x="920544" y="2156978"/>
                </a:lnTo>
                <a:lnTo>
                  <a:pt x="918800" y="1660313"/>
                </a:lnTo>
                <a:close/>
                <a:moveTo>
                  <a:pt x="1105608" y="1226448"/>
                </a:moveTo>
                <a:lnTo>
                  <a:pt x="608943" y="1228194"/>
                </a:lnTo>
                <a:lnTo>
                  <a:pt x="400617" y="1034529"/>
                </a:lnTo>
                <a:lnTo>
                  <a:pt x="475852" y="960694"/>
                </a:lnTo>
                <a:lnTo>
                  <a:pt x="818439" y="959491"/>
                </a:lnTo>
                <a:close/>
                <a:moveTo>
                  <a:pt x="1255360" y="1372200"/>
                </a:moveTo>
                <a:lnTo>
                  <a:pt x="1529991" y="1652041"/>
                </a:lnTo>
                <a:lnTo>
                  <a:pt x="1541691" y="2148569"/>
                </a:lnTo>
                <a:lnTo>
                  <a:pt x="1267058" y="1868731"/>
                </a:lnTo>
                <a:close/>
                <a:moveTo>
                  <a:pt x="760556" y="681287"/>
                </a:moveTo>
                <a:lnTo>
                  <a:pt x="760556" y="787442"/>
                </a:lnTo>
                <a:lnTo>
                  <a:pt x="652389" y="787442"/>
                </a:lnTo>
                <a:close/>
                <a:moveTo>
                  <a:pt x="2066574" y="1882168"/>
                </a:moveTo>
                <a:lnTo>
                  <a:pt x="1827676" y="1882168"/>
                </a:lnTo>
                <a:lnTo>
                  <a:pt x="1827676" y="2121065"/>
                </a:lnTo>
                <a:lnTo>
                  <a:pt x="2066574" y="2121065"/>
                </a:lnTo>
                <a:close/>
                <a:moveTo>
                  <a:pt x="2216747" y="1731995"/>
                </a:moveTo>
                <a:lnTo>
                  <a:pt x="2216747" y="2271238"/>
                </a:lnTo>
                <a:lnTo>
                  <a:pt x="1677503" y="2271238"/>
                </a:lnTo>
                <a:lnTo>
                  <a:pt x="1677503" y="1731995"/>
                </a:lnTo>
                <a:close/>
                <a:moveTo>
                  <a:pt x="984922" y="461095"/>
                </a:moveTo>
                <a:lnTo>
                  <a:pt x="1171003" y="650705"/>
                </a:lnTo>
                <a:lnTo>
                  <a:pt x="1182701" y="1147237"/>
                </a:lnTo>
                <a:lnTo>
                  <a:pt x="908068" y="867397"/>
                </a:lnTo>
                <a:lnTo>
                  <a:pt x="900449" y="543997"/>
                </a:lnTo>
                <a:close/>
                <a:moveTo>
                  <a:pt x="2116290" y="1558205"/>
                </a:moveTo>
                <a:lnTo>
                  <a:pt x="1619625" y="1559949"/>
                </a:lnTo>
                <a:lnTo>
                  <a:pt x="1332456" y="1292990"/>
                </a:lnTo>
                <a:lnTo>
                  <a:pt x="1829122" y="1291246"/>
                </a:lnTo>
                <a:close/>
                <a:moveTo>
                  <a:pt x="1517517" y="362462"/>
                </a:moveTo>
                <a:lnTo>
                  <a:pt x="1519261" y="859127"/>
                </a:lnTo>
                <a:lnTo>
                  <a:pt x="1252302" y="1146296"/>
                </a:lnTo>
                <a:lnTo>
                  <a:pt x="1250558" y="649630"/>
                </a:lnTo>
                <a:close/>
                <a:moveTo>
                  <a:pt x="2107883" y="937059"/>
                </a:moveTo>
                <a:lnTo>
                  <a:pt x="1828044" y="1211693"/>
                </a:lnTo>
                <a:lnTo>
                  <a:pt x="1331514" y="1223390"/>
                </a:lnTo>
                <a:lnTo>
                  <a:pt x="1611352" y="948757"/>
                </a:lnTo>
                <a:close/>
                <a:moveTo>
                  <a:pt x="2133228" y="360305"/>
                </a:moveTo>
                <a:lnTo>
                  <a:pt x="1894329" y="360305"/>
                </a:lnTo>
                <a:lnTo>
                  <a:pt x="1894329" y="599202"/>
                </a:lnTo>
                <a:lnTo>
                  <a:pt x="2133226" y="599202"/>
                </a:lnTo>
                <a:close/>
                <a:moveTo>
                  <a:pt x="2283399" y="210132"/>
                </a:moveTo>
                <a:lnTo>
                  <a:pt x="2283399" y="749375"/>
                </a:lnTo>
                <a:lnTo>
                  <a:pt x="1744157" y="749375"/>
                </a:lnTo>
                <a:lnTo>
                  <a:pt x="1744156" y="210132"/>
                </a:lnTo>
                <a:close/>
                <a:moveTo>
                  <a:pt x="2504489" y="0"/>
                </a:moveTo>
                <a:lnTo>
                  <a:pt x="2504489" y="2504489"/>
                </a:lnTo>
                <a:lnTo>
                  <a:pt x="0" y="2504489"/>
                </a:lnTo>
                <a:lnTo>
                  <a:pt x="0" y="1427693"/>
                </a:lnTo>
                <a:lnTo>
                  <a:pt x="76311" y="1352801"/>
                </a:lnTo>
                <a:lnTo>
                  <a:pt x="76311" y="2428178"/>
                </a:lnTo>
                <a:lnTo>
                  <a:pt x="2428177" y="2428178"/>
                </a:lnTo>
                <a:lnTo>
                  <a:pt x="2428177" y="76311"/>
                </a:lnTo>
                <a:lnTo>
                  <a:pt x="1377000" y="76312"/>
                </a:lnTo>
                <a:lnTo>
                  <a:pt x="1454758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51" name="Группа 2050"/>
          <p:cNvGrpSpPr/>
          <p:nvPr/>
        </p:nvGrpSpPr>
        <p:grpSpPr>
          <a:xfrm>
            <a:off x="5270609" y="-118746"/>
            <a:ext cx="6808827" cy="2177994"/>
            <a:chOff x="5398945" y="-214998"/>
            <a:chExt cx="6808827" cy="217799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5398945" y="-214998"/>
              <a:ext cx="6808827" cy="2177994"/>
              <a:chOff x="5314132" y="-31574"/>
              <a:chExt cx="5485833" cy="1754797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6645752" y="227508"/>
                <a:ext cx="3169082" cy="867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6114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проектов реализовано</a:t>
                </a:r>
                <a:endParaRPr lang="ru-RU" sz="3200" dirty="0">
                  <a:solidFill>
                    <a:srgbClr val="061142"/>
                  </a:solidFill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5314132" y="-31574"/>
                <a:ext cx="1411901" cy="1438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0" b="1" dirty="0" smtClean="0">
                    <a:solidFill>
                      <a:srgbClr val="06114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46</a:t>
                </a:r>
                <a:endParaRPr lang="ru-RU" sz="11000" dirty="0">
                  <a:solidFill>
                    <a:srgbClr val="061142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8879201" y="557746"/>
                <a:ext cx="1920764" cy="11654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8800" b="1" dirty="0" smtClean="0">
                    <a:solidFill>
                      <a:srgbClr val="06114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56,2</a:t>
                </a:r>
                <a:endParaRPr lang="ru-RU" sz="8800" dirty="0">
                  <a:solidFill>
                    <a:srgbClr val="061142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7294659" y="1042279"/>
                <a:ext cx="3169082" cy="471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200" b="1" dirty="0" smtClean="0">
                    <a:solidFill>
                      <a:srgbClr val="06114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млн. руб.</a:t>
                </a:r>
                <a:endParaRPr lang="ru-RU" sz="3200" dirty="0">
                  <a:solidFill>
                    <a:srgbClr val="061142"/>
                  </a:solidFill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8658211" y="520008"/>
                <a:ext cx="1758530" cy="528596"/>
              </a:xfrm>
              <a:custGeom>
                <a:avLst/>
                <a:gdLst>
                  <a:gd name="connsiteX0" fmla="*/ 0 w 2326105"/>
                  <a:gd name="connsiteY0" fmla="*/ 0 h 0"/>
                  <a:gd name="connsiteX1" fmla="*/ 2326105 w 232610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26105">
                    <a:moveTo>
                      <a:pt x="0" y="0"/>
                    </a:moveTo>
                    <a:lnTo>
                      <a:pt x="2326105" y="0"/>
                    </a:lnTo>
                  </a:path>
                </a:pathLst>
              </a:custGeom>
              <a:noFill/>
              <a:ln w="6350">
                <a:solidFill>
                  <a:srgbClr val="17B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  <p:sp>
            <p:nvSpPr>
              <p:cNvPr id="44" name="Полилиния 43"/>
              <p:cNvSpPr/>
              <p:nvPr/>
            </p:nvSpPr>
            <p:spPr>
              <a:xfrm flipV="1">
                <a:off x="5385649" y="1306114"/>
                <a:ext cx="1740936" cy="45719"/>
              </a:xfrm>
              <a:custGeom>
                <a:avLst/>
                <a:gdLst>
                  <a:gd name="connsiteX0" fmla="*/ 0 w 2326105"/>
                  <a:gd name="connsiteY0" fmla="*/ 0 h 0"/>
                  <a:gd name="connsiteX1" fmla="*/ 2326105 w 232610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26105">
                    <a:moveTo>
                      <a:pt x="0" y="0"/>
                    </a:moveTo>
                    <a:lnTo>
                      <a:pt x="2326105" y="0"/>
                    </a:lnTo>
                  </a:path>
                </a:pathLst>
              </a:custGeom>
              <a:noFill/>
              <a:ln w="6350">
                <a:solidFill>
                  <a:srgbClr val="17BB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/>
              </a:p>
            </p:txBody>
          </p:sp>
        </p:grpSp>
        <p:sp>
          <p:nvSpPr>
            <p:cNvPr id="46" name="Прямоугольник 45"/>
            <p:cNvSpPr/>
            <p:nvPr/>
          </p:nvSpPr>
          <p:spPr>
            <a:xfrm>
              <a:off x="9940529" y="499841"/>
              <a:ext cx="131881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solidFill>
                  <a:srgbClr val="061142"/>
                </a:solidFill>
              </a:endParaRPr>
            </a:p>
          </p:txBody>
        </p:sp>
        <p:pic>
          <p:nvPicPr>
            <p:cNvPr id="2049" name="Рисунок 20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06860" y="-13341"/>
              <a:ext cx="792585" cy="694128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277989" y="541372"/>
            <a:ext cx="38127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100%-</a:t>
            </a:r>
            <a:r>
              <a:rPr lang="ru-RU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ная победа г. </a:t>
            </a: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Салават, </a:t>
            </a:r>
            <a:r>
              <a:rPr lang="ru-RU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   где </a:t>
            </a: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все </a:t>
            </a:r>
            <a:r>
              <a:rPr lang="ru-RU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поданные 46 </a:t>
            </a: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>заявок допущены и прошли </a:t>
            </a:r>
            <a:r>
              <a:rPr lang="ru-RU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конкурсный отбор</a:t>
            </a:r>
            <a: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ru-RU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972" l="0" r="99219">
                        <a14:foregroundMark x1="13086" y1="1389" x2="99414" y2="1389"/>
                        <a14:foregroundMark x1="98633" y1="2083" x2="98438" y2="61111"/>
                        <a14:foregroundMark x1="9570" y1="3472" x2="781" y2="43403"/>
                        <a14:foregroundMark x1="8008" y1="3125" x2="391" y2="41667"/>
                        <a14:foregroundMark x1="97070" y1="62847" x2="72070" y2="90972"/>
                        <a14:backgroundMark x1="7813" y1="1042" x2="0" y2="41667"/>
                        <a14:backgroundMark x1="75781" y1="87847" x2="99805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6" y="23610"/>
            <a:ext cx="5591676" cy="2719591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1742" y="0"/>
            <a:ext cx="488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Финансовое обеспечение реализации национальных проектов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74569" y="3092899"/>
            <a:ext cx="3445843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329637" y="3174631"/>
            <a:ext cx="293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бразование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74569" y="4699061"/>
            <a:ext cx="3445843" cy="5709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городская среда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79641" y="5514728"/>
            <a:ext cx="3445844" cy="56789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Безопасные и качественные дороги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Левая фигурная скобка 32"/>
          <p:cNvSpPr/>
          <p:nvPr/>
        </p:nvSpPr>
        <p:spPr>
          <a:xfrm>
            <a:off x="6726923" y="4924611"/>
            <a:ext cx="250257" cy="1029903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074569" y="3806093"/>
            <a:ext cx="3445843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Спорт-норма жизни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Левая фигурная скобка 41"/>
          <p:cNvSpPr/>
          <p:nvPr/>
        </p:nvSpPr>
        <p:spPr>
          <a:xfrm>
            <a:off x="6826810" y="3261047"/>
            <a:ext cx="125129" cy="1001027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0655165" y="3080164"/>
            <a:ext cx="924025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74,8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0655165" y="3799628"/>
            <a:ext cx="924025" cy="5582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655165" y="4670122"/>
            <a:ext cx="924025" cy="60768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655165" y="5525363"/>
            <a:ext cx="924025" cy="54661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144,6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>
            <a:off x="3983183" y="3459632"/>
            <a:ext cx="2720997" cy="314293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/>
          <p:nvPr/>
        </p:nvCxnSpPr>
        <p:spPr>
          <a:xfrm>
            <a:off x="4606834" y="4753096"/>
            <a:ext cx="2018483" cy="686466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572029272"/>
              </p:ext>
            </p:extLst>
          </p:nvPr>
        </p:nvGraphicFramePr>
        <p:xfrm>
          <a:off x="1135247" y="2559100"/>
          <a:ext cx="5236294" cy="485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52587" y="4670122"/>
            <a:ext cx="241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354,9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5433" y="5272187"/>
            <a:ext cx="267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МЛН. РУБ.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-48126" y="1293503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5514" y="1033552"/>
            <a:ext cx="56649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«Нацпроекты – отражение задач и ориентиров страны. Их задача – обеспечить высокие стандарты жизни, равные возможности для каждого человека, причем по всей территории страны.»</a:t>
            </a:r>
          </a:p>
          <a:p>
            <a:pPr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В.В. Путин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26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5827" y="1762650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ПРОЕКТ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3370" r="13421"/>
          <a:stretch/>
        </p:blipFill>
        <p:spPr>
          <a:xfrm flipH="1">
            <a:off x="1" y="1793966"/>
            <a:ext cx="5438895" cy="5064034"/>
          </a:xfrm>
          <a:custGeom>
            <a:avLst/>
            <a:gdLst>
              <a:gd name="connsiteX0" fmla="*/ 0 w 5510462"/>
              <a:gd name="connsiteY0" fmla="*/ 0 h 5225124"/>
              <a:gd name="connsiteX1" fmla="*/ 0 w 5510462"/>
              <a:gd name="connsiteY1" fmla="*/ 5225124 h 5225124"/>
              <a:gd name="connsiteX2" fmla="*/ 5510462 w 5510462"/>
              <a:gd name="connsiteY2" fmla="*/ 5225124 h 5225124"/>
              <a:gd name="connsiteX3" fmla="*/ 5510462 w 5510462"/>
              <a:gd name="connsiteY3" fmla="*/ 2644309 h 52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0462" h="5225124">
                <a:moveTo>
                  <a:pt x="0" y="0"/>
                </a:moveTo>
                <a:lnTo>
                  <a:pt x="0" y="5225124"/>
                </a:lnTo>
                <a:lnTo>
                  <a:pt x="5510462" y="5225124"/>
                </a:lnTo>
                <a:lnTo>
                  <a:pt x="5510462" y="2644309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19" name="Полилиния 18"/>
          <p:cNvSpPr/>
          <p:nvPr/>
        </p:nvSpPr>
        <p:spPr>
          <a:xfrm>
            <a:off x="-1405148" y="139337"/>
            <a:ext cx="6887586" cy="4823472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17B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" y="1343325"/>
            <a:ext cx="4362994" cy="2993544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105514" y="78377"/>
            <a:ext cx="6086486" cy="4702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endParaRPr lang="ru-RU" sz="4400" b="1" dirty="0">
              <a:solidFill>
                <a:srgbClr val="051B3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5514" y="-40435"/>
            <a:ext cx="593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Расходы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на национальный проект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«Жилье и городская среда»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8508" y="721927"/>
            <a:ext cx="255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838" y="178776"/>
            <a:ext cx="502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27B75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</a:t>
            </a:r>
          </a:p>
          <a:p>
            <a:pPr algn="r"/>
            <a:r>
              <a:rPr lang="ru-RU" sz="3200" b="1" dirty="0" smtClean="0">
                <a:ln>
                  <a:solidFill>
                    <a:srgbClr val="27B754"/>
                  </a:solidFill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endParaRPr lang="ru-RU" sz="3200" b="1" dirty="0">
              <a:ln>
                <a:solidFill>
                  <a:srgbClr val="27B754"/>
                </a:solidFill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784" y="4090387"/>
            <a:ext cx="6195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национального проекта «Жилье и городская среда»:</a:t>
            </a:r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3784" y="4695864"/>
            <a:ext cx="56575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увеличение объема жилищного строительства;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3784" y="5034418"/>
            <a:ext cx="49438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повышение комфортности городской среды;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784" y="5332118"/>
            <a:ext cx="608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механизма прямого участия граждан в формировании комфортной городской среды;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3784" y="5915439"/>
            <a:ext cx="58103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обеспечение устойчивого сокращения непригодного для проживания жилищного фонда.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27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468" y="1539741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 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75475768"/>
              </p:ext>
            </p:extLst>
          </p:nvPr>
        </p:nvGraphicFramePr>
        <p:xfrm>
          <a:off x="6753920" y="1068181"/>
          <a:ext cx="4347411" cy="3176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40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1059" r="27254"/>
          <a:stretch/>
        </p:blipFill>
        <p:spPr>
          <a:xfrm>
            <a:off x="2330489" y="1712667"/>
            <a:ext cx="3277659" cy="4973884"/>
          </a:xfrm>
          <a:custGeom>
            <a:avLst/>
            <a:gdLst>
              <a:gd name="connsiteX0" fmla="*/ 3277659 w 3277659"/>
              <a:gd name="connsiteY0" fmla="*/ 0 h 4893324"/>
              <a:gd name="connsiteX1" fmla="*/ 3277659 w 3277659"/>
              <a:gd name="connsiteY1" fmla="*/ 4893324 h 4893324"/>
              <a:gd name="connsiteX2" fmla="*/ 0 w 3277659"/>
              <a:gd name="connsiteY2" fmla="*/ 4893324 h 4893324"/>
              <a:gd name="connsiteX3" fmla="*/ 0 w 3277659"/>
              <a:gd name="connsiteY3" fmla="*/ 1572852 h 489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659" h="4893324">
                <a:moveTo>
                  <a:pt x="3277659" y="0"/>
                </a:moveTo>
                <a:lnTo>
                  <a:pt x="3277659" y="4893324"/>
                </a:lnTo>
                <a:lnTo>
                  <a:pt x="0" y="4893324"/>
                </a:lnTo>
                <a:lnTo>
                  <a:pt x="0" y="1572852"/>
                </a:lnTo>
                <a:close/>
              </a:path>
            </a:pathLst>
          </a:custGeom>
        </p:spPr>
      </p:pic>
      <p:sp>
        <p:nvSpPr>
          <p:cNvPr id="43" name="Полилиния 42"/>
          <p:cNvSpPr/>
          <p:nvPr/>
        </p:nvSpPr>
        <p:spPr>
          <a:xfrm>
            <a:off x="5672747" y="4736806"/>
            <a:ext cx="717452" cy="1069144"/>
          </a:xfrm>
          <a:custGeom>
            <a:avLst/>
            <a:gdLst>
              <a:gd name="connsiteX0" fmla="*/ 0 w 717452"/>
              <a:gd name="connsiteY0" fmla="*/ 98473 h 1266092"/>
              <a:gd name="connsiteX1" fmla="*/ 717452 w 717452"/>
              <a:gd name="connsiteY1" fmla="*/ 1266092 h 1266092"/>
              <a:gd name="connsiteX2" fmla="*/ 633046 w 717452"/>
              <a:gd name="connsiteY2" fmla="*/ 0 h 1266092"/>
              <a:gd name="connsiteX3" fmla="*/ 0 w 717452"/>
              <a:gd name="connsiteY3" fmla="*/ 98473 h 126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452" h="1266092">
                <a:moveTo>
                  <a:pt x="0" y="98473"/>
                </a:moveTo>
                <a:lnTo>
                  <a:pt x="717452" y="1266092"/>
                </a:lnTo>
                <a:lnTo>
                  <a:pt x="633046" y="0"/>
                </a:lnTo>
                <a:lnTo>
                  <a:pt x="0" y="98473"/>
                </a:lnTo>
                <a:close/>
              </a:path>
            </a:pathLst>
          </a:custGeom>
          <a:solidFill>
            <a:srgbClr val="051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36469" b="8195"/>
          <a:stretch/>
        </p:blipFill>
        <p:spPr>
          <a:xfrm>
            <a:off x="-38713" y="2119929"/>
            <a:ext cx="2784025" cy="4566622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-48126" y="1293503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10750" y="41107"/>
            <a:ext cx="6281250" cy="490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51B3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-19050" y="6035686"/>
            <a:ext cx="1818774" cy="414652"/>
          </a:xfrm>
          <a:custGeom>
            <a:avLst/>
            <a:gdLst>
              <a:gd name="connsiteX0" fmla="*/ 0 w 1818774"/>
              <a:gd name="connsiteY0" fmla="*/ 0 h 414652"/>
              <a:gd name="connsiteX1" fmla="*/ 1818774 w 1818774"/>
              <a:gd name="connsiteY1" fmla="*/ 0 h 414652"/>
              <a:gd name="connsiteX2" fmla="*/ 1446300 w 1818774"/>
              <a:gd name="connsiteY2" fmla="*/ 414652 h 414652"/>
              <a:gd name="connsiteX3" fmla="*/ 0 w 1818774"/>
              <a:gd name="connsiteY3" fmla="*/ 414652 h 41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8774" h="414652">
                <a:moveTo>
                  <a:pt x="0" y="0"/>
                </a:moveTo>
                <a:lnTo>
                  <a:pt x="1818774" y="0"/>
                </a:lnTo>
                <a:lnTo>
                  <a:pt x="1446300" y="414652"/>
                </a:lnTo>
                <a:lnTo>
                  <a:pt x="0" y="414652"/>
                </a:lnTo>
                <a:close/>
              </a:path>
            </a:pathLst>
          </a:custGeom>
          <a:solidFill>
            <a:srgbClr val="EE151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2308047" y="6021684"/>
            <a:ext cx="2119616" cy="414652"/>
          </a:xfrm>
          <a:custGeom>
            <a:avLst/>
            <a:gdLst>
              <a:gd name="connsiteX0" fmla="*/ 372474 w 2119616"/>
              <a:gd name="connsiteY0" fmla="*/ 0 h 414652"/>
              <a:gd name="connsiteX1" fmla="*/ 2119616 w 2119616"/>
              <a:gd name="connsiteY1" fmla="*/ 0 h 414652"/>
              <a:gd name="connsiteX2" fmla="*/ 1747142 w 2119616"/>
              <a:gd name="connsiteY2" fmla="*/ 414652 h 414652"/>
              <a:gd name="connsiteX3" fmla="*/ 0 w 2119616"/>
              <a:gd name="connsiteY3" fmla="*/ 414652 h 41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616" h="414652">
                <a:moveTo>
                  <a:pt x="372474" y="0"/>
                </a:moveTo>
                <a:lnTo>
                  <a:pt x="2119616" y="0"/>
                </a:lnTo>
                <a:lnTo>
                  <a:pt x="1747142" y="414652"/>
                </a:lnTo>
                <a:lnTo>
                  <a:pt x="0" y="414652"/>
                </a:lnTo>
                <a:close/>
              </a:path>
            </a:pathLst>
          </a:custGeom>
          <a:solidFill>
            <a:srgbClr val="17BB2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709693" y="6017387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Стало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58" y="6005949"/>
            <a:ext cx="1347537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Было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61"/>
          <a:stretch/>
        </p:blipFill>
        <p:spPr>
          <a:xfrm>
            <a:off x="8907688" y="4615202"/>
            <a:ext cx="2948570" cy="198026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751" r="17713"/>
          <a:stretch/>
        </p:blipFill>
        <p:spPr>
          <a:xfrm>
            <a:off x="5907960" y="4615202"/>
            <a:ext cx="2825647" cy="1944176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 rot="2194229">
            <a:off x="6211611" y="2597802"/>
            <a:ext cx="5418191" cy="4141496"/>
          </a:xfrm>
          <a:custGeom>
            <a:avLst/>
            <a:gdLst>
              <a:gd name="connsiteX0" fmla="*/ 5217030 w 5418191"/>
              <a:gd name="connsiteY0" fmla="*/ 0 h 4141496"/>
              <a:gd name="connsiteX1" fmla="*/ 5418191 w 5418191"/>
              <a:gd name="connsiteY1" fmla="*/ 271155 h 4141496"/>
              <a:gd name="connsiteX2" fmla="*/ 201160 w 5418191"/>
              <a:gd name="connsiteY2" fmla="*/ 4141496 h 4141496"/>
              <a:gd name="connsiteX3" fmla="*/ 0 w 5418191"/>
              <a:gd name="connsiteY3" fmla="*/ 3870341 h 414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8191" h="4141496">
                <a:moveTo>
                  <a:pt x="5217030" y="0"/>
                </a:moveTo>
                <a:lnTo>
                  <a:pt x="5418191" y="271155"/>
                </a:lnTo>
                <a:lnTo>
                  <a:pt x="201160" y="4141496"/>
                </a:lnTo>
                <a:lnTo>
                  <a:pt x="0" y="3870341"/>
                </a:lnTo>
                <a:close/>
              </a:path>
            </a:pathLst>
          </a:custGeom>
          <a:gradFill>
            <a:gsLst>
              <a:gs pos="100000">
                <a:srgbClr val="082C60"/>
              </a:gs>
              <a:gs pos="0">
                <a:srgbClr val="0D3A9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88931" y="4461529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19 мест</a:t>
            </a: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4391094" y="6058346"/>
            <a:ext cx="1172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61142"/>
                </a:solidFill>
              </a:rPr>
              <a:t>178 </a:t>
            </a:r>
            <a:r>
              <a:rPr lang="ru-RU" b="1" dirty="0">
                <a:solidFill>
                  <a:srgbClr val="061142"/>
                </a:solidFill>
              </a:rPr>
              <a:t>мест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6906" y="59639"/>
            <a:ext cx="632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Региональный проект «Содействие занятости женщин – создание условий дошкольного образования для детей в возрасте до 3-х лет</a:t>
            </a:r>
            <a:endParaRPr lang="ru-R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043686631"/>
              </p:ext>
            </p:extLst>
          </p:nvPr>
        </p:nvGraphicFramePr>
        <p:xfrm>
          <a:off x="8283041" y="1590101"/>
          <a:ext cx="3817973" cy="256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11234" y="634494"/>
            <a:ext cx="56458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  регионального проекта «Содействие занятости женщин – создание условий дошкольного образования ля детей в возрасте до трех лет» в составе национального проекта «Демография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»:</a:t>
            </a:r>
          </a:p>
          <a:p>
            <a:endParaRPr lang="ru-RU" sz="1400" dirty="0">
              <a:cs typeface="Arial" panose="020B0604020202020204" pitchFamily="34" charset="0"/>
            </a:endParaRP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5070" y="1590101"/>
            <a:ext cx="2732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мамам условий для работы, в том числе обеспечение 100% доступности дошкольного образования для детей в возрасте от 2 месяце до 3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лет;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7960" y="3017846"/>
            <a:ext cx="25883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дополнительных мест в детских садах.</a:t>
            </a: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4821" y="167878"/>
            <a:ext cx="5025684" cy="64633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170" y="1588670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93104" y="655937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28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9938" l="1750" r="99300">
                        <a14:foregroundMark x1="99300" y1="188" x2="98700" y2="99563"/>
                        <a14:foregroundMark x1="1750" y1="51313" x2="1750" y2="99938"/>
                        <a14:foregroundMark x1="2050" y1="52500" x2="98850" y2="1875"/>
                        <a14:foregroundMark x1="91700" y1="18313" x2="55300" y2="50813"/>
                        <a14:foregroundMark x1="98550" y1="1000" x2="1900" y2="51313"/>
                        <a14:foregroundMark x1="79000" y1="20125" x2="38150" y2="42000"/>
                        <a14:backgroundMark x1="99600" y1="0" x2="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30" y="1715589"/>
            <a:ext cx="5622470" cy="5142410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-1467853" y="-1"/>
            <a:ext cx="7011403" cy="5076021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B3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910750" y="41107"/>
            <a:ext cx="6281250" cy="4901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51B3D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 rot="13409026" flipH="1" flipV="1">
            <a:off x="10664332" y="4076388"/>
            <a:ext cx="1197505" cy="1170536"/>
          </a:xfrm>
          <a:custGeom>
            <a:avLst/>
            <a:gdLst>
              <a:gd name="connsiteX0" fmla="*/ 946661 w 2361757"/>
              <a:gd name="connsiteY0" fmla="*/ 915978 h 2308567"/>
              <a:gd name="connsiteX1" fmla="*/ 947785 w 2361757"/>
              <a:gd name="connsiteY1" fmla="*/ 796316 h 2308567"/>
              <a:gd name="connsiteX2" fmla="*/ 833269 w 2361757"/>
              <a:gd name="connsiteY2" fmla="*/ 794165 h 2308567"/>
              <a:gd name="connsiteX3" fmla="*/ 831001 w 2361757"/>
              <a:gd name="connsiteY3" fmla="*/ 914892 h 2308567"/>
              <a:gd name="connsiteX4" fmla="*/ 1729899 w 2361757"/>
              <a:gd name="connsiteY4" fmla="*/ 188813 h 2308567"/>
              <a:gd name="connsiteX5" fmla="*/ 1731023 w 2361757"/>
              <a:gd name="connsiteY5" fmla="*/ 69151 h 2308567"/>
              <a:gd name="connsiteX6" fmla="*/ 1616507 w 2361757"/>
              <a:gd name="connsiteY6" fmla="*/ 67000 h 2308567"/>
              <a:gd name="connsiteX7" fmla="*/ 1614239 w 2361757"/>
              <a:gd name="connsiteY7" fmla="*/ 187727 h 2308567"/>
              <a:gd name="connsiteX8" fmla="*/ 191443 w 2361757"/>
              <a:gd name="connsiteY8" fmla="*/ 1672360 h 2308567"/>
              <a:gd name="connsiteX9" fmla="*/ 192567 w 2361757"/>
              <a:gd name="connsiteY9" fmla="*/ 1552698 h 2308567"/>
              <a:gd name="connsiteX10" fmla="*/ 78051 w 2361757"/>
              <a:gd name="connsiteY10" fmla="*/ 1550547 h 2308567"/>
              <a:gd name="connsiteX11" fmla="*/ 75783 w 2361757"/>
              <a:gd name="connsiteY11" fmla="*/ 1671274 h 2308567"/>
              <a:gd name="connsiteX12" fmla="*/ 944889 w 2361757"/>
              <a:gd name="connsiteY12" fmla="*/ 1104731 h 2308567"/>
              <a:gd name="connsiteX13" fmla="*/ 945940 w 2361757"/>
              <a:gd name="connsiteY13" fmla="*/ 992704 h 2308567"/>
              <a:gd name="connsiteX14" fmla="*/ 829561 w 2361757"/>
              <a:gd name="connsiteY14" fmla="*/ 991609 h 2308567"/>
              <a:gd name="connsiteX15" fmla="*/ 827477 w 2361757"/>
              <a:gd name="connsiteY15" fmla="*/ 1102525 h 2308567"/>
              <a:gd name="connsiteX16" fmla="*/ 1142885 w 2361757"/>
              <a:gd name="connsiteY16" fmla="*/ 917820 h 2308567"/>
              <a:gd name="connsiteX17" fmla="*/ 1145098 w 2361757"/>
              <a:gd name="connsiteY17" fmla="*/ 800021 h 2308567"/>
              <a:gd name="connsiteX18" fmla="*/ 1024504 w 2361757"/>
              <a:gd name="connsiteY18" fmla="*/ 797756 h 2308567"/>
              <a:gd name="connsiteX19" fmla="*/ 1023386 w 2361757"/>
              <a:gd name="connsiteY19" fmla="*/ 916698 h 2308567"/>
              <a:gd name="connsiteX20" fmla="*/ 1728127 w 2361757"/>
              <a:gd name="connsiteY20" fmla="*/ 377565 h 2308567"/>
              <a:gd name="connsiteX21" fmla="*/ 1729179 w 2361757"/>
              <a:gd name="connsiteY21" fmla="*/ 265539 h 2308567"/>
              <a:gd name="connsiteX22" fmla="*/ 1612799 w 2361757"/>
              <a:gd name="connsiteY22" fmla="*/ 264444 h 2308567"/>
              <a:gd name="connsiteX23" fmla="*/ 1610716 w 2361757"/>
              <a:gd name="connsiteY23" fmla="*/ 375360 h 2308567"/>
              <a:gd name="connsiteX24" fmla="*/ 1926124 w 2361757"/>
              <a:gd name="connsiteY24" fmla="*/ 190655 h 2308567"/>
              <a:gd name="connsiteX25" fmla="*/ 1928336 w 2361757"/>
              <a:gd name="connsiteY25" fmla="*/ 72856 h 2308567"/>
              <a:gd name="connsiteX26" fmla="*/ 1807742 w 2361757"/>
              <a:gd name="connsiteY26" fmla="*/ 70591 h 2308567"/>
              <a:gd name="connsiteX27" fmla="*/ 1806624 w 2361757"/>
              <a:gd name="connsiteY27" fmla="*/ 189533 h 2308567"/>
              <a:gd name="connsiteX28" fmla="*/ 189671 w 2361757"/>
              <a:gd name="connsiteY28" fmla="*/ 1861113 h 2308567"/>
              <a:gd name="connsiteX29" fmla="*/ 190723 w 2361757"/>
              <a:gd name="connsiteY29" fmla="*/ 1749086 h 2308567"/>
              <a:gd name="connsiteX30" fmla="*/ 74343 w 2361757"/>
              <a:gd name="connsiteY30" fmla="*/ 1747991 h 2308567"/>
              <a:gd name="connsiteX31" fmla="*/ 72259 w 2361757"/>
              <a:gd name="connsiteY31" fmla="*/ 1858908 h 2308567"/>
              <a:gd name="connsiteX32" fmla="*/ 387668 w 2361757"/>
              <a:gd name="connsiteY32" fmla="*/ 1674202 h 2308567"/>
              <a:gd name="connsiteX33" fmla="*/ 389880 w 2361757"/>
              <a:gd name="connsiteY33" fmla="*/ 1556403 h 2308567"/>
              <a:gd name="connsiteX34" fmla="*/ 269286 w 2361757"/>
              <a:gd name="connsiteY34" fmla="*/ 1554139 h 2308567"/>
              <a:gd name="connsiteX35" fmla="*/ 268168 w 2361757"/>
              <a:gd name="connsiteY35" fmla="*/ 1673081 h 2308567"/>
              <a:gd name="connsiteX36" fmla="*/ 1136723 w 2361757"/>
              <a:gd name="connsiteY36" fmla="*/ 1108333 h 2308567"/>
              <a:gd name="connsiteX37" fmla="*/ 1136772 w 2361757"/>
              <a:gd name="connsiteY37" fmla="*/ 1105730 h 2308567"/>
              <a:gd name="connsiteX38" fmla="*/ 1139356 w 2361757"/>
              <a:gd name="connsiteY38" fmla="*/ 1105779 h 2308567"/>
              <a:gd name="connsiteX39" fmla="*/ 1141445 w 2361757"/>
              <a:gd name="connsiteY39" fmla="*/ 994539 h 2308567"/>
              <a:gd name="connsiteX40" fmla="*/ 1022666 w 2361757"/>
              <a:gd name="connsiteY40" fmla="*/ 993424 h 2308567"/>
              <a:gd name="connsiteX41" fmla="*/ 1021608 w 2361757"/>
              <a:gd name="connsiteY41" fmla="*/ 1106172 h 2308567"/>
              <a:gd name="connsiteX42" fmla="*/ 1919961 w 2361757"/>
              <a:gd name="connsiteY42" fmla="*/ 381168 h 2308567"/>
              <a:gd name="connsiteX43" fmla="*/ 1920010 w 2361757"/>
              <a:gd name="connsiteY43" fmla="*/ 378565 h 2308567"/>
              <a:gd name="connsiteX44" fmla="*/ 1922594 w 2361757"/>
              <a:gd name="connsiteY44" fmla="*/ 378614 h 2308567"/>
              <a:gd name="connsiteX45" fmla="*/ 1924683 w 2361757"/>
              <a:gd name="connsiteY45" fmla="*/ 267374 h 2308567"/>
              <a:gd name="connsiteX46" fmla="*/ 1805904 w 2361757"/>
              <a:gd name="connsiteY46" fmla="*/ 266258 h 2308567"/>
              <a:gd name="connsiteX47" fmla="*/ 1804846 w 2361757"/>
              <a:gd name="connsiteY47" fmla="*/ 379007 h 2308567"/>
              <a:gd name="connsiteX48" fmla="*/ 381505 w 2361757"/>
              <a:gd name="connsiteY48" fmla="*/ 1864715 h 2308567"/>
              <a:gd name="connsiteX49" fmla="*/ 381554 w 2361757"/>
              <a:gd name="connsiteY49" fmla="*/ 1862113 h 2308567"/>
              <a:gd name="connsiteX50" fmla="*/ 384138 w 2361757"/>
              <a:gd name="connsiteY50" fmla="*/ 1862161 h 2308567"/>
              <a:gd name="connsiteX51" fmla="*/ 386227 w 2361757"/>
              <a:gd name="connsiteY51" fmla="*/ 1750921 h 2308567"/>
              <a:gd name="connsiteX52" fmla="*/ 267448 w 2361757"/>
              <a:gd name="connsiteY52" fmla="*/ 1749806 h 2308567"/>
              <a:gd name="connsiteX53" fmla="*/ 266390 w 2361757"/>
              <a:gd name="connsiteY53" fmla="*/ 1862554 h 2308567"/>
              <a:gd name="connsiteX54" fmla="*/ 1290351 w 2361757"/>
              <a:gd name="connsiteY54" fmla="*/ 1271767 h 2308567"/>
              <a:gd name="connsiteX55" fmla="*/ 1292214 w 2361757"/>
              <a:gd name="connsiteY55" fmla="*/ 1170371 h 2308567"/>
              <a:gd name="connsiteX56" fmla="*/ 1200526 w 2361757"/>
              <a:gd name="connsiteY56" fmla="*/ 1169291 h 2308567"/>
              <a:gd name="connsiteX57" fmla="*/ 1200477 w 2361757"/>
              <a:gd name="connsiteY57" fmla="*/ 1171894 h 2308567"/>
              <a:gd name="connsiteX58" fmla="*/ 1197893 w 2361757"/>
              <a:gd name="connsiteY58" fmla="*/ 1171845 h 2308567"/>
              <a:gd name="connsiteX59" fmla="*/ 1196213 w 2361757"/>
              <a:gd name="connsiteY59" fmla="*/ 1271620 h 2308567"/>
              <a:gd name="connsiteX60" fmla="*/ 2073590 w 2361757"/>
              <a:gd name="connsiteY60" fmla="*/ 544602 h 2308567"/>
              <a:gd name="connsiteX61" fmla="*/ 2075452 w 2361757"/>
              <a:gd name="connsiteY61" fmla="*/ 443206 h 2308567"/>
              <a:gd name="connsiteX62" fmla="*/ 1983765 w 2361757"/>
              <a:gd name="connsiteY62" fmla="*/ 442126 h 2308567"/>
              <a:gd name="connsiteX63" fmla="*/ 1983715 w 2361757"/>
              <a:gd name="connsiteY63" fmla="*/ 444729 h 2308567"/>
              <a:gd name="connsiteX64" fmla="*/ 1981131 w 2361757"/>
              <a:gd name="connsiteY64" fmla="*/ 444680 h 2308567"/>
              <a:gd name="connsiteX65" fmla="*/ 1979452 w 2361757"/>
              <a:gd name="connsiteY65" fmla="*/ 544455 h 2308567"/>
              <a:gd name="connsiteX66" fmla="*/ 535134 w 2361757"/>
              <a:gd name="connsiteY66" fmla="*/ 2028149 h 2308567"/>
              <a:gd name="connsiteX67" fmla="*/ 536996 w 2361757"/>
              <a:gd name="connsiteY67" fmla="*/ 1926753 h 2308567"/>
              <a:gd name="connsiteX68" fmla="*/ 445308 w 2361757"/>
              <a:gd name="connsiteY68" fmla="*/ 1925674 h 2308567"/>
              <a:gd name="connsiteX69" fmla="*/ 445259 w 2361757"/>
              <a:gd name="connsiteY69" fmla="*/ 1928276 h 2308567"/>
              <a:gd name="connsiteX70" fmla="*/ 442675 w 2361757"/>
              <a:gd name="connsiteY70" fmla="*/ 1928227 h 2308567"/>
              <a:gd name="connsiteX71" fmla="*/ 440995 w 2361757"/>
              <a:gd name="connsiteY71" fmla="*/ 2028002 h 2308567"/>
              <a:gd name="connsiteX72" fmla="*/ 1500469 w 2361757"/>
              <a:gd name="connsiteY72" fmla="*/ 1486882 h 2308567"/>
              <a:gd name="connsiteX73" fmla="*/ 1503329 w 2361757"/>
              <a:gd name="connsiteY73" fmla="*/ 1334596 h 2308567"/>
              <a:gd name="connsiteX74" fmla="*/ 1351869 w 2361757"/>
              <a:gd name="connsiteY74" fmla="*/ 1334533 h 2308567"/>
              <a:gd name="connsiteX75" fmla="*/ 1349293 w 2361757"/>
              <a:gd name="connsiteY75" fmla="*/ 1484043 h 2308567"/>
              <a:gd name="connsiteX76" fmla="*/ 2283707 w 2361757"/>
              <a:gd name="connsiteY76" fmla="*/ 759717 h 2308567"/>
              <a:gd name="connsiteX77" fmla="*/ 2286568 w 2361757"/>
              <a:gd name="connsiteY77" fmla="*/ 607431 h 2308567"/>
              <a:gd name="connsiteX78" fmla="*/ 2135107 w 2361757"/>
              <a:gd name="connsiteY78" fmla="*/ 607368 h 2308567"/>
              <a:gd name="connsiteX79" fmla="*/ 2132532 w 2361757"/>
              <a:gd name="connsiteY79" fmla="*/ 756878 h 2308567"/>
              <a:gd name="connsiteX80" fmla="*/ 745251 w 2361757"/>
              <a:gd name="connsiteY80" fmla="*/ 2243264 h 2308567"/>
              <a:gd name="connsiteX81" fmla="*/ 748111 w 2361757"/>
              <a:gd name="connsiteY81" fmla="*/ 2090978 h 2308567"/>
              <a:gd name="connsiteX82" fmla="*/ 596651 w 2361757"/>
              <a:gd name="connsiteY82" fmla="*/ 2090915 h 2308567"/>
              <a:gd name="connsiteX83" fmla="*/ 594075 w 2361757"/>
              <a:gd name="connsiteY83" fmla="*/ 2240425 h 2308567"/>
              <a:gd name="connsiteX84" fmla="*/ 808123 w 2361757"/>
              <a:gd name="connsiteY84" fmla="*/ 2308567 h 2308567"/>
              <a:gd name="connsiteX85" fmla="*/ 534073 w 2361757"/>
              <a:gd name="connsiteY85" fmla="*/ 2303420 h 2308567"/>
              <a:gd name="connsiteX86" fmla="*/ 534084 w 2361757"/>
              <a:gd name="connsiteY86" fmla="*/ 2302254 h 2308567"/>
              <a:gd name="connsiteX87" fmla="*/ 530101 w 2361757"/>
              <a:gd name="connsiteY87" fmla="*/ 2302217 h 2308567"/>
              <a:gd name="connsiteX88" fmla="*/ 533982 w 2361757"/>
              <a:gd name="connsiteY88" fmla="*/ 2090889 h 2308567"/>
              <a:gd name="connsiteX89" fmla="*/ 439936 w 2361757"/>
              <a:gd name="connsiteY89" fmla="*/ 2090850 h 2308567"/>
              <a:gd name="connsiteX90" fmla="*/ 436388 w 2361757"/>
              <a:gd name="connsiteY90" fmla="*/ 2301586 h 2308567"/>
              <a:gd name="connsiteX91" fmla="*/ 163581 w 2361757"/>
              <a:gd name="connsiteY91" fmla="*/ 2296463 h 2308567"/>
              <a:gd name="connsiteX92" fmla="*/ 163693 w 2361757"/>
              <a:gd name="connsiteY92" fmla="*/ 2284549 h 2308567"/>
              <a:gd name="connsiteX93" fmla="*/ 163209 w 2361757"/>
              <a:gd name="connsiteY93" fmla="*/ 2284566 h 2308567"/>
              <a:gd name="connsiteX94" fmla="*/ 162635 w 2361757"/>
              <a:gd name="connsiteY94" fmla="*/ 2020908 h 2308567"/>
              <a:gd name="connsiteX95" fmla="*/ 227903 w 2361757"/>
              <a:gd name="connsiteY95" fmla="*/ 2021521 h 2308567"/>
              <a:gd name="connsiteX96" fmla="*/ 229574 w 2361757"/>
              <a:gd name="connsiteY96" fmla="*/ 2233603 h 2308567"/>
              <a:gd name="connsiteX97" fmla="*/ 374526 w 2361757"/>
              <a:gd name="connsiteY97" fmla="*/ 2236325 h 2308567"/>
              <a:gd name="connsiteX98" fmla="*/ 380335 w 2361757"/>
              <a:gd name="connsiteY98" fmla="*/ 1927056 h 2308567"/>
              <a:gd name="connsiteX99" fmla="*/ 71088 w 2361757"/>
              <a:gd name="connsiteY99" fmla="*/ 1921248 h 2308567"/>
              <a:gd name="connsiteX100" fmla="*/ 65195 w 2361757"/>
              <a:gd name="connsiteY100" fmla="*/ 2294615 h 2308567"/>
              <a:gd name="connsiteX101" fmla="*/ 0 w 2361757"/>
              <a:gd name="connsiteY101" fmla="*/ 2293391 h 2308567"/>
              <a:gd name="connsiteX102" fmla="*/ 15178 w 2361757"/>
              <a:gd name="connsiteY102" fmla="*/ 1485267 h 2308567"/>
              <a:gd name="connsiteX103" fmla="*/ 16895 w 2361757"/>
              <a:gd name="connsiteY103" fmla="*/ 1485300 h 2308567"/>
              <a:gd name="connsiteX104" fmla="*/ 16928 w 2361757"/>
              <a:gd name="connsiteY104" fmla="*/ 1483547 h 2308567"/>
              <a:gd name="connsiteX105" fmla="*/ 755932 w 2361757"/>
              <a:gd name="connsiteY105" fmla="*/ 1499033 h 2308567"/>
              <a:gd name="connsiteX106" fmla="*/ 770396 w 2361757"/>
              <a:gd name="connsiteY106" fmla="*/ 728885 h 2308567"/>
              <a:gd name="connsiteX107" fmla="*/ 772113 w 2361757"/>
              <a:gd name="connsiteY107" fmla="*/ 728918 h 2308567"/>
              <a:gd name="connsiteX108" fmla="*/ 772146 w 2361757"/>
              <a:gd name="connsiteY108" fmla="*/ 727165 h 2308567"/>
              <a:gd name="connsiteX109" fmla="*/ 1539708 w 2361757"/>
              <a:gd name="connsiteY109" fmla="*/ 743249 h 2308567"/>
              <a:gd name="connsiteX110" fmla="*/ 1553634 w 2361757"/>
              <a:gd name="connsiteY110" fmla="*/ 1720 h 2308567"/>
              <a:gd name="connsiteX111" fmla="*/ 1555351 w 2361757"/>
              <a:gd name="connsiteY111" fmla="*/ 1753 h 2308567"/>
              <a:gd name="connsiteX112" fmla="*/ 1555384 w 2361757"/>
              <a:gd name="connsiteY112" fmla="*/ 0 h 2308567"/>
              <a:gd name="connsiteX113" fmla="*/ 2361757 w 2361757"/>
              <a:gd name="connsiteY113" fmla="*/ 16898 h 2308567"/>
              <a:gd name="connsiteX114" fmla="*/ 2360500 w 2361757"/>
              <a:gd name="connsiteY114" fmla="*/ 83888 h 2308567"/>
              <a:gd name="connsiteX115" fmla="*/ 1990677 w 2361757"/>
              <a:gd name="connsiteY115" fmla="*/ 74027 h 2308567"/>
              <a:gd name="connsiteX116" fmla="*/ 1984935 w 2361757"/>
              <a:gd name="connsiteY116" fmla="*/ 379785 h 2308567"/>
              <a:gd name="connsiteX117" fmla="*/ 2290735 w 2361757"/>
              <a:gd name="connsiteY117" fmla="*/ 385528 h 2308567"/>
              <a:gd name="connsiteX118" fmla="*/ 2293342 w 2361757"/>
              <a:gd name="connsiteY118" fmla="*/ 246714 h 2308567"/>
              <a:gd name="connsiteX119" fmla="*/ 2079285 w 2361757"/>
              <a:gd name="connsiteY119" fmla="*/ 241006 h 2308567"/>
              <a:gd name="connsiteX120" fmla="*/ 2079898 w 2361757"/>
              <a:gd name="connsiteY120" fmla="*/ 175739 h 2308567"/>
              <a:gd name="connsiteX121" fmla="*/ 2343498 w 2361757"/>
              <a:gd name="connsiteY121" fmla="*/ 181263 h 2308567"/>
              <a:gd name="connsiteX122" fmla="*/ 2343485 w 2361757"/>
              <a:gd name="connsiteY122" fmla="*/ 181496 h 2308567"/>
              <a:gd name="connsiteX123" fmla="*/ 2358663 w 2361757"/>
              <a:gd name="connsiteY123" fmla="*/ 181638 h 2308567"/>
              <a:gd name="connsiteX124" fmla="*/ 2355418 w 2361757"/>
              <a:gd name="connsiteY124" fmla="*/ 446499 h 2308567"/>
              <a:gd name="connsiteX125" fmla="*/ 2137923 w 2361757"/>
              <a:gd name="connsiteY125" fmla="*/ 443940 h 2308567"/>
              <a:gd name="connsiteX126" fmla="*/ 2136187 w 2361757"/>
              <a:gd name="connsiteY126" fmla="*/ 544699 h 2308567"/>
              <a:gd name="connsiteX127" fmla="*/ 2287742 w 2361757"/>
              <a:gd name="connsiteY127" fmla="*/ 544934 h 2308567"/>
              <a:gd name="connsiteX128" fmla="*/ 2287753 w 2361757"/>
              <a:gd name="connsiteY128" fmla="*/ 544328 h 2308567"/>
              <a:gd name="connsiteX129" fmla="*/ 2353569 w 2361757"/>
              <a:gd name="connsiteY129" fmla="*/ 544946 h 2308567"/>
              <a:gd name="connsiteX130" fmla="*/ 2348341 w 2361757"/>
              <a:gd name="connsiteY130" fmla="*/ 823294 h 2308567"/>
              <a:gd name="connsiteX131" fmla="*/ 2346614 w 2361757"/>
              <a:gd name="connsiteY131" fmla="*/ 823261 h 2308567"/>
              <a:gd name="connsiteX132" fmla="*/ 2346580 w 2361757"/>
              <a:gd name="connsiteY132" fmla="*/ 825020 h 2308567"/>
              <a:gd name="connsiteX133" fmla="*/ 2072529 w 2361757"/>
              <a:gd name="connsiteY133" fmla="*/ 819873 h 2308567"/>
              <a:gd name="connsiteX134" fmla="*/ 2072541 w 2361757"/>
              <a:gd name="connsiteY134" fmla="*/ 818707 h 2308567"/>
              <a:gd name="connsiteX135" fmla="*/ 2068557 w 2361757"/>
              <a:gd name="connsiteY135" fmla="*/ 818669 h 2308567"/>
              <a:gd name="connsiteX136" fmla="*/ 2072438 w 2361757"/>
              <a:gd name="connsiteY136" fmla="*/ 607341 h 2308567"/>
              <a:gd name="connsiteX137" fmla="*/ 1978393 w 2361757"/>
              <a:gd name="connsiteY137" fmla="*/ 607303 h 2308567"/>
              <a:gd name="connsiteX138" fmla="*/ 1974844 w 2361757"/>
              <a:gd name="connsiteY138" fmla="*/ 818039 h 2308567"/>
              <a:gd name="connsiteX139" fmla="*/ 1702037 w 2361757"/>
              <a:gd name="connsiteY139" fmla="*/ 812916 h 2308567"/>
              <a:gd name="connsiteX140" fmla="*/ 1702150 w 2361757"/>
              <a:gd name="connsiteY140" fmla="*/ 801001 h 2308567"/>
              <a:gd name="connsiteX141" fmla="*/ 1701665 w 2361757"/>
              <a:gd name="connsiteY141" fmla="*/ 801019 h 2308567"/>
              <a:gd name="connsiteX142" fmla="*/ 1701092 w 2361757"/>
              <a:gd name="connsiteY142" fmla="*/ 537360 h 2308567"/>
              <a:gd name="connsiteX143" fmla="*/ 1766359 w 2361757"/>
              <a:gd name="connsiteY143" fmla="*/ 537974 h 2308567"/>
              <a:gd name="connsiteX144" fmla="*/ 1768030 w 2361757"/>
              <a:gd name="connsiteY144" fmla="*/ 750056 h 2308567"/>
              <a:gd name="connsiteX145" fmla="*/ 1912982 w 2361757"/>
              <a:gd name="connsiteY145" fmla="*/ 752778 h 2308567"/>
              <a:gd name="connsiteX146" fmla="*/ 1918791 w 2361757"/>
              <a:gd name="connsiteY146" fmla="*/ 443509 h 2308567"/>
              <a:gd name="connsiteX147" fmla="*/ 1609545 w 2361757"/>
              <a:gd name="connsiteY147" fmla="*/ 437701 h 2308567"/>
              <a:gd name="connsiteX148" fmla="*/ 1603651 w 2361757"/>
              <a:gd name="connsiteY148" fmla="*/ 811068 h 2308567"/>
              <a:gd name="connsiteX149" fmla="*/ 1577271 w 2361757"/>
              <a:gd name="connsiteY149" fmla="*/ 810573 h 2308567"/>
              <a:gd name="connsiteX150" fmla="*/ 1577262 w 2361757"/>
              <a:gd name="connsiteY150" fmla="*/ 811053 h 2308567"/>
              <a:gd name="connsiteX151" fmla="*/ 1207439 w 2361757"/>
              <a:gd name="connsiteY151" fmla="*/ 801192 h 2308567"/>
              <a:gd name="connsiteX152" fmla="*/ 1201697 w 2361757"/>
              <a:gd name="connsiteY152" fmla="*/ 1106950 h 2308567"/>
              <a:gd name="connsiteX153" fmla="*/ 1507497 w 2361757"/>
              <a:gd name="connsiteY153" fmla="*/ 1112693 h 2308567"/>
              <a:gd name="connsiteX154" fmla="*/ 1510103 w 2361757"/>
              <a:gd name="connsiteY154" fmla="*/ 973879 h 2308567"/>
              <a:gd name="connsiteX155" fmla="*/ 1296046 w 2361757"/>
              <a:gd name="connsiteY155" fmla="*/ 968171 h 2308567"/>
              <a:gd name="connsiteX156" fmla="*/ 1296659 w 2361757"/>
              <a:gd name="connsiteY156" fmla="*/ 902904 h 2308567"/>
              <a:gd name="connsiteX157" fmla="*/ 1560260 w 2361757"/>
              <a:gd name="connsiteY157" fmla="*/ 908428 h 2308567"/>
              <a:gd name="connsiteX158" fmla="*/ 1560247 w 2361757"/>
              <a:gd name="connsiteY158" fmla="*/ 908661 h 2308567"/>
              <a:gd name="connsiteX159" fmla="*/ 1575425 w 2361757"/>
              <a:gd name="connsiteY159" fmla="*/ 908803 h 2308567"/>
              <a:gd name="connsiteX160" fmla="*/ 1572179 w 2361757"/>
              <a:gd name="connsiteY160" fmla="*/ 1173664 h 2308567"/>
              <a:gd name="connsiteX161" fmla="*/ 1354684 w 2361757"/>
              <a:gd name="connsiteY161" fmla="*/ 1171105 h 2308567"/>
              <a:gd name="connsiteX162" fmla="*/ 1352948 w 2361757"/>
              <a:gd name="connsiteY162" fmla="*/ 1271864 h 2308567"/>
              <a:gd name="connsiteX163" fmla="*/ 1504503 w 2361757"/>
              <a:gd name="connsiteY163" fmla="*/ 1272099 h 2308567"/>
              <a:gd name="connsiteX164" fmla="*/ 1504514 w 2361757"/>
              <a:gd name="connsiteY164" fmla="*/ 1271493 h 2308567"/>
              <a:gd name="connsiteX165" fmla="*/ 1570331 w 2361757"/>
              <a:gd name="connsiteY165" fmla="*/ 1272111 h 2308567"/>
              <a:gd name="connsiteX166" fmla="*/ 1565103 w 2361757"/>
              <a:gd name="connsiteY166" fmla="*/ 1550459 h 2308567"/>
              <a:gd name="connsiteX167" fmla="*/ 1563376 w 2361757"/>
              <a:gd name="connsiteY167" fmla="*/ 1550426 h 2308567"/>
              <a:gd name="connsiteX168" fmla="*/ 1563341 w 2361757"/>
              <a:gd name="connsiteY168" fmla="*/ 1552185 h 2308567"/>
              <a:gd name="connsiteX169" fmla="*/ 1289291 w 2361757"/>
              <a:gd name="connsiteY169" fmla="*/ 1547038 h 2308567"/>
              <a:gd name="connsiteX170" fmla="*/ 1289302 w 2361757"/>
              <a:gd name="connsiteY170" fmla="*/ 1545872 h 2308567"/>
              <a:gd name="connsiteX171" fmla="*/ 1285319 w 2361757"/>
              <a:gd name="connsiteY171" fmla="*/ 1545835 h 2308567"/>
              <a:gd name="connsiteX172" fmla="*/ 1289200 w 2361757"/>
              <a:gd name="connsiteY172" fmla="*/ 1334507 h 2308567"/>
              <a:gd name="connsiteX173" fmla="*/ 1195154 w 2361757"/>
              <a:gd name="connsiteY173" fmla="*/ 1334468 h 2308567"/>
              <a:gd name="connsiteX174" fmla="*/ 1191605 w 2361757"/>
              <a:gd name="connsiteY174" fmla="*/ 1545204 h 2308567"/>
              <a:gd name="connsiteX175" fmla="*/ 918799 w 2361757"/>
              <a:gd name="connsiteY175" fmla="*/ 1540081 h 2308567"/>
              <a:gd name="connsiteX176" fmla="*/ 918911 w 2361757"/>
              <a:gd name="connsiteY176" fmla="*/ 1528166 h 2308567"/>
              <a:gd name="connsiteX177" fmla="*/ 918427 w 2361757"/>
              <a:gd name="connsiteY177" fmla="*/ 1528184 h 2308567"/>
              <a:gd name="connsiteX178" fmla="*/ 917853 w 2361757"/>
              <a:gd name="connsiteY178" fmla="*/ 1264525 h 2308567"/>
              <a:gd name="connsiteX179" fmla="*/ 983121 w 2361757"/>
              <a:gd name="connsiteY179" fmla="*/ 1265139 h 2308567"/>
              <a:gd name="connsiteX180" fmla="*/ 984792 w 2361757"/>
              <a:gd name="connsiteY180" fmla="*/ 1477221 h 2308567"/>
              <a:gd name="connsiteX181" fmla="*/ 1129743 w 2361757"/>
              <a:gd name="connsiteY181" fmla="*/ 1479943 h 2308567"/>
              <a:gd name="connsiteX182" fmla="*/ 1135553 w 2361757"/>
              <a:gd name="connsiteY182" fmla="*/ 1170674 h 2308567"/>
              <a:gd name="connsiteX183" fmla="*/ 826306 w 2361757"/>
              <a:gd name="connsiteY183" fmla="*/ 1164866 h 2308567"/>
              <a:gd name="connsiteX184" fmla="*/ 821010 w 2361757"/>
              <a:gd name="connsiteY184" fmla="*/ 1500397 h 2308567"/>
              <a:gd name="connsiteX185" fmla="*/ 823301 w 2361757"/>
              <a:gd name="connsiteY185" fmla="*/ 1500445 h 2308567"/>
              <a:gd name="connsiteX186" fmla="*/ 822044 w 2361757"/>
              <a:gd name="connsiteY186" fmla="*/ 1567435 h 2308567"/>
              <a:gd name="connsiteX187" fmla="*/ 452221 w 2361757"/>
              <a:gd name="connsiteY187" fmla="*/ 1557574 h 2308567"/>
              <a:gd name="connsiteX188" fmla="*/ 446479 w 2361757"/>
              <a:gd name="connsiteY188" fmla="*/ 1863332 h 2308567"/>
              <a:gd name="connsiteX189" fmla="*/ 752279 w 2361757"/>
              <a:gd name="connsiteY189" fmla="*/ 1869075 h 2308567"/>
              <a:gd name="connsiteX190" fmla="*/ 754885 w 2361757"/>
              <a:gd name="connsiteY190" fmla="*/ 1730261 h 2308567"/>
              <a:gd name="connsiteX191" fmla="*/ 540828 w 2361757"/>
              <a:gd name="connsiteY191" fmla="*/ 1724554 h 2308567"/>
              <a:gd name="connsiteX192" fmla="*/ 541442 w 2361757"/>
              <a:gd name="connsiteY192" fmla="*/ 1659286 h 2308567"/>
              <a:gd name="connsiteX193" fmla="*/ 805042 w 2361757"/>
              <a:gd name="connsiteY193" fmla="*/ 1664810 h 2308567"/>
              <a:gd name="connsiteX194" fmla="*/ 805029 w 2361757"/>
              <a:gd name="connsiteY194" fmla="*/ 1665043 h 2308567"/>
              <a:gd name="connsiteX195" fmla="*/ 820207 w 2361757"/>
              <a:gd name="connsiteY195" fmla="*/ 1665185 h 2308567"/>
              <a:gd name="connsiteX196" fmla="*/ 816961 w 2361757"/>
              <a:gd name="connsiteY196" fmla="*/ 1930046 h 2308567"/>
              <a:gd name="connsiteX197" fmla="*/ 599466 w 2361757"/>
              <a:gd name="connsiteY197" fmla="*/ 1927488 h 2308567"/>
              <a:gd name="connsiteX198" fmla="*/ 597730 w 2361757"/>
              <a:gd name="connsiteY198" fmla="*/ 2028246 h 2308567"/>
              <a:gd name="connsiteX199" fmla="*/ 749285 w 2361757"/>
              <a:gd name="connsiteY199" fmla="*/ 2028481 h 2308567"/>
              <a:gd name="connsiteX200" fmla="*/ 749296 w 2361757"/>
              <a:gd name="connsiteY200" fmla="*/ 2027876 h 2308567"/>
              <a:gd name="connsiteX201" fmla="*/ 815113 w 2361757"/>
              <a:gd name="connsiteY201" fmla="*/ 2028494 h 2308567"/>
              <a:gd name="connsiteX202" fmla="*/ 809885 w 2361757"/>
              <a:gd name="connsiteY202" fmla="*/ 2306841 h 2308567"/>
              <a:gd name="connsiteX203" fmla="*/ 808158 w 2361757"/>
              <a:gd name="connsiteY203" fmla="*/ 2306809 h 23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2361757" h="2308567">
                <a:moveTo>
                  <a:pt x="946661" y="915978"/>
                </a:moveTo>
                <a:lnTo>
                  <a:pt x="947785" y="796316"/>
                </a:lnTo>
                <a:lnTo>
                  <a:pt x="833269" y="794165"/>
                </a:lnTo>
                <a:lnTo>
                  <a:pt x="831001" y="914892"/>
                </a:lnTo>
                <a:close/>
                <a:moveTo>
                  <a:pt x="1729899" y="188813"/>
                </a:moveTo>
                <a:lnTo>
                  <a:pt x="1731023" y="69151"/>
                </a:lnTo>
                <a:lnTo>
                  <a:pt x="1616507" y="67000"/>
                </a:lnTo>
                <a:lnTo>
                  <a:pt x="1614239" y="187727"/>
                </a:lnTo>
                <a:close/>
                <a:moveTo>
                  <a:pt x="191443" y="1672360"/>
                </a:moveTo>
                <a:lnTo>
                  <a:pt x="192567" y="1552698"/>
                </a:lnTo>
                <a:lnTo>
                  <a:pt x="78051" y="1550547"/>
                </a:lnTo>
                <a:lnTo>
                  <a:pt x="75783" y="1671274"/>
                </a:lnTo>
                <a:close/>
                <a:moveTo>
                  <a:pt x="944889" y="1104731"/>
                </a:moveTo>
                <a:lnTo>
                  <a:pt x="945940" y="992704"/>
                </a:lnTo>
                <a:lnTo>
                  <a:pt x="829561" y="991609"/>
                </a:lnTo>
                <a:lnTo>
                  <a:pt x="827477" y="1102525"/>
                </a:lnTo>
                <a:close/>
                <a:moveTo>
                  <a:pt x="1142885" y="917820"/>
                </a:moveTo>
                <a:lnTo>
                  <a:pt x="1145098" y="800021"/>
                </a:lnTo>
                <a:lnTo>
                  <a:pt x="1024504" y="797756"/>
                </a:lnTo>
                <a:lnTo>
                  <a:pt x="1023386" y="916698"/>
                </a:lnTo>
                <a:close/>
                <a:moveTo>
                  <a:pt x="1728127" y="377565"/>
                </a:moveTo>
                <a:lnTo>
                  <a:pt x="1729179" y="265539"/>
                </a:lnTo>
                <a:lnTo>
                  <a:pt x="1612799" y="264444"/>
                </a:lnTo>
                <a:lnTo>
                  <a:pt x="1610716" y="375360"/>
                </a:lnTo>
                <a:close/>
                <a:moveTo>
                  <a:pt x="1926124" y="190655"/>
                </a:moveTo>
                <a:lnTo>
                  <a:pt x="1928336" y="72856"/>
                </a:lnTo>
                <a:lnTo>
                  <a:pt x="1807742" y="70591"/>
                </a:lnTo>
                <a:lnTo>
                  <a:pt x="1806624" y="189533"/>
                </a:lnTo>
                <a:close/>
                <a:moveTo>
                  <a:pt x="189671" y="1861113"/>
                </a:moveTo>
                <a:lnTo>
                  <a:pt x="190723" y="1749086"/>
                </a:lnTo>
                <a:lnTo>
                  <a:pt x="74343" y="1747991"/>
                </a:lnTo>
                <a:lnTo>
                  <a:pt x="72259" y="1858908"/>
                </a:lnTo>
                <a:close/>
                <a:moveTo>
                  <a:pt x="387668" y="1674202"/>
                </a:moveTo>
                <a:lnTo>
                  <a:pt x="389880" y="1556403"/>
                </a:lnTo>
                <a:lnTo>
                  <a:pt x="269286" y="1554139"/>
                </a:lnTo>
                <a:lnTo>
                  <a:pt x="268168" y="1673081"/>
                </a:lnTo>
                <a:close/>
                <a:moveTo>
                  <a:pt x="1136723" y="1108333"/>
                </a:moveTo>
                <a:lnTo>
                  <a:pt x="1136772" y="1105730"/>
                </a:lnTo>
                <a:lnTo>
                  <a:pt x="1139356" y="1105779"/>
                </a:lnTo>
                <a:lnTo>
                  <a:pt x="1141445" y="994539"/>
                </a:lnTo>
                <a:lnTo>
                  <a:pt x="1022666" y="993424"/>
                </a:lnTo>
                <a:lnTo>
                  <a:pt x="1021608" y="1106172"/>
                </a:lnTo>
                <a:close/>
                <a:moveTo>
                  <a:pt x="1919961" y="381168"/>
                </a:moveTo>
                <a:lnTo>
                  <a:pt x="1920010" y="378565"/>
                </a:lnTo>
                <a:lnTo>
                  <a:pt x="1922594" y="378614"/>
                </a:lnTo>
                <a:lnTo>
                  <a:pt x="1924683" y="267374"/>
                </a:lnTo>
                <a:lnTo>
                  <a:pt x="1805904" y="266258"/>
                </a:lnTo>
                <a:lnTo>
                  <a:pt x="1804846" y="379007"/>
                </a:lnTo>
                <a:close/>
                <a:moveTo>
                  <a:pt x="381505" y="1864715"/>
                </a:moveTo>
                <a:lnTo>
                  <a:pt x="381554" y="1862113"/>
                </a:lnTo>
                <a:lnTo>
                  <a:pt x="384138" y="1862161"/>
                </a:lnTo>
                <a:lnTo>
                  <a:pt x="386227" y="1750921"/>
                </a:lnTo>
                <a:lnTo>
                  <a:pt x="267448" y="1749806"/>
                </a:lnTo>
                <a:lnTo>
                  <a:pt x="266390" y="1862554"/>
                </a:lnTo>
                <a:close/>
                <a:moveTo>
                  <a:pt x="1290351" y="1271767"/>
                </a:moveTo>
                <a:lnTo>
                  <a:pt x="1292214" y="1170371"/>
                </a:lnTo>
                <a:lnTo>
                  <a:pt x="1200526" y="1169291"/>
                </a:lnTo>
                <a:lnTo>
                  <a:pt x="1200477" y="1171894"/>
                </a:lnTo>
                <a:cubicBezTo>
                  <a:pt x="1199616" y="1171878"/>
                  <a:pt x="1198754" y="1171861"/>
                  <a:pt x="1197893" y="1171845"/>
                </a:cubicBezTo>
                <a:lnTo>
                  <a:pt x="1196213" y="1271620"/>
                </a:lnTo>
                <a:close/>
                <a:moveTo>
                  <a:pt x="2073590" y="544602"/>
                </a:moveTo>
                <a:lnTo>
                  <a:pt x="2075452" y="443206"/>
                </a:lnTo>
                <a:lnTo>
                  <a:pt x="1983765" y="442126"/>
                </a:lnTo>
                <a:lnTo>
                  <a:pt x="1983715" y="444729"/>
                </a:lnTo>
                <a:cubicBezTo>
                  <a:pt x="1982854" y="444713"/>
                  <a:pt x="1981992" y="444696"/>
                  <a:pt x="1981131" y="444680"/>
                </a:cubicBezTo>
                <a:lnTo>
                  <a:pt x="1979452" y="544455"/>
                </a:lnTo>
                <a:close/>
                <a:moveTo>
                  <a:pt x="535134" y="2028149"/>
                </a:moveTo>
                <a:lnTo>
                  <a:pt x="536996" y="1926753"/>
                </a:lnTo>
                <a:lnTo>
                  <a:pt x="445308" y="1925674"/>
                </a:lnTo>
                <a:lnTo>
                  <a:pt x="445259" y="1928276"/>
                </a:lnTo>
                <a:cubicBezTo>
                  <a:pt x="444398" y="1928260"/>
                  <a:pt x="443536" y="1928244"/>
                  <a:pt x="442675" y="1928227"/>
                </a:cubicBezTo>
                <a:lnTo>
                  <a:pt x="440995" y="2028002"/>
                </a:lnTo>
                <a:close/>
                <a:moveTo>
                  <a:pt x="1500469" y="1486882"/>
                </a:moveTo>
                <a:lnTo>
                  <a:pt x="1503329" y="1334596"/>
                </a:lnTo>
                <a:lnTo>
                  <a:pt x="1351869" y="1334533"/>
                </a:lnTo>
                <a:lnTo>
                  <a:pt x="1349293" y="1484043"/>
                </a:lnTo>
                <a:close/>
                <a:moveTo>
                  <a:pt x="2283707" y="759717"/>
                </a:moveTo>
                <a:lnTo>
                  <a:pt x="2286568" y="607431"/>
                </a:lnTo>
                <a:lnTo>
                  <a:pt x="2135107" y="607368"/>
                </a:lnTo>
                <a:lnTo>
                  <a:pt x="2132532" y="756878"/>
                </a:lnTo>
                <a:close/>
                <a:moveTo>
                  <a:pt x="745251" y="2243264"/>
                </a:moveTo>
                <a:lnTo>
                  <a:pt x="748111" y="2090978"/>
                </a:lnTo>
                <a:lnTo>
                  <a:pt x="596651" y="2090915"/>
                </a:lnTo>
                <a:lnTo>
                  <a:pt x="594075" y="2240425"/>
                </a:lnTo>
                <a:close/>
                <a:moveTo>
                  <a:pt x="808123" y="2308567"/>
                </a:moveTo>
                <a:lnTo>
                  <a:pt x="534073" y="2303420"/>
                </a:lnTo>
                <a:lnTo>
                  <a:pt x="534084" y="2302254"/>
                </a:lnTo>
                <a:lnTo>
                  <a:pt x="530101" y="2302217"/>
                </a:lnTo>
                <a:lnTo>
                  <a:pt x="533982" y="2090889"/>
                </a:lnTo>
                <a:lnTo>
                  <a:pt x="439936" y="2090850"/>
                </a:lnTo>
                <a:lnTo>
                  <a:pt x="436388" y="2301586"/>
                </a:lnTo>
                <a:cubicBezTo>
                  <a:pt x="345453" y="2299878"/>
                  <a:pt x="254517" y="2298171"/>
                  <a:pt x="163581" y="2296463"/>
                </a:cubicBezTo>
                <a:lnTo>
                  <a:pt x="163693" y="2284549"/>
                </a:lnTo>
                <a:lnTo>
                  <a:pt x="163209" y="2284566"/>
                </a:lnTo>
                <a:lnTo>
                  <a:pt x="162635" y="2020908"/>
                </a:lnTo>
                <a:lnTo>
                  <a:pt x="227903" y="2021521"/>
                </a:lnTo>
                <a:lnTo>
                  <a:pt x="229574" y="2233603"/>
                </a:lnTo>
                <a:lnTo>
                  <a:pt x="374526" y="2236325"/>
                </a:lnTo>
                <a:lnTo>
                  <a:pt x="380335" y="1927056"/>
                </a:lnTo>
                <a:lnTo>
                  <a:pt x="71088" y="1921248"/>
                </a:lnTo>
                <a:lnTo>
                  <a:pt x="65195" y="2294615"/>
                </a:lnTo>
                <a:lnTo>
                  <a:pt x="0" y="2293391"/>
                </a:lnTo>
                <a:lnTo>
                  <a:pt x="15178" y="1485267"/>
                </a:lnTo>
                <a:lnTo>
                  <a:pt x="16895" y="1485300"/>
                </a:lnTo>
                <a:lnTo>
                  <a:pt x="16928" y="1483547"/>
                </a:lnTo>
                <a:lnTo>
                  <a:pt x="755932" y="1499033"/>
                </a:lnTo>
                <a:lnTo>
                  <a:pt x="770396" y="728885"/>
                </a:lnTo>
                <a:lnTo>
                  <a:pt x="772113" y="728918"/>
                </a:lnTo>
                <a:lnTo>
                  <a:pt x="772146" y="727165"/>
                </a:lnTo>
                <a:lnTo>
                  <a:pt x="1539708" y="743249"/>
                </a:lnTo>
                <a:lnTo>
                  <a:pt x="1553634" y="1720"/>
                </a:lnTo>
                <a:lnTo>
                  <a:pt x="1555351" y="1753"/>
                </a:lnTo>
                <a:lnTo>
                  <a:pt x="1555384" y="0"/>
                </a:lnTo>
                <a:cubicBezTo>
                  <a:pt x="1824175" y="5632"/>
                  <a:pt x="2092966" y="11265"/>
                  <a:pt x="2361757" y="16898"/>
                </a:cubicBezTo>
                <a:lnTo>
                  <a:pt x="2360500" y="83888"/>
                </a:lnTo>
                <a:cubicBezTo>
                  <a:pt x="2237225" y="80601"/>
                  <a:pt x="2113951" y="77314"/>
                  <a:pt x="1990677" y="74027"/>
                </a:cubicBezTo>
                <a:lnTo>
                  <a:pt x="1984935" y="379785"/>
                </a:lnTo>
                <a:lnTo>
                  <a:pt x="2290735" y="385528"/>
                </a:lnTo>
                <a:lnTo>
                  <a:pt x="2293342" y="246714"/>
                </a:lnTo>
                <a:lnTo>
                  <a:pt x="2079285" y="241006"/>
                </a:lnTo>
                <a:lnTo>
                  <a:pt x="2079898" y="175739"/>
                </a:lnTo>
                <a:lnTo>
                  <a:pt x="2343498" y="181263"/>
                </a:lnTo>
                <a:lnTo>
                  <a:pt x="2343485" y="181496"/>
                </a:lnTo>
                <a:lnTo>
                  <a:pt x="2358663" y="181638"/>
                </a:lnTo>
                <a:lnTo>
                  <a:pt x="2355418" y="446499"/>
                </a:lnTo>
                <a:lnTo>
                  <a:pt x="2137923" y="443940"/>
                </a:lnTo>
                <a:lnTo>
                  <a:pt x="2136187" y="544699"/>
                </a:lnTo>
                <a:lnTo>
                  <a:pt x="2287742" y="544934"/>
                </a:lnTo>
                <a:lnTo>
                  <a:pt x="2287753" y="544328"/>
                </a:lnTo>
                <a:cubicBezTo>
                  <a:pt x="2309691" y="544534"/>
                  <a:pt x="2331630" y="544741"/>
                  <a:pt x="2353569" y="544946"/>
                </a:cubicBezTo>
                <a:lnTo>
                  <a:pt x="2348341" y="823294"/>
                </a:lnTo>
                <a:lnTo>
                  <a:pt x="2346614" y="823261"/>
                </a:lnTo>
                <a:lnTo>
                  <a:pt x="2346580" y="825020"/>
                </a:lnTo>
                <a:lnTo>
                  <a:pt x="2072529" y="819873"/>
                </a:lnTo>
                <a:lnTo>
                  <a:pt x="2072541" y="818707"/>
                </a:lnTo>
                <a:lnTo>
                  <a:pt x="2068557" y="818669"/>
                </a:lnTo>
                <a:lnTo>
                  <a:pt x="2072438" y="607341"/>
                </a:lnTo>
                <a:lnTo>
                  <a:pt x="1978393" y="607303"/>
                </a:lnTo>
                <a:lnTo>
                  <a:pt x="1974844" y="818039"/>
                </a:lnTo>
                <a:cubicBezTo>
                  <a:pt x="1883909" y="816330"/>
                  <a:pt x="1792973" y="814624"/>
                  <a:pt x="1702037" y="812916"/>
                </a:cubicBezTo>
                <a:lnTo>
                  <a:pt x="1702150" y="801001"/>
                </a:lnTo>
                <a:lnTo>
                  <a:pt x="1701665" y="801019"/>
                </a:lnTo>
                <a:lnTo>
                  <a:pt x="1701092" y="537360"/>
                </a:lnTo>
                <a:lnTo>
                  <a:pt x="1766359" y="537974"/>
                </a:lnTo>
                <a:lnTo>
                  <a:pt x="1768030" y="750056"/>
                </a:lnTo>
                <a:lnTo>
                  <a:pt x="1912982" y="752778"/>
                </a:lnTo>
                <a:lnTo>
                  <a:pt x="1918791" y="443509"/>
                </a:lnTo>
                <a:lnTo>
                  <a:pt x="1609545" y="437701"/>
                </a:lnTo>
                <a:lnTo>
                  <a:pt x="1603651" y="811068"/>
                </a:lnTo>
                <a:lnTo>
                  <a:pt x="1577271" y="810573"/>
                </a:lnTo>
                <a:lnTo>
                  <a:pt x="1577262" y="811053"/>
                </a:lnTo>
                <a:cubicBezTo>
                  <a:pt x="1453987" y="807766"/>
                  <a:pt x="1330712" y="804479"/>
                  <a:pt x="1207439" y="801192"/>
                </a:cubicBezTo>
                <a:lnTo>
                  <a:pt x="1201697" y="1106950"/>
                </a:lnTo>
                <a:lnTo>
                  <a:pt x="1507497" y="1112693"/>
                </a:lnTo>
                <a:lnTo>
                  <a:pt x="1510103" y="973879"/>
                </a:lnTo>
                <a:lnTo>
                  <a:pt x="1296046" y="968171"/>
                </a:lnTo>
                <a:lnTo>
                  <a:pt x="1296659" y="902904"/>
                </a:lnTo>
                <a:lnTo>
                  <a:pt x="1560260" y="908428"/>
                </a:lnTo>
                <a:lnTo>
                  <a:pt x="1560247" y="908661"/>
                </a:lnTo>
                <a:lnTo>
                  <a:pt x="1575425" y="908803"/>
                </a:lnTo>
                <a:lnTo>
                  <a:pt x="1572179" y="1173664"/>
                </a:lnTo>
                <a:lnTo>
                  <a:pt x="1354684" y="1171105"/>
                </a:lnTo>
                <a:lnTo>
                  <a:pt x="1352948" y="1271864"/>
                </a:lnTo>
                <a:lnTo>
                  <a:pt x="1504503" y="1272099"/>
                </a:lnTo>
                <a:lnTo>
                  <a:pt x="1504514" y="1271493"/>
                </a:lnTo>
                <a:cubicBezTo>
                  <a:pt x="1526452" y="1271699"/>
                  <a:pt x="1548391" y="1271906"/>
                  <a:pt x="1570331" y="1272111"/>
                </a:cubicBezTo>
                <a:lnTo>
                  <a:pt x="1565103" y="1550459"/>
                </a:lnTo>
                <a:lnTo>
                  <a:pt x="1563376" y="1550426"/>
                </a:lnTo>
                <a:lnTo>
                  <a:pt x="1563341" y="1552185"/>
                </a:lnTo>
                <a:lnTo>
                  <a:pt x="1289291" y="1547038"/>
                </a:lnTo>
                <a:lnTo>
                  <a:pt x="1289302" y="1545872"/>
                </a:lnTo>
                <a:lnTo>
                  <a:pt x="1285319" y="1545835"/>
                </a:lnTo>
                <a:lnTo>
                  <a:pt x="1289200" y="1334507"/>
                </a:lnTo>
                <a:lnTo>
                  <a:pt x="1195154" y="1334468"/>
                </a:lnTo>
                <a:lnTo>
                  <a:pt x="1191605" y="1545204"/>
                </a:lnTo>
                <a:cubicBezTo>
                  <a:pt x="1100671" y="1543495"/>
                  <a:pt x="1009735" y="1541789"/>
                  <a:pt x="918799" y="1540081"/>
                </a:cubicBezTo>
                <a:lnTo>
                  <a:pt x="918911" y="1528166"/>
                </a:lnTo>
                <a:lnTo>
                  <a:pt x="918427" y="1528184"/>
                </a:lnTo>
                <a:lnTo>
                  <a:pt x="917853" y="1264525"/>
                </a:lnTo>
                <a:lnTo>
                  <a:pt x="983121" y="1265139"/>
                </a:lnTo>
                <a:lnTo>
                  <a:pt x="984792" y="1477221"/>
                </a:lnTo>
                <a:lnTo>
                  <a:pt x="1129743" y="1479943"/>
                </a:lnTo>
                <a:lnTo>
                  <a:pt x="1135553" y="1170674"/>
                </a:lnTo>
                <a:lnTo>
                  <a:pt x="826306" y="1164866"/>
                </a:lnTo>
                <a:lnTo>
                  <a:pt x="821010" y="1500397"/>
                </a:lnTo>
                <a:lnTo>
                  <a:pt x="823301" y="1500445"/>
                </a:lnTo>
                <a:lnTo>
                  <a:pt x="822044" y="1567435"/>
                </a:lnTo>
                <a:cubicBezTo>
                  <a:pt x="698769" y="1564148"/>
                  <a:pt x="575495" y="1560862"/>
                  <a:pt x="452221" y="1557574"/>
                </a:cubicBezTo>
                <a:lnTo>
                  <a:pt x="446479" y="1863332"/>
                </a:lnTo>
                <a:lnTo>
                  <a:pt x="752279" y="1869075"/>
                </a:lnTo>
                <a:lnTo>
                  <a:pt x="754885" y="1730261"/>
                </a:lnTo>
                <a:lnTo>
                  <a:pt x="540828" y="1724554"/>
                </a:lnTo>
                <a:lnTo>
                  <a:pt x="541442" y="1659286"/>
                </a:lnTo>
                <a:lnTo>
                  <a:pt x="805042" y="1664810"/>
                </a:lnTo>
                <a:lnTo>
                  <a:pt x="805029" y="1665043"/>
                </a:lnTo>
                <a:lnTo>
                  <a:pt x="820207" y="1665185"/>
                </a:lnTo>
                <a:lnTo>
                  <a:pt x="816961" y="1930046"/>
                </a:lnTo>
                <a:lnTo>
                  <a:pt x="599466" y="1927488"/>
                </a:lnTo>
                <a:lnTo>
                  <a:pt x="597730" y="2028246"/>
                </a:lnTo>
                <a:lnTo>
                  <a:pt x="749285" y="2028481"/>
                </a:lnTo>
                <a:lnTo>
                  <a:pt x="749296" y="2027876"/>
                </a:lnTo>
                <a:cubicBezTo>
                  <a:pt x="771235" y="2028082"/>
                  <a:pt x="793173" y="2028288"/>
                  <a:pt x="815113" y="2028494"/>
                </a:cubicBezTo>
                <a:lnTo>
                  <a:pt x="809885" y="2306841"/>
                </a:lnTo>
                <a:lnTo>
                  <a:pt x="808158" y="230680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8217" y="88543"/>
            <a:ext cx="586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Региональный проект «Спорт норма –жизни»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0" y="1234037"/>
            <a:ext cx="4241320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56000">
                <a:srgbClr val="082C60"/>
              </a:gs>
              <a:gs pos="0">
                <a:srgbClr val="0D3A96"/>
              </a:gs>
            </a:gsLst>
            <a:lin ang="135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ru-RU" sz="20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00670673"/>
              </p:ext>
            </p:extLst>
          </p:nvPr>
        </p:nvGraphicFramePr>
        <p:xfrm>
          <a:off x="6305093" y="797717"/>
          <a:ext cx="5886907" cy="5824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03922" y="766180"/>
            <a:ext cx="257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4223" y="3868696"/>
            <a:ext cx="6008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Задачи   регионального проекта «Спорт –норма жизни» в составе национального проекта «Демография»:</a:t>
            </a:r>
            <a:endParaRPr lang="ru-RU" sz="16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4223" y="4449999"/>
            <a:ext cx="4154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Увеличение доли граждан, систематически занимающихся физической культурой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спортом;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1378" y="5149894"/>
            <a:ext cx="438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Создание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для всех категорий и групп населения условий для занятия физической культурой 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спортом;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6123" y="6343278"/>
            <a:ext cx="4326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- Повышение уровня обеспеченности населения спортивными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сооружениями.</a:t>
            </a:r>
            <a:endParaRPr lang="ru-RU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4237" y="230968"/>
            <a:ext cx="5025684" cy="646331"/>
          </a:xfrm>
          <a:prstGeom prst="rect">
            <a:avLst/>
          </a:prstGeom>
          <a:noFill/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630" y="1588167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ПРОЕКТ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6091378" y="5854507"/>
            <a:ext cx="4029058" cy="60753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мотивации граждан к здоровому образу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жизни; 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32126" y="6543938"/>
            <a:ext cx="1422400" cy="24341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29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4068688038"/>
              </p:ext>
            </p:extLst>
          </p:nvPr>
        </p:nvGraphicFramePr>
        <p:xfrm>
          <a:off x="6794180" y="1139623"/>
          <a:ext cx="4514389" cy="273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65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108" r="14348"/>
          <a:stretch/>
        </p:blipFill>
        <p:spPr>
          <a:xfrm>
            <a:off x="4732421" y="72186"/>
            <a:ext cx="2735179" cy="2326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87201" y="4093272"/>
            <a:ext cx="3384884" cy="914400"/>
          </a:xfrm>
          <a:prstGeom prst="rect">
            <a:avLst/>
          </a:prstGeom>
          <a:gradFill>
            <a:gsLst>
              <a:gs pos="71000">
                <a:schemeClr val="accent3">
                  <a:lumMod val="40000"/>
                  <a:lumOff val="60000"/>
                </a:schemeClr>
              </a:gs>
              <a:gs pos="0">
                <a:srgbClr val="0D3A9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прошел все обязательные при рассмотрении процедуры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гнутая вниз стрелка 5"/>
          <p:cNvSpPr/>
          <p:nvPr/>
        </p:nvSpPr>
        <p:spPr>
          <a:xfrm>
            <a:off x="6100009" y="2446409"/>
            <a:ext cx="2792063" cy="707457"/>
          </a:xfrm>
          <a:prstGeom prst="curvedUpArrow">
            <a:avLst>
              <a:gd name="adj1" fmla="val 25000"/>
              <a:gd name="adj2" fmla="val 50000"/>
              <a:gd name="adj3" fmla="val 1819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87201" y="1453912"/>
            <a:ext cx="3384884" cy="914400"/>
          </a:xfrm>
          <a:prstGeom prst="rect">
            <a:avLst/>
          </a:prstGeom>
          <a:gradFill>
            <a:gsLst>
              <a:gs pos="71000">
                <a:schemeClr val="accent3">
                  <a:lumMod val="40000"/>
                  <a:lumOff val="60000"/>
                </a:schemeClr>
              </a:gs>
              <a:gs pos="0">
                <a:srgbClr val="0D3A96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 до начала финансового года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7568" y="5363982"/>
            <a:ext cx="3384884" cy="914400"/>
          </a:xfrm>
          <a:prstGeom prst="rect">
            <a:avLst/>
          </a:prstGeom>
          <a:gradFill>
            <a:gsLst>
              <a:gs pos="71000">
                <a:schemeClr val="accent3">
                  <a:lumMod val="40000"/>
                  <a:lumOff val="60000"/>
                </a:schemeClr>
              </a:gs>
              <a:gs pos="0">
                <a:srgbClr val="0D3A9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 на публичных слушаниях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9377" y="4093272"/>
            <a:ext cx="3384884" cy="914400"/>
          </a:xfrm>
          <a:prstGeom prst="rect">
            <a:avLst/>
          </a:prstGeom>
          <a:gradFill>
            <a:gsLst>
              <a:gs pos="71000">
                <a:schemeClr val="accent3">
                  <a:lumMod val="40000"/>
                  <a:lumOff val="60000"/>
                </a:schemeClr>
              </a:gs>
              <a:gs pos="0">
                <a:srgbClr val="0D3A9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 Решением Совета городского округа от 17.12.2019 №4-46/453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5708082">
            <a:off x="9803321" y="2884628"/>
            <a:ext cx="1626826" cy="731520"/>
          </a:xfrm>
          <a:prstGeom prst="curvedDownArrow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9520181">
            <a:off x="7846123" y="5404088"/>
            <a:ext cx="2317401" cy="731520"/>
          </a:xfrm>
          <a:prstGeom prst="curvedDownArrow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12657629">
            <a:off x="2004154" y="5505554"/>
            <a:ext cx="2341912" cy="731520"/>
          </a:xfrm>
          <a:prstGeom prst="curvedDown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936" y="1453912"/>
            <a:ext cx="3384884" cy="914400"/>
          </a:xfrm>
          <a:prstGeom prst="rect">
            <a:avLst/>
          </a:prstGeom>
          <a:gradFill>
            <a:gsLst>
              <a:gs pos="71000">
                <a:schemeClr val="accent3">
                  <a:lumMod val="40000"/>
                  <a:lumOff val="60000"/>
                </a:schemeClr>
              </a:gs>
              <a:gs pos="0">
                <a:srgbClr val="0D3A96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опубликован в газете «Выбор» и размещен на официальном сайте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Выгнутая вверх стрелка 14"/>
          <p:cNvSpPr/>
          <p:nvPr/>
        </p:nvSpPr>
        <p:spPr>
          <a:xfrm rot="15298186">
            <a:off x="1447647" y="2931043"/>
            <a:ext cx="1842962" cy="731520"/>
          </a:xfrm>
          <a:prstGeom prst="curvedDownArrow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6818" y="3082074"/>
            <a:ext cx="64043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bg1">
                    <a:alpha val="12000"/>
                  </a:schemeClr>
                </a:solidFill>
                <a:cs typeface="Arial" panose="020B0604020202020204" pitchFamily="34" charset="0"/>
              </a:rPr>
              <a:t>2020-2021-2022</a:t>
            </a:r>
            <a:endParaRPr lang="ru-RU" sz="6600" b="1" dirty="0">
              <a:solidFill>
                <a:schemeClr val="bg1">
                  <a:alpha val="12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49786" b="22938"/>
          <a:stretch/>
        </p:blipFill>
        <p:spPr>
          <a:xfrm>
            <a:off x="0" y="2595341"/>
            <a:ext cx="2762250" cy="4262659"/>
          </a:xfrm>
          <a:prstGeom prst="rect">
            <a:avLst/>
          </a:prstGeom>
          <a:ln w="38100"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1" t="6248" r="8843" b="2444"/>
          <a:stretch/>
        </p:blipFill>
        <p:spPr>
          <a:xfrm>
            <a:off x="2765482" y="1849495"/>
            <a:ext cx="2706700" cy="5008505"/>
          </a:xfrm>
          <a:custGeom>
            <a:avLst/>
            <a:gdLst>
              <a:gd name="connsiteX0" fmla="*/ 2781300 w 2781300"/>
              <a:gd name="connsiteY0" fmla="*/ 0 h 5146546"/>
              <a:gd name="connsiteX1" fmla="*/ 2781300 w 2781300"/>
              <a:gd name="connsiteY1" fmla="*/ 5146546 h 5146546"/>
              <a:gd name="connsiteX2" fmla="*/ 0 w 2781300"/>
              <a:gd name="connsiteY2" fmla="*/ 5146546 h 5146546"/>
              <a:gd name="connsiteX3" fmla="*/ 0 w 2781300"/>
              <a:gd name="connsiteY3" fmla="*/ 1334664 h 514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5146546">
                <a:moveTo>
                  <a:pt x="2781300" y="0"/>
                </a:moveTo>
                <a:lnTo>
                  <a:pt x="2781300" y="5146546"/>
                </a:lnTo>
                <a:lnTo>
                  <a:pt x="0" y="5146546"/>
                </a:lnTo>
                <a:lnTo>
                  <a:pt x="0" y="1334664"/>
                </a:lnTo>
                <a:close/>
              </a:path>
            </a:pathLst>
          </a:custGeom>
          <a:ln w="38100"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chemeClr val="tx2">
                    <a:lumMod val="75000"/>
                  </a:schemeClr>
                </a:solidFill>
              </a:rPr>
              <a:pPr/>
              <a:t>30</a:t>
            </a:fld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-1373995" y="222604"/>
            <a:ext cx="6846177" cy="3420275"/>
          </a:xfrm>
          <a:custGeom>
            <a:avLst/>
            <a:gdLst>
              <a:gd name="connsiteX0" fmla="*/ 17638 w 7011403"/>
              <a:gd name="connsiteY0" fmla="*/ 5029201 h 5076021"/>
              <a:gd name="connsiteX1" fmla="*/ 97568 w 7011403"/>
              <a:gd name="connsiteY1" fmla="*/ 5029201 h 5076021"/>
              <a:gd name="connsiteX2" fmla="*/ 0 w 7011403"/>
              <a:gd name="connsiteY2" fmla="*/ 5076021 h 5076021"/>
              <a:gd name="connsiteX3" fmla="*/ 1912201 w 7011403"/>
              <a:gd name="connsiteY3" fmla="*/ 0 h 5076021"/>
              <a:gd name="connsiteX4" fmla="*/ 7011403 w 7011403"/>
              <a:gd name="connsiteY4" fmla="*/ 0 h 5076021"/>
              <a:gd name="connsiteX5" fmla="*/ 7011403 w 7011403"/>
              <a:gd name="connsiteY5" fmla="*/ 1711455 h 5076021"/>
              <a:gd name="connsiteX6" fmla="*/ 1419727 w 7011403"/>
              <a:gd name="connsiteY6" fmla="*/ 4394736 h 5076021"/>
              <a:gd name="connsiteX7" fmla="*/ 1419727 w 7011403"/>
              <a:gd name="connsiteY7" fmla="*/ 1307294 h 50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1403" h="5076021">
                <a:moveTo>
                  <a:pt x="17638" y="5029201"/>
                </a:moveTo>
                <a:lnTo>
                  <a:pt x="97568" y="5029201"/>
                </a:lnTo>
                <a:lnTo>
                  <a:pt x="0" y="5076021"/>
                </a:lnTo>
                <a:close/>
                <a:moveTo>
                  <a:pt x="1912201" y="0"/>
                </a:moveTo>
                <a:lnTo>
                  <a:pt x="7011403" y="0"/>
                </a:lnTo>
                <a:lnTo>
                  <a:pt x="7011403" y="1711455"/>
                </a:lnTo>
                <a:lnTo>
                  <a:pt x="1419727" y="4394736"/>
                </a:lnTo>
                <a:lnTo>
                  <a:pt x="1419727" y="1307294"/>
                </a:lnTo>
                <a:close/>
              </a:path>
            </a:pathLst>
          </a:custGeom>
          <a:noFill/>
          <a:ln>
            <a:solidFill>
              <a:srgbClr val="0A3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0" y="1175638"/>
            <a:ext cx="4193194" cy="3092730"/>
          </a:xfrm>
          <a:custGeom>
            <a:avLst/>
            <a:gdLst>
              <a:gd name="connsiteX0" fmla="*/ 513640 w 4241320"/>
              <a:gd name="connsiteY0" fmla="*/ 0 h 3092730"/>
              <a:gd name="connsiteX1" fmla="*/ 4241320 w 4241320"/>
              <a:gd name="connsiteY1" fmla="*/ 0 h 3092730"/>
              <a:gd name="connsiteX2" fmla="*/ 4241320 w 4241320"/>
              <a:gd name="connsiteY2" fmla="*/ 1672559 h 3092730"/>
              <a:gd name="connsiteX3" fmla="*/ 0 w 4241320"/>
              <a:gd name="connsiteY3" fmla="*/ 3092730 h 3092730"/>
              <a:gd name="connsiteX4" fmla="*/ 0 w 4241320"/>
              <a:gd name="connsiteY4" fmla="*/ 1010034 h 309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1320" h="3092730">
                <a:moveTo>
                  <a:pt x="513640" y="0"/>
                </a:moveTo>
                <a:lnTo>
                  <a:pt x="4241320" y="0"/>
                </a:lnTo>
                <a:lnTo>
                  <a:pt x="4241320" y="1672559"/>
                </a:lnTo>
                <a:lnTo>
                  <a:pt x="0" y="3092730"/>
                </a:lnTo>
                <a:lnTo>
                  <a:pt x="0" y="1010034"/>
                </a:lnTo>
                <a:close/>
              </a:path>
            </a:pathLst>
          </a:custGeom>
          <a:gradFill>
            <a:gsLst>
              <a:gs pos="100000">
                <a:srgbClr val="082C60"/>
              </a:gs>
              <a:gs pos="0">
                <a:srgbClr val="0D3A96"/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6867" y="6339840"/>
            <a:ext cx="1937979" cy="51816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6889" y="6339840"/>
            <a:ext cx="1698171" cy="5181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Было</a:t>
            </a:r>
            <a:endParaRPr lang="ru-RU" dirty="0">
              <a:solidFill>
                <a:prstClr val="white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0"/>
            <a:ext cx="56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0775" y="-69989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асходы на национальный проект «Безопасные и качественные автомобильные дороги»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793" y="1101539"/>
            <a:ext cx="2617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Финансовое обеспечение</a:t>
            </a:r>
            <a:endParaRPr lang="ru-RU" sz="14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0764" y="259852"/>
            <a:ext cx="6024222" cy="707886"/>
          </a:xfrm>
          <a:prstGeom prst="rect">
            <a:avLst/>
          </a:prstGeom>
          <a:noFill/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796" y="1520478"/>
            <a:ext cx="3928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НАЦИОНАЛЬНЫЙ ПРОЕКТ 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905628737"/>
              </p:ext>
            </p:extLst>
          </p:nvPr>
        </p:nvGraphicFramePr>
        <p:xfrm>
          <a:off x="6200775" y="1094194"/>
          <a:ext cx="5236294" cy="4850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99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054967" y="87974"/>
            <a:ext cx="5677158" cy="6888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ДОЛГ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64134077"/>
              </p:ext>
            </p:extLst>
          </p:nvPr>
        </p:nvGraphicFramePr>
        <p:xfrm>
          <a:off x="2032000" y="719667"/>
          <a:ext cx="4944153" cy="280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410366273"/>
              </p:ext>
            </p:extLst>
          </p:nvPr>
        </p:nvGraphicFramePr>
        <p:xfrm>
          <a:off x="6494694" y="3563897"/>
          <a:ext cx="5418476" cy="280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503092" y="989384"/>
            <a:ext cx="56336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Существенное снижение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неналоговых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доходов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необходимость финансирования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дефицита бюджета потребовало активного привлечения заемных средств,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способствовало росту объема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муниципального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долга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и долговой нагрузки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5348" y="3661044"/>
            <a:ext cx="525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расходы на обслуживание муниципального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долга составили 7,2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млн.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рублей</a:t>
            </a:r>
            <a:endParaRPr lang="ru-RU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638453"/>
              </p:ext>
            </p:extLst>
          </p:nvPr>
        </p:nvGraphicFramePr>
        <p:xfrm>
          <a:off x="418958" y="4911523"/>
          <a:ext cx="473867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775"/>
                <a:gridCol w="1315092"/>
                <a:gridCol w="119180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долговых обязательств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Бюджетный кредит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Банковский кредит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220,0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2115353"/>
            <a:ext cx="2598078" cy="1460054"/>
          </a:xfrm>
          <a:prstGeom prst="rect">
            <a:avLst/>
          </a:prstGeom>
          <a:noFill/>
        </p:spPr>
      </p:pic>
      <p:sp>
        <p:nvSpPr>
          <p:cNvPr id="26" name="Полилиния 25"/>
          <p:cNvSpPr/>
          <p:nvPr/>
        </p:nvSpPr>
        <p:spPr>
          <a:xfrm rot="18867722">
            <a:off x="6099534" y="3803277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 rot="18867722">
            <a:off x="6099534" y="4572398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 rot="18867722">
            <a:off x="6119707" y="5278026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8585" y="5343609"/>
            <a:ext cx="582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Республика Башкортостан,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г.Салават, ул.Ленина, д.2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http://financesalavat.ru/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7839" y="2121056"/>
            <a:ext cx="8770934" cy="203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t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БЛАГОДАРЮ </a:t>
            </a:r>
            <a:endParaRPr lang="ru-RU" sz="6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ЗА ВНИМАНИЕ</a:t>
            </a:r>
            <a:r>
              <a:rPr lang="ru-RU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  <a:endParaRPr lang="ru-RU" sz="6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4842" y="317178"/>
            <a:ext cx="10336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Основные параметры исполнения бюджета городского округа за 2020 год (млн.руб.)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24880"/>
              </p:ext>
            </p:extLst>
          </p:nvPr>
        </p:nvGraphicFramePr>
        <p:xfrm>
          <a:off x="1222355" y="1113309"/>
          <a:ext cx="9861330" cy="409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266"/>
                <a:gridCol w="1972266"/>
                <a:gridCol w="1972266"/>
                <a:gridCol w="1972266"/>
                <a:gridCol w="1972266"/>
              </a:tblGrid>
              <a:tr h="1120574"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уточнено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ba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исполнения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3 241,4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3 189,4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98,4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3 090,7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3 335,3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3 230,6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9019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Профицит (+)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-90,0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-93,9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-41,2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98967" y="5341862"/>
            <a:ext cx="9908628" cy="120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Источниками покрытия дефицита бюджета городского округа являлись изменения остатков на счете и заемные средства кредитных учреждений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299968" y="2401253"/>
            <a:ext cx="20697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Aft>
                <a:spcPts val="0"/>
              </a:spcAft>
            </a:pPr>
            <a:r>
              <a:rPr lang="ru-RU" sz="6600" b="1" dirty="0" smtClean="0">
                <a:solidFill>
                  <a:schemeClr val="bg1">
                    <a:alpha val="12000"/>
                  </a:schemeClr>
                </a:solidFill>
                <a:cs typeface="Arial" panose="020B0604020202020204" pitchFamily="34" charset="0"/>
              </a:rPr>
              <a:t>2020</a:t>
            </a:r>
            <a:endParaRPr lang="ru-RU" sz="6600" b="1" dirty="0">
              <a:solidFill>
                <a:schemeClr val="bg1">
                  <a:alpha val="12000"/>
                </a:schemeClr>
              </a:solidFill>
              <a:cs typeface="Arial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rot="18867722">
            <a:off x="11220217" y="414574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 rot="18867722">
            <a:off x="490137" y="5454485"/>
            <a:ext cx="543874" cy="543874"/>
          </a:xfrm>
          <a:custGeom>
            <a:avLst/>
            <a:gdLst>
              <a:gd name="connsiteX0" fmla="*/ 337193 w 1384352"/>
              <a:gd name="connsiteY0" fmla="*/ 1025438 h 1384352"/>
              <a:gd name="connsiteX1" fmla="*/ 205143 w 1384352"/>
              <a:gd name="connsiteY1" fmla="*/ 1025438 h 1384352"/>
              <a:gd name="connsiteX2" fmla="*/ 205143 w 1384352"/>
              <a:gd name="connsiteY2" fmla="*/ 1157488 h 1384352"/>
              <a:gd name="connsiteX3" fmla="*/ 337193 w 1384352"/>
              <a:gd name="connsiteY3" fmla="*/ 1157489 h 1384352"/>
              <a:gd name="connsiteX4" fmla="*/ 420201 w 1384352"/>
              <a:gd name="connsiteY4" fmla="*/ 942430 h 1384352"/>
              <a:gd name="connsiteX5" fmla="*/ 420201 w 1384352"/>
              <a:gd name="connsiteY5" fmla="*/ 1240496 h 1384352"/>
              <a:gd name="connsiteX6" fmla="*/ 122135 w 1384352"/>
              <a:gd name="connsiteY6" fmla="*/ 1240496 h 1384352"/>
              <a:gd name="connsiteX7" fmla="*/ 122135 w 1384352"/>
              <a:gd name="connsiteY7" fmla="*/ 942431 h 1384352"/>
              <a:gd name="connsiteX8" fmla="*/ 611643 w 1384352"/>
              <a:gd name="connsiteY8" fmla="*/ 716389 h 1384352"/>
              <a:gd name="connsiteX9" fmla="*/ 456962 w 1384352"/>
              <a:gd name="connsiteY9" fmla="*/ 868191 h 1384352"/>
              <a:gd name="connsiteX10" fmla="*/ 182506 w 1384352"/>
              <a:gd name="connsiteY10" fmla="*/ 874658 h 1384352"/>
              <a:gd name="connsiteX11" fmla="*/ 337186 w 1384352"/>
              <a:gd name="connsiteY11" fmla="*/ 722855 h 1384352"/>
              <a:gd name="connsiteX12" fmla="*/ 655427 w 1384352"/>
              <a:gd name="connsiteY12" fmla="*/ 759003 h 1384352"/>
              <a:gd name="connsiteX13" fmla="*/ 656390 w 1384352"/>
              <a:gd name="connsiteY13" fmla="*/ 1033534 h 1384352"/>
              <a:gd name="connsiteX14" fmla="*/ 508829 w 1384352"/>
              <a:gd name="connsiteY14" fmla="*/ 1192266 h 1384352"/>
              <a:gd name="connsiteX15" fmla="*/ 507865 w 1384352"/>
              <a:gd name="connsiteY15" fmla="*/ 917735 h 1384352"/>
              <a:gd name="connsiteX16" fmla="*/ 611123 w 1384352"/>
              <a:gd name="connsiteY16" fmla="*/ 677917 h 1384352"/>
              <a:gd name="connsiteX17" fmla="*/ 336592 w 1384352"/>
              <a:gd name="connsiteY17" fmla="*/ 678882 h 1384352"/>
              <a:gd name="connsiteX18" fmla="*/ 177860 w 1384352"/>
              <a:gd name="connsiteY18" fmla="*/ 531321 h 1384352"/>
              <a:gd name="connsiteX19" fmla="*/ 452391 w 1384352"/>
              <a:gd name="connsiteY19" fmla="*/ 530357 h 1384352"/>
              <a:gd name="connsiteX20" fmla="*/ 693898 w 1384352"/>
              <a:gd name="connsiteY20" fmla="*/ 758481 h 1384352"/>
              <a:gd name="connsiteX21" fmla="*/ 845700 w 1384352"/>
              <a:gd name="connsiteY21" fmla="*/ 913163 h 1384352"/>
              <a:gd name="connsiteX22" fmla="*/ 852167 w 1384352"/>
              <a:gd name="connsiteY22" fmla="*/ 1187618 h 1384352"/>
              <a:gd name="connsiteX23" fmla="*/ 700364 w 1384352"/>
              <a:gd name="connsiteY23" fmla="*/ 1032938 h 1384352"/>
              <a:gd name="connsiteX24" fmla="*/ 1142295 w 1384352"/>
              <a:gd name="connsiteY24" fmla="*/ 1040365 h 1384352"/>
              <a:gd name="connsiteX25" fmla="*/ 1010245 w 1384352"/>
              <a:gd name="connsiteY25" fmla="*/ 1040365 h 1384352"/>
              <a:gd name="connsiteX26" fmla="*/ 1010245 w 1384352"/>
              <a:gd name="connsiteY26" fmla="*/ 1172415 h 1384352"/>
              <a:gd name="connsiteX27" fmla="*/ 1142295 w 1384352"/>
              <a:gd name="connsiteY27" fmla="*/ 1172415 h 1384352"/>
              <a:gd name="connsiteX28" fmla="*/ 337388 w 1384352"/>
              <a:gd name="connsiteY28" fmla="*/ 220199 h 1384352"/>
              <a:gd name="connsiteX29" fmla="*/ 205338 w 1384352"/>
              <a:gd name="connsiteY29" fmla="*/ 220199 h 1384352"/>
              <a:gd name="connsiteX30" fmla="*/ 205337 w 1384352"/>
              <a:gd name="connsiteY30" fmla="*/ 352249 h 1384352"/>
              <a:gd name="connsiteX31" fmla="*/ 337388 w 1384352"/>
              <a:gd name="connsiteY31" fmla="*/ 352249 h 1384352"/>
              <a:gd name="connsiteX32" fmla="*/ 1225303 w 1384352"/>
              <a:gd name="connsiteY32" fmla="*/ 957357 h 1384352"/>
              <a:gd name="connsiteX33" fmla="*/ 1225303 w 1384352"/>
              <a:gd name="connsiteY33" fmla="*/ 1255423 h 1384352"/>
              <a:gd name="connsiteX34" fmla="*/ 927237 w 1384352"/>
              <a:gd name="connsiteY34" fmla="*/ 1255423 h 1384352"/>
              <a:gd name="connsiteX35" fmla="*/ 927237 w 1384352"/>
              <a:gd name="connsiteY35" fmla="*/ 957357 h 1384352"/>
              <a:gd name="connsiteX36" fmla="*/ 420395 w 1384352"/>
              <a:gd name="connsiteY36" fmla="*/ 137191 h 1384352"/>
              <a:gd name="connsiteX37" fmla="*/ 420396 w 1384352"/>
              <a:gd name="connsiteY37" fmla="*/ 435257 h 1384352"/>
              <a:gd name="connsiteX38" fmla="*/ 122330 w 1384352"/>
              <a:gd name="connsiteY38" fmla="*/ 435257 h 1384352"/>
              <a:gd name="connsiteX39" fmla="*/ 122330 w 1384352"/>
              <a:gd name="connsiteY39" fmla="*/ 137191 h 1384352"/>
              <a:gd name="connsiteX40" fmla="*/ 495467 w 1384352"/>
              <a:gd name="connsiteY40" fmla="*/ 204995 h 1384352"/>
              <a:gd name="connsiteX41" fmla="*/ 647270 w 1384352"/>
              <a:gd name="connsiteY41" fmla="*/ 359676 h 1384352"/>
              <a:gd name="connsiteX42" fmla="*/ 653736 w 1384352"/>
              <a:gd name="connsiteY42" fmla="*/ 634133 h 1384352"/>
              <a:gd name="connsiteX43" fmla="*/ 501933 w 1384352"/>
              <a:gd name="connsiteY43" fmla="*/ 479452 h 1384352"/>
              <a:gd name="connsiteX44" fmla="*/ 1169776 w 1384352"/>
              <a:gd name="connsiteY44" fmla="*/ 861295 h 1384352"/>
              <a:gd name="connsiteX45" fmla="*/ 895245 w 1384352"/>
              <a:gd name="connsiteY45" fmla="*/ 862259 h 1384352"/>
              <a:gd name="connsiteX46" fmla="*/ 736513 w 1384352"/>
              <a:gd name="connsiteY46" fmla="*/ 714698 h 1384352"/>
              <a:gd name="connsiteX47" fmla="*/ 1011044 w 1384352"/>
              <a:gd name="connsiteY47" fmla="*/ 713734 h 1384352"/>
              <a:gd name="connsiteX48" fmla="*/ 838805 w 1384352"/>
              <a:gd name="connsiteY48" fmla="*/ 200350 h 1384352"/>
              <a:gd name="connsiteX49" fmla="*/ 839769 w 1384352"/>
              <a:gd name="connsiteY49" fmla="*/ 474881 h 1384352"/>
              <a:gd name="connsiteX50" fmla="*/ 692208 w 1384352"/>
              <a:gd name="connsiteY50" fmla="*/ 633613 h 1384352"/>
              <a:gd name="connsiteX51" fmla="*/ 691244 w 1384352"/>
              <a:gd name="connsiteY51" fmla="*/ 359082 h 1384352"/>
              <a:gd name="connsiteX52" fmla="*/ 1165129 w 1384352"/>
              <a:gd name="connsiteY52" fmla="*/ 517958 h 1384352"/>
              <a:gd name="connsiteX53" fmla="*/ 1010448 w 1384352"/>
              <a:gd name="connsiteY53" fmla="*/ 669761 h 1384352"/>
              <a:gd name="connsiteX54" fmla="*/ 735992 w 1384352"/>
              <a:gd name="connsiteY54" fmla="*/ 676227 h 1384352"/>
              <a:gd name="connsiteX55" fmla="*/ 890672 w 1384352"/>
              <a:gd name="connsiteY55" fmla="*/ 524424 h 1384352"/>
              <a:gd name="connsiteX56" fmla="*/ 1179138 w 1384352"/>
              <a:gd name="connsiteY56" fmla="*/ 199158 h 1384352"/>
              <a:gd name="connsiteX57" fmla="*/ 1047087 w 1384352"/>
              <a:gd name="connsiteY57" fmla="*/ 199158 h 1384352"/>
              <a:gd name="connsiteX58" fmla="*/ 1047087 w 1384352"/>
              <a:gd name="connsiteY58" fmla="*/ 331208 h 1384352"/>
              <a:gd name="connsiteX59" fmla="*/ 1179137 w 1384352"/>
              <a:gd name="connsiteY59" fmla="*/ 331208 h 1384352"/>
              <a:gd name="connsiteX60" fmla="*/ 1262145 w 1384352"/>
              <a:gd name="connsiteY60" fmla="*/ 116150 h 1384352"/>
              <a:gd name="connsiteX61" fmla="*/ 1262145 w 1384352"/>
              <a:gd name="connsiteY61" fmla="*/ 414216 h 1384352"/>
              <a:gd name="connsiteX62" fmla="*/ 964080 w 1384352"/>
              <a:gd name="connsiteY62" fmla="*/ 414216 h 1384352"/>
              <a:gd name="connsiteX63" fmla="*/ 964079 w 1384352"/>
              <a:gd name="connsiteY63" fmla="*/ 116150 h 1384352"/>
              <a:gd name="connsiteX64" fmla="*/ 1342171 w 1384352"/>
              <a:gd name="connsiteY64" fmla="*/ 42181 h 1384352"/>
              <a:gd name="connsiteX65" fmla="*/ 42181 w 1384352"/>
              <a:gd name="connsiteY65" fmla="*/ 42181 h 1384352"/>
              <a:gd name="connsiteX66" fmla="*/ 42181 w 1384352"/>
              <a:gd name="connsiteY66" fmla="*/ 1342171 h 1384352"/>
              <a:gd name="connsiteX67" fmla="*/ 1342171 w 1384352"/>
              <a:gd name="connsiteY67" fmla="*/ 1342171 h 1384352"/>
              <a:gd name="connsiteX68" fmla="*/ 1384352 w 1384352"/>
              <a:gd name="connsiteY68" fmla="*/ 0 h 1384352"/>
              <a:gd name="connsiteX69" fmla="*/ 1384352 w 1384352"/>
              <a:gd name="connsiteY69" fmla="*/ 1384352 h 1384352"/>
              <a:gd name="connsiteX70" fmla="*/ 0 w 1384352"/>
              <a:gd name="connsiteY70" fmla="*/ 1384352 h 1384352"/>
              <a:gd name="connsiteX71" fmla="*/ 0 w 1384352"/>
              <a:gd name="connsiteY71" fmla="*/ 0 h 138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384352" h="1384352">
                <a:moveTo>
                  <a:pt x="337193" y="1025438"/>
                </a:moveTo>
                <a:lnTo>
                  <a:pt x="205143" y="1025438"/>
                </a:lnTo>
                <a:lnTo>
                  <a:pt x="205143" y="1157488"/>
                </a:lnTo>
                <a:lnTo>
                  <a:pt x="337193" y="1157489"/>
                </a:lnTo>
                <a:close/>
                <a:moveTo>
                  <a:pt x="420201" y="942430"/>
                </a:moveTo>
                <a:lnTo>
                  <a:pt x="420201" y="1240496"/>
                </a:lnTo>
                <a:lnTo>
                  <a:pt x="122135" y="1240496"/>
                </a:lnTo>
                <a:lnTo>
                  <a:pt x="122135" y="942431"/>
                </a:lnTo>
                <a:close/>
                <a:moveTo>
                  <a:pt x="611643" y="716389"/>
                </a:moveTo>
                <a:lnTo>
                  <a:pt x="456962" y="868191"/>
                </a:lnTo>
                <a:lnTo>
                  <a:pt x="182506" y="874658"/>
                </a:lnTo>
                <a:lnTo>
                  <a:pt x="337186" y="722855"/>
                </a:lnTo>
                <a:close/>
                <a:moveTo>
                  <a:pt x="655427" y="759003"/>
                </a:moveTo>
                <a:lnTo>
                  <a:pt x="656390" y="1033534"/>
                </a:lnTo>
                <a:lnTo>
                  <a:pt x="508829" y="1192266"/>
                </a:lnTo>
                <a:lnTo>
                  <a:pt x="507865" y="917735"/>
                </a:lnTo>
                <a:close/>
                <a:moveTo>
                  <a:pt x="611123" y="677917"/>
                </a:moveTo>
                <a:lnTo>
                  <a:pt x="336592" y="678882"/>
                </a:lnTo>
                <a:lnTo>
                  <a:pt x="177860" y="531321"/>
                </a:lnTo>
                <a:lnTo>
                  <a:pt x="452391" y="530357"/>
                </a:lnTo>
                <a:close/>
                <a:moveTo>
                  <a:pt x="693898" y="758481"/>
                </a:moveTo>
                <a:lnTo>
                  <a:pt x="845700" y="913163"/>
                </a:lnTo>
                <a:lnTo>
                  <a:pt x="852167" y="1187618"/>
                </a:lnTo>
                <a:lnTo>
                  <a:pt x="700364" y="1032938"/>
                </a:lnTo>
                <a:close/>
                <a:moveTo>
                  <a:pt x="1142295" y="1040365"/>
                </a:moveTo>
                <a:lnTo>
                  <a:pt x="1010245" y="1040365"/>
                </a:lnTo>
                <a:lnTo>
                  <a:pt x="1010245" y="1172415"/>
                </a:lnTo>
                <a:lnTo>
                  <a:pt x="1142295" y="1172415"/>
                </a:lnTo>
                <a:close/>
                <a:moveTo>
                  <a:pt x="337388" y="220199"/>
                </a:moveTo>
                <a:lnTo>
                  <a:pt x="205338" y="220199"/>
                </a:lnTo>
                <a:lnTo>
                  <a:pt x="205337" y="352249"/>
                </a:lnTo>
                <a:lnTo>
                  <a:pt x="337388" y="352249"/>
                </a:lnTo>
                <a:close/>
                <a:moveTo>
                  <a:pt x="1225303" y="957357"/>
                </a:moveTo>
                <a:lnTo>
                  <a:pt x="1225303" y="1255423"/>
                </a:lnTo>
                <a:lnTo>
                  <a:pt x="927237" y="1255423"/>
                </a:lnTo>
                <a:lnTo>
                  <a:pt x="927237" y="957357"/>
                </a:lnTo>
                <a:close/>
                <a:moveTo>
                  <a:pt x="420395" y="137191"/>
                </a:moveTo>
                <a:lnTo>
                  <a:pt x="420396" y="435257"/>
                </a:lnTo>
                <a:lnTo>
                  <a:pt x="122330" y="435257"/>
                </a:lnTo>
                <a:lnTo>
                  <a:pt x="122330" y="137191"/>
                </a:lnTo>
                <a:close/>
                <a:moveTo>
                  <a:pt x="495467" y="204995"/>
                </a:moveTo>
                <a:lnTo>
                  <a:pt x="647270" y="359676"/>
                </a:lnTo>
                <a:lnTo>
                  <a:pt x="653736" y="634133"/>
                </a:lnTo>
                <a:lnTo>
                  <a:pt x="501933" y="479452"/>
                </a:lnTo>
                <a:close/>
                <a:moveTo>
                  <a:pt x="1169776" y="861295"/>
                </a:moveTo>
                <a:lnTo>
                  <a:pt x="895245" y="862259"/>
                </a:lnTo>
                <a:lnTo>
                  <a:pt x="736513" y="714698"/>
                </a:lnTo>
                <a:lnTo>
                  <a:pt x="1011044" y="713734"/>
                </a:lnTo>
                <a:close/>
                <a:moveTo>
                  <a:pt x="838805" y="200350"/>
                </a:moveTo>
                <a:lnTo>
                  <a:pt x="839769" y="474881"/>
                </a:lnTo>
                <a:lnTo>
                  <a:pt x="692208" y="633613"/>
                </a:lnTo>
                <a:lnTo>
                  <a:pt x="691244" y="359082"/>
                </a:lnTo>
                <a:close/>
                <a:moveTo>
                  <a:pt x="1165129" y="517958"/>
                </a:moveTo>
                <a:lnTo>
                  <a:pt x="1010448" y="669761"/>
                </a:lnTo>
                <a:lnTo>
                  <a:pt x="735992" y="676227"/>
                </a:lnTo>
                <a:lnTo>
                  <a:pt x="890672" y="524424"/>
                </a:lnTo>
                <a:close/>
                <a:moveTo>
                  <a:pt x="1179138" y="199158"/>
                </a:moveTo>
                <a:lnTo>
                  <a:pt x="1047087" y="199158"/>
                </a:lnTo>
                <a:lnTo>
                  <a:pt x="1047087" y="331208"/>
                </a:lnTo>
                <a:lnTo>
                  <a:pt x="1179137" y="331208"/>
                </a:lnTo>
                <a:close/>
                <a:moveTo>
                  <a:pt x="1262145" y="116150"/>
                </a:moveTo>
                <a:lnTo>
                  <a:pt x="1262145" y="414216"/>
                </a:lnTo>
                <a:lnTo>
                  <a:pt x="964080" y="414216"/>
                </a:lnTo>
                <a:lnTo>
                  <a:pt x="964079" y="116150"/>
                </a:lnTo>
                <a:close/>
                <a:moveTo>
                  <a:pt x="1342171" y="42181"/>
                </a:moveTo>
                <a:lnTo>
                  <a:pt x="42181" y="42181"/>
                </a:lnTo>
                <a:lnTo>
                  <a:pt x="42181" y="1342171"/>
                </a:lnTo>
                <a:lnTo>
                  <a:pt x="1342171" y="1342171"/>
                </a:lnTo>
                <a:close/>
                <a:moveTo>
                  <a:pt x="1384352" y="0"/>
                </a:moveTo>
                <a:lnTo>
                  <a:pt x="1384352" y="1384352"/>
                </a:lnTo>
                <a:lnTo>
                  <a:pt x="0" y="1384352"/>
                </a:lnTo>
                <a:lnTo>
                  <a:pt x="0" y="0"/>
                </a:lnTo>
                <a:close/>
              </a:path>
            </a:pathLst>
          </a:custGeom>
          <a:solidFill>
            <a:srgbClr val="27B754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84923346"/>
              </p:ext>
            </p:extLst>
          </p:nvPr>
        </p:nvGraphicFramePr>
        <p:xfrm>
          <a:off x="1771531" y="1569097"/>
          <a:ext cx="4299821" cy="378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80092" y="4713652"/>
            <a:ext cx="5685122" cy="760227"/>
            <a:chOff x="5804275" y="2617418"/>
            <a:chExt cx="5685122" cy="76022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287045" y="2792870"/>
              <a:ext cx="42023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Источники</a:t>
              </a:r>
            </a:p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(дефицит)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251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804275" y="2617418"/>
              <a:ext cx="1566840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- 114,3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</a:t>
              </a:r>
              <a:r>
                <a:rPr lang="ru-RU" sz="1000" b="1" dirty="0" smtClean="0">
                  <a:cs typeface="Arial" panose="020B0604020202020204" pitchFamily="34" charset="0"/>
                </a:rPr>
                <a:t>. </a:t>
              </a: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РУБ</a:t>
              </a:r>
              <a:r>
                <a:rPr lang="ru-RU" sz="1000" b="1" dirty="0" smtClean="0">
                  <a:cs typeface="Arial" panose="020B0604020202020204" pitchFamily="34" charset="0"/>
                </a:rPr>
                <a:t>.</a:t>
              </a:r>
              <a:endParaRPr lang="ru-RU" sz="10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7644" y="3660721"/>
            <a:ext cx="5280372" cy="794813"/>
            <a:chOff x="5690052" y="4942782"/>
            <a:chExt cx="5280372" cy="79481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262149" y="5122042"/>
              <a:ext cx="370827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690052" y="4942782"/>
              <a:ext cx="1567417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</a:t>
              </a: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 097,1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9" name="Полилиния 48"/>
          <p:cNvSpPr/>
          <p:nvPr/>
        </p:nvSpPr>
        <p:spPr>
          <a:xfrm>
            <a:off x="6349385" y="855110"/>
            <a:ext cx="45719" cy="4471870"/>
          </a:xfrm>
          <a:custGeom>
            <a:avLst/>
            <a:gdLst>
              <a:gd name="connsiteX0" fmla="*/ 0 w 0"/>
              <a:gd name="connsiteY0" fmla="*/ 0 h 4369777"/>
              <a:gd name="connsiteX1" fmla="*/ 0 w 0"/>
              <a:gd name="connsiteY1" fmla="*/ 4369777 h 436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369777">
                <a:moveTo>
                  <a:pt x="0" y="0"/>
                </a:moveTo>
                <a:lnTo>
                  <a:pt x="0" y="4369777"/>
                </a:lnTo>
              </a:path>
            </a:pathLst>
          </a:cu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2108270690"/>
              </p:ext>
            </p:extLst>
          </p:nvPr>
        </p:nvGraphicFramePr>
        <p:xfrm>
          <a:off x="5610935" y="2925818"/>
          <a:ext cx="4787126" cy="4309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2" name="Группа 51"/>
          <p:cNvGrpSpPr/>
          <p:nvPr/>
        </p:nvGrpSpPr>
        <p:grpSpPr>
          <a:xfrm>
            <a:off x="9256873" y="1439222"/>
            <a:ext cx="6144804" cy="684388"/>
            <a:chOff x="5695029" y="1895690"/>
            <a:chExt cx="6144804" cy="684388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7248120" y="2089844"/>
              <a:ext cx="4591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Доходы 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37D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5695029" y="1895690"/>
              <a:ext cx="1567417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3 189,4</a:t>
              </a:r>
              <a:endParaRPr lang="ru-RU" sz="24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256873" y="2439905"/>
            <a:ext cx="5280370" cy="794813"/>
            <a:chOff x="5690054" y="4942782"/>
            <a:chExt cx="5280370" cy="794813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7262149" y="5122042"/>
              <a:ext cx="370827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Расходы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 fontAlgn="ctr"/>
              <a:endParaRPr lang="ru-RU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7204717" y="5058713"/>
              <a:ext cx="52754" cy="5399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5690054" y="4942782"/>
              <a:ext cx="1567417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3 230,6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427966" y="5379819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574501" y="3488054"/>
            <a:ext cx="5490525" cy="689256"/>
            <a:chOff x="5998872" y="2597000"/>
            <a:chExt cx="5490525" cy="689256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7287045" y="2792870"/>
              <a:ext cx="42023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Источники</a:t>
              </a:r>
              <a:endParaRPr lang="ru-RU" sz="160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209692" y="2714409"/>
              <a:ext cx="52754" cy="539994"/>
            </a:xfrm>
            <a:prstGeom prst="rect">
              <a:avLst/>
            </a:prstGeom>
            <a:solidFill>
              <a:srgbClr val="251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5998872" y="2597000"/>
              <a:ext cx="1386277" cy="545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- 41,2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35172" y="3040035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</a:t>
              </a:r>
              <a:r>
                <a:rPr lang="ru-RU" sz="1000" b="1" dirty="0" smtClean="0">
                  <a:cs typeface="Arial" panose="020B0604020202020204" pitchFamily="34" charset="0"/>
                </a:rPr>
                <a:t>. </a:t>
              </a:r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РУБ</a:t>
              </a:r>
              <a:r>
                <a:rPr lang="ru-RU" sz="1000" b="1" dirty="0" smtClean="0">
                  <a:cs typeface="Arial" panose="020B0604020202020204" pitchFamily="34" charset="0"/>
                </a:rPr>
                <a:t>.</a:t>
              </a:r>
              <a:endParaRPr lang="ru-RU" sz="1000" b="1" dirty="0"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23963" y="0"/>
            <a:ext cx="596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Исполнение бюджета городского округа за 2019-2020гг. (млн.руб.)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872461" y="1040094"/>
            <a:ext cx="136473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2019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 г.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897379" y="1110882"/>
            <a:ext cx="132023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2020 г.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67644" y="2572620"/>
            <a:ext cx="6144805" cy="684388"/>
            <a:chOff x="5695028" y="1895690"/>
            <a:chExt cx="6144805" cy="684388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7248120" y="2089844"/>
              <a:ext cx="459171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ru-RU" sz="16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Доходы</a:t>
              </a:r>
              <a:r>
                <a:rPr lang="ru-RU" sz="1600" dirty="0" smtClean="0">
                  <a:cs typeface="Arial" panose="020B0604020202020204" pitchFamily="34" charset="0"/>
                </a:rPr>
                <a:t> </a:t>
              </a:r>
              <a:endParaRPr lang="ru-RU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209692" y="1997938"/>
              <a:ext cx="52754" cy="539994"/>
            </a:xfrm>
            <a:prstGeom prst="rect">
              <a:avLst/>
            </a:prstGeom>
            <a:solidFill>
              <a:srgbClr val="37D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5695028" y="1895690"/>
              <a:ext cx="1567416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80340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2 982,9</a:t>
              </a:r>
              <a:endParaRPr lang="ru-RU" sz="24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435172" y="2333857"/>
              <a:ext cx="267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МЛН. РУБ.</a:t>
              </a:r>
              <a:endParaRPr lang="ru-RU" sz="1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7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144247"/>
              </p:ext>
            </p:extLst>
          </p:nvPr>
        </p:nvGraphicFramePr>
        <p:xfrm>
          <a:off x="611054" y="4265682"/>
          <a:ext cx="11255190" cy="238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614"/>
                <a:gridCol w="2041957"/>
                <a:gridCol w="1980346"/>
                <a:gridCol w="2112369"/>
                <a:gridCol w="1267422"/>
                <a:gridCol w="116840"/>
                <a:gridCol w="1368642"/>
              </a:tblGrid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 за 2019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исполнено за 2020 год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ba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ba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доходы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1 105,7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95,1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Неналоговые доходы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-113,6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5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1 774,9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1 826,5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7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2 982,9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3 189,4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5183" y="0"/>
            <a:ext cx="621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Анализ исполнение бюджета городского округа по доходам (млн.руб.)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73611186"/>
              </p:ext>
            </p:extLst>
          </p:nvPr>
        </p:nvGraphicFramePr>
        <p:xfrm>
          <a:off x="1922413" y="492432"/>
          <a:ext cx="4017883" cy="378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67552860"/>
              </p:ext>
            </p:extLst>
          </p:nvPr>
        </p:nvGraphicFramePr>
        <p:xfrm>
          <a:off x="7497205" y="429768"/>
          <a:ext cx="4017883" cy="389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4-конечная звезда 3"/>
          <p:cNvSpPr/>
          <p:nvPr/>
        </p:nvSpPr>
        <p:spPr>
          <a:xfrm>
            <a:off x="493776" y="3584448"/>
            <a:ext cx="548640" cy="512064"/>
          </a:xfrm>
          <a:prstGeom prst="star4">
            <a:avLst/>
          </a:prstGeom>
          <a:solidFill>
            <a:srgbClr val="37D568"/>
          </a:solidFill>
          <a:ln>
            <a:solidFill>
              <a:srgbClr val="27B7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97864" y="3741895"/>
            <a:ext cx="1917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27B754"/>
                </a:solidFill>
              </a:rPr>
              <a:t>Налоговые доходы</a:t>
            </a:r>
            <a:endParaRPr lang="ru-RU" sz="1400" b="1" dirty="0">
              <a:solidFill>
                <a:srgbClr val="27B75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3544" y="3741896"/>
            <a:ext cx="212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Н</a:t>
            </a:r>
            <a:r>
              <a:rPr lang="ru-RU" sz="1400" b="1" dirty="0" smtClean="0">
                <a:solidFill>
                  <a:srgbClr val="FF0000"/>
                </a:solidFill>
              </a:rPr>
              <a:t>еналоговые доходы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420624" y="1012959"/>
          <a:ext cx="5806440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6556248" y="942314"/>
          <a:ext cx="5175878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налоговых и неналоговых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доходов бюджета городского округа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4368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63768" y="0"/>
            <a:ext cx="642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Динамика основных доходов бюджета городского округа за период 2019 - 2020 гг. (млн.руб.)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349227"/>
              </p:ext>
            </p:extLst>
          </p:nvPr>
        </p:nvGraphicFramePr>
        <p:xfrm>
          <a:off x="1195137" y="745957"/>
          <a:ext cx="10609764" cy="5980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127"/>
                <a:gridCol w="997125"/>
                <a:gridCol w="962138"/>
                <a:gridCol w="1417347"/>
                <a:gridCol w="1434080"/>
                <a:gridCol w="2798947"/>
              </a:tblGrid>
              <a:tr h="7376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(доля от налоговых и неналоговых доходов, %)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2019 год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2020 год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Пояснение 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НДФЛ (55,9%)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136,7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связан с увеличением дополнительного норматива  на 12 %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(14,5%)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мониторинга доходов, в том числе от крупных налогоплательщиков 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совокупный доход (9%)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94,2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использования муниципального имущества (12%)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- 74,8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9175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реализации муниципального имущества (5,6%)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- 21,1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78,4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</a:t>
                      </a: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заявок на приватизацию муниципального имущества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7103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доходы (3%)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57,9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40,6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- 17,3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70,1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 связи с введением карантинных мер (</a:t>
                      </a:r>
                      <a:r>
                        <a:rPr lang="en-US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COVID-19</a:t>
                      </a:r>
                      <a:r>
                        <a:rPr lang="ru-RU" sz="12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ru-RU" sz="1200" b="0" i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205048"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r>
                        <a:rPr lang="ru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1 208,0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1 363,0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a-RU" sz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155,0</a:t>
                      </a:r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5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90586254"/>
              </p:ext>
            </p:extLst>
          </p:nvPr>
        </p:nvGraphicFramePr>
        <p:xfrm>
          <a:off x="420624" y="1012959"/>
          <a:ext cx="5806440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78200877"/>
              </p:ext>
            </p:extLst>
          </p:nvPr>
        </p:nvGraphicFramePr>
        <p:xfrm>
          <a:off x="6556248" y="942314"/>
          <a:ext cx="5175878" cy="58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6336" y="0"/>
            <a:ext cx="645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Структура безвозмездных поступлений в бюджет </a:t>
            </a:r>
            <a:r>
              <a:rPr lang="ru-RU" b="1" dirty="0">
                <a:solidFill>
                  <a:schemeClr val="bg1"/>
                </a:solidFill>
                <a:cs typeface="Arial" panose="020B0604020202020204" pitchFamily="34" charset="0"/>
              </a:rPr>
              <a:t>городского округа </a:t>
            </a:r>
            <a:r>
              <a:rPr lang="ru-RU" b="1" dirty="0" smtClean="0">
                <a:solidFill>
                  <a:schemeClr val="bg1"/>
                </a:solidFill>
                <a:cs typeface="Arial" panose="020B0604020202020204" pitchFamily="34" charset="0"/>
              </a:rPr>
              <a:t>( % )</a:t>
            </a:r>
            <a:endParaRPr lang="ru-RU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4368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5354" y="98755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2020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 г. Салава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27252</TotalTime>
  <Words>2083</Words>
  <Application>Microsoft Office PowerPoint</Application>
  <PresentationFormat>Произвольный</PresentationFormat>
  <Paragraphs>558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ГО г. Салават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Отдел экономики Администрации ГО г.Салават</dc:creator>
  <cp:lastModifiedBy>Бух</cp:lastModifiedBy>
  <cp:revision>2739</cp:revision>
  <cp:lastPrinted>2021-06-01T12:17:11Z</cp:lastPrinted>
  <dcterms:modified xsi:type="dcterms:W3CDTF">2021-06-01T12:22:29Z</dcterms:modified>
</cp:coreProperties>
</file>