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"/>
  </p:notesMasterIdLst>
  <p:handoutMasterIdLst>
    <p:handoutMasterId r:id="rId6"/>
  </p:handoutMasterIdLst>
  <p:sldIdLst>
    <p:sldId id="714" r:id="rId2"/>
    <p:sldId id="713" r:id="rId3"/>
    <p:sldId id="718" r:id="rId4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льсарина Дания Рифкатовна" initials="КДР" lastIdx="1" clrIdx="0">
    <p:extLst>
      <p:ext uri="{19B8F6BF-5375-455C-9EA6-DF929625EA0E}">
        <p15:presenceInfo xmlns:p15="http://schemas.microsoft.com/office/powerpoint/2012/main" userId="Кульсарина Дания Рифка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51"/>
    <a:srgbClr val="09306F"/>
    <a:srgbClr val="E4252A"/>
    <a:srgbClr val="0900C0"/>
    <a:srgbClr val="0070C0"/>
    <a:srgbClr val="E4DB30"/>
    <a:srgbClr val="139DD9"/>
    <a:srgbClr val="3E21E9"/>
    <a:srgbClr val="92D050"/>
    <a:srgbClr val="09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6395" autoAdjust="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>
        <p:guide orient="horz" pos="2160"/>
        <p:guide pos="3840"/>
        <p:guide orient="horz" pos="2260"/>
        <p:guide orient="horz" pos="2360"/>
      </p:guideLst>
    </p:cSldViewPr>
  </p:slideViewPr>
  <p:outlineViewPr>
    <p:cViewPr>
      <p:scale>
        <a:sx n="33" d="100"/>
        <a:sy n="33" d="100"/>
      </p:scale>
      <p:origin x="0" y="1154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96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5733139785035"/>
          <c:y val="2.1808684682044499E-2"/>
          <c:w val="0.94887733759842519"/>
          <c:h val="0.72257406210914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2063571.62</c:v>
                </c:pt>
                <c:pt idx="1">
                  <c:v>2116071.62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#,##0.0_ ;\-#,##0.0\ </c:formatCode>
                <c:ptCount val="2"/>
                <c:pt idx="0" formatCode="#,##0.0">
                  <c:v>1873415.1</c:v>
                </c:pt>
                <c:pt idx="1">
                  <c:v>1688474.9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6827280"/>
        <c:axId val="256822576"/>
      </c:barChart>
      <c:catAx>
        <c:axId val="25682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822576"/>
        <c:crosses val="autoZero"/>
        <c:auto val="1"/>
        <c:lblAlgn val="ctr"/>
        <c:lblOffset val="100"/>
        <c:noMultiLvlLbl val="0"/>
      </c:catAx>
      <c:valAx>
        <c:axId val="25682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82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4042878796001622E-2"/>
          <c:y val="0.78182587593836927"/>
          <c:w val="0.8472353072685459"/>
          <c:h val="0.21817412406163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82D5-54C5-4DB8-80CB-029ACF9829BC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8148-BDF7-439B-90B3-53C03AB3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4844E-58B2-4069-8404-E13BB589E966}" type="datetimeFigureOut">
              <a:rPr lang="ru-RU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E8C0A-E7AC-4E0E-8B97-80AADEE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салават город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10283"/>
          <a:stretch/>
        </p:blipFill>
        <p:spPr bwMode="auto">
          <a:xfrm>
            <a:off x="3997621" y="-36880"/>
            <a:ext cx="8214426" cy="5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346" y="-36880"/>
            <a:ext cx="12231393" cy="6927515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4368" r="6052" b="33315"/>
          <a:stretch/>
        </p:blipFill>
        <p:spPr>
          <a:xfrm>
            <a:off x="1793049" y="290904"/>
            <a:ext cx="10818028" cy="656709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0">
                <a:srgbClr val="0084FF">
                  <a:alpha val="6000"/>
                </a:srgbClr>
              </a:gs>
              <a:gs pos="100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06347" y="4294359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алава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Картинки по запросу &quot;салават город&quot;"/>
          <p:cNvPicPr>
            <a:picLocks noChangeAspect="1" noChangeArrowheads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29852"/>
          <a:stretch/>
        </p:blipFill>
        <p:spPr bwMode="auto">
          <a:xfrm>
            <a:off x="5086351" y="0"/>
            <a:ext cx="71056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7000">
                <a:srgbClr val="092E66">
                  <a:alpha val="56000"/>
                </a:srgbClr>
              </a:gs>
              <a:gs pos="50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0"/>
                </a:srgbClr>
              </a:gs>
              <a:gs pos="0">
                <a:srgbClr val="092667"/>
              </a:gs>
              <a:gs pos="54000">
                <a:srgbClr val="09306F">
                  <a:lumMod val="97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Промышленность 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man-engineering.ru/wp-content/uploads/17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2946"/>
          <a:stretch/>
        </p:blipFill>
        <p:spPr bwMode="auto">
          <a:xfrm flipH="1">
            <a:off x="2895600" y="0"/>
            <a:ext cx="9296399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-151287"/>
            <a:ext cx="10818028" cy="700928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Инвестиции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3122622/pub_5eccdd0b5e1152041afe84ab_5eccddcbcdaa790dc5daf5c0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2682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687493" y="297813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-10635"/>
            <a:ext cx="12211346" cy="6916759"/>
          </a:xfrm>
          <a:prstGeom prst="rect">
            <a:avLst/>
          </a:prstGeom>
          <a:solidFill>
            <a:srgbClr val="082C60"/>
          </a:solidFill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4368" r="6052" b="33315"/>
          <a:stretch/>
        </p:blipFill>
        <p:spPr>
          <a:xfrm>
            <a:off x="1899255" y="232012"/>
            <a:ext cx="10818028" cy="662828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19794" y="4280912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_Задачи_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49393" y="-956866"/>
            <a:ext cx="7041878" cy="5183014"/>
            <a:chOff x="7069535" y="133997"/>
            <a:chExt cx="4941354" cy="3636971"/>
          </a:xfrm>
        </p:grpSpPr>
        <p:sp>
          <p:nvSpPr>
            <p:cNvPr id="9" name="Полилиния 8"/>
            <p:cNvSpPr/>
            <p:nvPr userDrawn="1"/>
          </p:nvSpPr>
          <p:spPr>
            <a:xfrm rot="2546880">
              <a:off x="8202397" y="133998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 userDrawn="1"/>
          </p:nvSpPr>
          <p:spPr>
            <a:xfrm rot="18681106">
              <a:off x="9493773" y="-160485"/>
              <a:ext cx="629660" cy="4404573"/>
            </a:xfrm>
            <a:custGeom>
              <a:avLst/>
              <a:gdLst>
                <a:gd name="connsiteX0" fmla="*/ 0 w 629660"/>
                <a:gd name="connsiteY0" fmla="*/ 0 h 4404573"/>
                <a:gd name="connsiteX1" fmla="*/ 629660 w 629660"/>
                <a:gd name="connsiteY1" fmla="*/ 715422 h 4404573"/>
                <a:gd name="connsiteX2" fmla="*/ 629660 w 629660"/>
                <a:gd name="connsiteY2" fmla="*/ 4404573 h 4404573"/>
                <a:gd name="connsiteX3" fmla="*/ 0 w 629660"/>
                <a:gd name="connsiteY3" fmla="*/ 4404573 h 44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4404573">
                  <a:moveTo>
                    <a:pt x="0" y="0"/>
                  </a:moveTo>
                  <a:lnTo>
                    <a:pt x="629660" y="715422"/>
                  </a:lnTo>
                  <a:lnTo>
                    <a:pt x="629660" y="4404573"/>
                  </a:lnTo>
                  <a:lnTo>
                    <a:pt x="0" y="4404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681106">
              <a:off x="8164191" y="429906"/>
              <a:ext cx="629660" cy="2818971"/>
            </a:xfrm>
            <a:custGeom>
              <a:avLst/>
              <a:gdLst>
                <a:gd name="connsiteX0" fmla="*/ 629660 w 629660"/>
                <a:gd name="connsiteY0" fmla="*/ 228987 h 2818971"/>
                <a:gd name="connsiteX1" fmla="*/ 629660 w 629660"/>
                <a:gd name="connsiteY1" fmla="*/ 2818971 h 2818971"/>
                <a:gd name="connsiteX2" fmla="*/ 0 w 629660"/>
                <a:gd name="connsiteY2" fmla="*/ 2818971 h 2818971"/>
                <a:gd name="connsiteX3" fmla="*/ 0 w 629660"/>
                <a:gd name="connsiteY3" fmla="*/ 376801 h 2818971"/>
                <a:gd name="connsiteX4" fmla="*/ 428123 w 629660"/>
                <a:gd name="connsiteY4" fmla="*/ 0 h 28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660" h="2818971">
                  <a:moveTo>
                    <a:pt x="629660" y="228987"/>
                  </a:moveTo>
                  <a:lnTo>
                    <a:pt x="629660" y="2818971"/>
                  </a:lnTo>
                  <a:lnTo>
                    <a:pt x="0" y="2818971"/>
                  </a:lnTo>
                  <a:lnTo>
                    <a:pt x="0" y="376801"/>
                  </a:lnTo>
                  <a:lnTo>
                    <a:pt x="4281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546880">
              <a:off x="7224772" y="133997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/>
          <p:cNvSpPr/>
          <p:nvPr userDrawn="1"/>
        </p:nvSpPr>
        <p:spPr>
          <a:xfrm>
            <a:off x="4969011" y="-7346"/>
            <a:ext cx="6928008" cy="608998"/>
          </a:xfrm>
          <a:custGeom>
            <a:avLst/>
            <a:gdLst>
              <a:gd name="connsiteX0" fmla="*/ 0 w 6928008"/>
              <a:gd name="connsiteY0" fmla="*/ 0 h 608998"/>
              <a:gd name="connsiteX1" fmla="*/ 6928008 w 6928008"/>
              <a:gd name="connsiteY1" fmla="*/ 715 h 608998"/>
              <a:gd name="connsiteX2" fmla="*/ 6928008 w 6928008"/>
              <a:gd name="connsiteY2" fmla="*/ 608998 h 608998"/>
              <a:gd name="connsiteX3" fmla="*/ 6775121 w 6928008"/>
              <a:gd name="connsiteY3" fmla="*/ 608998 h 608998"/>
              <a:gd name="connsiteX4" fmla="*/ 6775121 w 6928008"/>
              <a:gd name="connsiteY4" fmla="*/ 169576 h 608998"/>
              <a:gd name="connsiteX5" fmla="*/ 263564 w 6928008"/>
              <a:gd name="connsiteY5" fmla="*/ 168904 h 6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8008" h="608998">
                <a:moveTo>
                  <a:pt x="0" y="0"/>
                </a:moveTo>
                <a:lnTo>
                  <a:pt x="6928008" y="715"/>
                </a:lnTo>
                <a:lnTo>
                  <a:pt x="6928008" y="608998"/>
                </a:lnTo>
                <a:lnTo>
                  <a:pt x="6775121" y="608998"/>
                </a:lnTo>
                <a:lnTo>
                  <a:pt x="6775121" y="169576"/>
                </a:lnTo>
                <a:lnTo>
                  <a:pt x="263564" y="168904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0" y="-5040"/>
            <a:ext cx="6079958" cy="56279"/>
          </a:xfrm>
          <a:custGeom>
            <a:avLst/>
            <a:gdLst>
              <a:gd name="connsiteX0" fmla="*/ 0 w 6079958"/>
              <a:gd name="connsiteY0" fmla="*/ 0 h 56279"/>
              <a:gd name="connsiteX1" fmla="*/ 6079958 w 6079958"/>
              <a:gd name="connsiteY1" fmla="*/ 0 h 56279"/>
              <a:gd name="connsiteX2" fmla="*/ 6079958 w 6079958"/>
              <a:gd name="connsiteY2" fmla="*/ 56279 h 56279"/>
              <a:gd name="connsiteX3" fmla="*/ 0 w 6079958"/>
              <a:gd name="connsiteY3" fmla="*/ 56279 h 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958" h="56279">
                <a:moveTo>
                  <a:pt x="0" y="0"/>
                </a:moveTo>
                <a:lnTo>
                  <a:pt x="6079958" y="0"/>
                </a:lnTo>
                <a:lnTo>
                  <a:pt x="6079958" y="56279"/>
                </a:lnTo>
                <a:lnTo>
                  <a:pt x="0" y="56279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73"/>
          <p:cNvSpPr/>
          <p:nvPr userDrawn="1"/>
        </p:nvSpPr>
        <p:spPr>
          <a:xfrm>
            <a:off x="5263992" y="-716"/>
            <a:ext cx="6928008" cy="608998"/>
          </a:xfrm>
          <a:custGeom>
            <a:avLst/>
            <a:gdLst>
              <a:gd name="connsiteX0" fmla="*/ 0 w 6256421"/>
              <a:gd name="connsiteY0" fmla="*/ 0 h 636645"/>
              <a:gd name="connsiteX1" fmla="*/ 6256421 w 6256421"/>
              <a:gd name="connsiteY1" fmla="*/ 0 h 636645"/>
              <a:gd name="connsiteX2" fmla="*/ 6256421 w 6256421"/>
              <a:gd name="connsiteY2" fmla="*/ 636645 h 636645"/>
              <a:gd name="connsiteX3" fmla="*/ 0 w 6256421"/>
              <a:gd name="connsiteY3" fmla="*/ 636645 h 636645"/>
              <a:gd name="connsiteX4" fmla="*/ 0 w 6256421"/>
              <a:gd name="connsiteY4" fmla="*/ 0 h 636645"/>
              <a:gd name="connsiteX0" fmla="*/ 0 w 7379368"/>
              <a:gd name="connsiteY0" fmla="*/ 16042 h 636645"/>
              <a:gd name="connsiteX1" fmla="*/ 7379368 w 7379368"/>
              <a:gd name="connsiteY1" fmla="*/ 0 h 636645"/>
              <a:gd name="connsiteX2" fmla="*/ 7379368 w 7379368"/>
              <a:gd name="connsiteY2" fmla="*/ 636645 h 636645"/>
              <a:gd name="connsiteX3" fmla="*/ 1122947 w 7379368"/>
              <a:gd name="connsiteY3" fmla="*/ 636645 h 636645"/>
              <a:gd name="connsiteX4" fmla="*/ 0 w 7379368"/>
              <a:gd name="connsiteY4" fmla="*/ 16042 h 636645"/>
              <a:gd name="connsiteX0" fmla="*/ 0 w 7251032"/>
              <a:gd name="connsiteY0" fmla="*/ 16042 h 636645"/>
              <a:gd name="connsiteX1" fmla="*/ 7251032 w 7251032"/>
              <a:gd name="connsiteY1" fmla="*/ 0 h 636645"/>
              <a:gd name="connsiteX2" fmla="*/ 7251032 w 7251032"/>
              <a:gd name="connsiteY2" fmla="*/ 636645 h 636645"/>
              <a:gd name="connsiteX3" fmla="*/ 994611 w 7251032"/>
              <a:gd name="connsiteY3" fmla="*/ 636645 h 636645"/>
              <a:gd name="connsiteX4" fmla="*/ 0 w 7251032"/>
              <a:gd name="connsiteY4" fmla="*/ 16042 h 636645"/>
              <a:gd name="connsiteX0" fmla="*/ 0 w 7251032"/>
              <a:gd name="connsiteY0" fmla="*/ 0 h 637393"/>
              <a:gd name="connsiteX1" fmla="*/ 7251032 w 7251032"/>
              <a:gd name="connsiteY1" fmla="*/ 748 h 637393"/>
              <a:gd name="connsiteX2" fmla="*/ 7251032 w 7251032"/>
              <a:gd name="connsiteY2" fmla="*/ 637393 h 637393"/>
              <a:gd name="connsiteX3" fmla="*/ 994611 w 7251032"/>
              <a:gd name="connsiteY3" fmla="*/ 637393 h 637393"/>
              <a:gd name="connsiteX4" fmla="*/ 0 w 7251032"/>
              <a:gd name="connsiteY4" fmla="*/ 0 h 6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032" h="637393">
                <a:moveTo>
                  <a:pt x="0" y="0"/>
                </a:moveTo>
                <a:lnTo>
                  <a:pt x="7251032" y="748"/>
                </a:lnTo>
                <a:lnTo>
                  <a:pt x="7251032" y="637393"/>
                </a:lnTo>
                <a:lnTo>
                  <a:pt x="994611" y="63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Светлая тем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9" name="Полилиния 8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 rot="2546880">
            <a:off x="-271044" y="-689129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пор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6"/>
          <a:stretch/>
        </p:blipFill>
        <p:spPr>
          <a:xfrm>
            <a:off x="5090195" y="0"/>
            <a:ext cx="712085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45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849261" y="-35279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Здравоохране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нтонова: Вложенные в здравоохранение средства должны работать на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29" r="16837" b="929"/>
          <a:stretch/>
        </p:blipFill>
        <p:spPr bwMode="auto">
          <a:xfrm flipH="1">
            <a:off x="3139094" y="11124"/>
            <a:ext cx="9048421" cy="6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763906" y="466887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Доходы населения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&quot;финансы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 bwMode="auto">
          <a:xfrm>
            <a:off x="3165483" y="0"/>
            <a:ext cx="9017220" cy="6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82704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0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Образова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&quot;школьники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b="11804"/>
          <a:stretch/>
        </p:blipFill>
        <p:spPr bwMode="auto">
          <a:xfrm flipH="1">
            <a:off x="4248147" y="12937"/>
            <a:ext cx="7943851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3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5856114" y="19050"/>
            <a:ext cx="7098355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темная тема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8" r:id="rId2"/>
    <p:sldLayoutId id="2147483937" r:id="rId3"/>
    <p:sldLayoutId id="2147483956" r:id="rId4"/>
    <p:sldLayoutId id="2147483955" r:id="rId5"/>
    <p:sldLayoutId id="2147483954" r:id="rId6"/>
    <p:sldLayoutId id="2147483952" r:id="rId7"/>
    <p:sldLayoutId id="2147483953" r:id="rId8"/>
    <p:sldLayoutId id="2147483938" r:id="rId9"/>
    <p:sldLayoutId id="2147483949" r:id="rId10"/>
    <p:sldLayoutId id="2147483950" r:id="rId11"/>
    <p:sldLayoutId id="2147483951" r:id="rId12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9944" y="159488"/>
            <a:ext cx="9335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город Салават Республики Башкортостан</a:t>
            </a:r>
          </a:p>
          <a:p>
            <a:endParaRPr lang="en-US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428" y="2498652"/>
            <a:ext cx="8351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бюджета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Салават Республики Башкортостан</a:t>
            </a: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августа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58006"/>
              </p:ext>
            </p:extLst>
          </p:nvPr>
        </p:nvGraphicFramePr>
        <p:xfrm>
          <a:off x="0" y="3712191"/>
          <a:ext cx="4135272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74"/>
                <a:gridCol w="1291905"/>
                <a:gridCol w="12997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январь-июль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период январь-июль 2021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2 063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571,6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071,6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1 688 474,9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941325" y="0"/>
            <a:ext cx="6250675" cy="5868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Характеристика бюджета на 01.08.2021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705193942"/>
              </p:ext>
            </p:extLst>
          </p:nvPr>
        </p:nvGraphicFramePr>
        <p:xfrm>
          <a:off x="4189862" y="1037166"/>
          <a:ext cx="8002137" cy="564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54" y="946713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763" y="1219200"/>
            <a:ext cx="8811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Общее поступление доходов в бюджет городского округа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августа 2021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873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что составляет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уточненного годового плана. По сравнению с прошлым годом объем поступлений увеличился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млн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ублей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поступило в сумме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733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что к аналогичному периоду прошлого года больше на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на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по расходам составило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или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1 688,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 г. Салава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21410</TotalTime>
  <Words>148</Words>
  <Application>Microsoft Office PowerPoint</Application>
  <PresentationFormat>Широкоэкранный</PresentationFormat>
  <Paragraphs>23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ГО г. Салават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экономики Администрации ГО г.Салават</dc:creator>
  <cp:lastModifiedBy>Яхина Виктория Николаевна</cp:lastModifiedBy>
  <cp:revision>2371</cp:revision>
  <cp:lastPrinted>2021-02-10T12:43:56Z</cp:lastPrinted>
  <dcterms:modified xsi:type="dcterms:W3CDTF">2021-08-13T06:15:48Z</dcterms:modified>
</cp:coreProperties>
</file>