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7"/>
  </p:notesMasterIdLst>
  <p:handoutMasterIdLst>
    <p:handoutMasterId r:id="rId8"/>
  </p:handoutMasterIdLst>
  <p:sldIdLst>
    <p:sldId id="711" r:id="rId2"/>
    <p:sldId id="707" r:id="rId3"/>
    <p:sldId id="708" r:id="rId4"/>
    <p:sldId id="709" r:id="rId5"/>
    <p:sldId id="710" r:id="rId6"/>
  </p:sldIdLst>
  <p:sldSz cx="12192000" cy="6858000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льсарина Дания Рифкатовна" initials="КДР" lastIdx="1" clrIdx="0">
    <p:extLst>
      <p:ext uri="{19B8F6BF-5375-455C-9EA6-DF929625EA0E}">
        <p15:presenceInfo xmlns:p15="http://schemas.microsoft.com/office/powerpoint/2012/main" userId="Кульсарина Дания Рифкат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F51"/>
    <a:srgbClr val="09306F"/>
    <a:srgbClr val="E4252A"/>
    <a:srgbClr val="0900C0"/>
    <a:srgbClr val="0070C0"/>
    <a:srgbClr val="E4DB30"/>
    <a:srgbClr val="139DD9"/>
    <a:srgbClr val="3E21E9"/>
    <a:srgbClr val="92D050"/>
    <a:srgbClr val="09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95" autoAdjust="0"/>
  </p:normalViewPr>
  <p:slideViewPr>
    <p:cSldViewPr snapToGrid="0">
      <p:cViewPr varScale="1">
        <p:scale>
          <a:sx n="69" d="100"/>
          <a:sy n="69" d="100"/>
        </p:scale>
        <p:origin x="-66" y="5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544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796" y="102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Структура налоговых доходов бюджета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городского округа город Салават Республики Башкортостан, поступивших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01.05.2021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года,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тыс.руб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01.05.2021г. 297 518,1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-2.5051619001107962E-2"/>
                  <c:y val="-3.8665039284593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740250528649302E-3"/>
                  <c:y val="-5.606430696266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Государственная пошлина</c:v>
                </c:pt>
                <c:pt idx="3">
                  <c:v>Прочие 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192093.8</c:v>
                </c:pt>
                <c:pt idx="1">
                  <c:v>38083.1</c:v>
                </c:pt>
                <c:pt idx="2">
                  <c:v>5424.2</c:v>
                </c:pt>
                <c:pt idx="3">
                  <c:v>61917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01.05.2020г. 295 486,8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1.0086941849265613E-2"/>
                  <c:y val="-4.0869799438699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242563531106845E-3"/>
                  <c:y val="-6.0937496251384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41542633170136E-2"/>
                  <c:y val="-6.1304699158051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6.7968745818851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Государственная пошлина</c:v>
                </c:pt>
                <c:pt idx="3">
                  <c:v>Прочие 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228824.7</c:v>
                </c:pt>
                <c:pt idx="1">
                  <c:v>11866.9</c:v>
                </c:pt>
                <c:pt idx="2">
                  <c:v>5313.9</c:v>
                </c:pt>
                <c:pt idx="3">
                  <c:v>49481.3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40231648"/>
        <c:axId val="1840232192"/>
      </c:barChart>
      <c:catAx>
        <c:axId val="1840231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0232192"/>
        <c:crosses val="autoZero"/>
        <c:auto val="1"/>
        <c:lblAlgn val="ctr"/>
        <c:lblOffset val="100"/>
        <c:noMultiLvlLbl val="0"/>
      </c:catAx>
      <c:valAx>
        <c:axId val="184023219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840231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Структура неналоговых доходов бюджета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городского округа город Салават Республики Башкортостан, </a:t>
            </a:r>
          </a:p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поступивших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01.05.2021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года,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тыс.руб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505911567320697"/>
          <c:y val="0.20138679863516248"/>
          <c:w val="0.87259898345849574"/>
          <c:h val="0.36853030459336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01.05.2021г. 94 201,2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84951652709582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5858828443514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Иные 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45203.4</c:v>
                </c:pt>
                <c:pt idx="1">
                  <c:v>43341.5</c:v>
                </c:pt>
                <c:pt idx="2">
                  <c:v>5656.3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01.05.2020г. 93 852,9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1.6183269612088484E-2"/>
                  <c:y val="-3.7037042437597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Иные 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65696.899999999994</c:v>
                </c:pt>
                <c:pt idx="1">
                  <c:v>22269.8</c:v>
                </c:pt>
                <c:pt idx="2">
                  <c:v>5886.2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40667536"/>
        <c:axId val="1840675152"/>
      </c:barChart>
      <c:catAx>
        <c:axId val="1840667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0675152"/>
        <c:crosses val="autoZero"/>
        <c:auto val="1"/>
        <c:lblAlgn val="ctr"/>
        <c:lblOffset val="100"/>
        <c:noMultiLvlLbl val="0"/>
      </c:catAx>
      <c:valAx>
        <c:axId val="184067515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840667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softEdge rad="635000"/>
          </a:effectLst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a-RU" dirty="0">
                <a:solidFill>
                  <a:schemeClr val="tx2">
                    <a:lumMod val="50000"/>
                  </a:schemeClr>
                </a:solidFill>
              </a:rPr>
              <a:t>Расходы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бюджета городского округа город Салават Республики Башкортостан, </a:t>
            </a:r>
          </a:p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ba-RU" dirty="0" smtClean="0">
                <a:solidFill>
                  <a:schemeClr val="tx2">
                    <a:lumMod val="50000"/>
                  </a:schemeClr>
                </a:solidFill>
              </a:rPr>
              <a:t>На 01.05.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2021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года,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тыс.руб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505911567320697"/>
          <c:y val="0.20138679863516248"/>
          <c:w val="0.87259898345849574"/>
          <c:h val="0.36853030459336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01.05.2021г. 904 906,1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6.9356869766093497E-3"/>
                  <c:y val="-5.5555563656395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9356869766093497E-3"/>
                  <c:y val="-7.592593699707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897772797999026E-2"/>
                  <c:y val="-4.444445092511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237913177395668E-3"/>
                  <c:y val="-6.6666676387675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2475826354793036E-3"/>
                  <c:y val="-5.0000007290756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Национальная экономика</c:v>
                </c:pt>
                <c:pt idx="1">
                  <c:v>Жилищно-коммунальное хозяйство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Физическая культура и спорт</c:v>
                </c:pt>
                <c:pt idx="5">
                  <c:v>Иные расходы 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63336</c:v>
                </c:pt>
                <c:pt idx="1">
                  <c:v>56677</c:v>
                </c:pt>
                <c:pt idx="2">
                  <c:v>627677.80000000005</c:v>
                </c:pt>
                <c:pt idx="3">
                  <c:v>25430.9</c:v>
                </c:pt>
                <c:pt idx="4">
                  <c:v>36203</c:v>
                </c:pt>
                <c:pt idx="5">
                  <c:v>95581.4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01.05.2020г. 804 553,7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3.2366539224176968E-2"/>
                  <c:y val="-3.9850513506813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Национальная экономика</c:v>
                </c:pt>
                <c:pt idx="1">
                  <c:v>Жилищно-коммунальное хозяйство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Физическая культура и спорт</c:v>
                </c:pt>
                <c:pt idx="5">
                  <c:v>Иные расходы 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66018.399999999994</c:v>
                </c:pt>
                <c:pt idx="1">
                  <c:v>79291.7</c:v>
                </c:pt>
                <c:pt idx="2">
                  <c:v>530969.69999999995</c:v>
                </c:pt>
                <c:pt idx="3">
                  <c:v>23030.5</c:v>
                </c:pt>
                <c:pt idx="4">
                  <c:v>28835.1</c:v>
                </c:pt>
                <c:pt idx="5">
                  <c:v>76408.3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40669712"/>
        <c:axId val="1840670256"/>
      </c:barChart>
      <c:catAx>
        <c:axId val="1840669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40670256"/>
        <c:crosses val="autoZero"/>
        <c:auto val="1"/>
        <c:lblAlgn val="ctr"/>
        <c:lblOffset val="100"/>
        <c:noMultiLvlLbl val="0"/>
      </c:catAx>
      <c:valAx>
        <c:axId val="184067025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840669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softEdge rad="635000"/>
          </a:effectLst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06T16:47:27.917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82D5-54C5-4DB8-80CB-029ACF9829BC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38148-BDF7-439B-90B3-53C03AB37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3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14844E-58B2-4069-8404-E13BB589E966}" type="datetimeFigureOut">
              <a:rPr lang="ru-RU"/>
              <a:pPr>
                <a:defRPr/>
              </a:pPr>
              <a:t>06.05.2021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4E8C0A-E7AC-4E0E-8B97-80AADEE380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678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E8C0A-E7AC-4E0E-8B97-80AADEE38035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75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&quot;салават город&quot;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10283"/>
          <a:stretch/>
        </p:blipFill>
        <p:spPr bwMode="auto">
          <a:xfrm>
            <a:off x="3997621" y="-36880"/>
            <a:ext cx="8214426" cy="54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346" y="-36880"/>
            <a:ext cx="12231393" cy="6927515"/>
          </a:xfrm>
          <a:prstGeom prst="rect">
            <a:avLst/>
          </a:prstGeom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0D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4368" r="6052" b="33315"/>
          <a:stretch/>
        </p:blipFill>
        <p:spPr>
          <a:xfrm>
            <a:off x="1793049" y="290904"/>
            <a:ext cx="10818028" cy="6567096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98360">
            <a:off x="812133" y="4150256"/>
            <a:ext cx="1114665" cy="1114665"/>
          </a:xfrm>
          <a:prstGeom prst="rect">
            <a:avLst/>
          </a:prstGeom>
          <a:gradFill>
            <a:gsLst>
              <a:gs pos="0">
                <a:srgbClr val="0084FF">
                  <a:alpha val="6000"/>
                </a:srgbClr>
              </a:gs>
              <a:gs pos="100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9695" y="499735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5000">
                <a:srgbClr val="002060">
                  <a:alpha val="1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361621" y="-194732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178804" flipV="1">
            <a:off x="906347" y="4294359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6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алава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Картинки по запросу &quot;салават город&quot;"/>
          <p:cNvPicPr>
            <a:picLocks noChangeAspect="1" noChangeArrowheads="1"/>
          </p:cNvPicPr>
          <p:nvPr userDrawn="1"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29852"/>
          <a:stretch/>
        </p:blipFill>
        <p:spPr bwMode="auto">
          <a:xfrm>
            <a:off x="5086351" y="0"/>
            <a:ext cx="710565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7000">
                <a:srgbClr val="092E66">
                  <a:alpha val="56000"/>
                </a:srgbClr>
              </a:gs>
              <a:gs pos="50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0"/>
                </a:srgbClr>
              </a:gs>
              <a:gs pos="0">
                <a:srgbClr val="092667"/>
              </a:gs>
              <a:gs pos="54000">
                <a:srgbClr val="09306F">
                  <a:lumMod val="97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5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Промышленность 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man-engineering.ru/wp-content/uploads/17-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 r="12946"/>
          <a:stretch/>
        </p:blipFill>
        <p:spPr bwMode="auto">
          <a:xfrm flipH="1">
            <a:off x="2895600" y="0"/>
            <a:ext cx="9296399" cy="68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56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-151287"/>
            <a:ext cx="10818028" cy="7009287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9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Инвестиции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zen_doc/3122622/pub_5eccdd0b5e1152041afe84ab_5eccddcbcdaa790dc5daf5c0/scale_12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1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2682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56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687493" y="297813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7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346" y="-10635"/>
            <a:ext cx="12211346" cy="6916759"/>
          </a:xfrm>
          <a:prstGeom prst="rect">
            <a:avLst/>
          </a:prstGeom>
          <a:solidFill>
            <a:srgbClr val="082C60"/>
          </a:solidFill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0D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t="4368" r="6052" b="33315"/>
          <a:stretch/>
        </p:blipFill>
        <p:spPr>
          <a:xfrm>
            <a:off x="1899255" y="232012"/>
            <a:ext cx="10818028" cy="6628283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98360">
            <a:off x="812133" y="4150256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9695" y="499735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5000">
                <a:srgbClr val="002060">
                  <a:alpha val="1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361621" y="-194732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178804" flipV="1">
            <a:off x="919794" y="4280912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_Задачи_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-649393" y="-956866"/>
            <a:ext cx="7041878" cy="5183014"/>
            <a:chOff x="7069535" y="133997"/>
            <a:chExt cx="4941354" cy="3636971"/>
          </a:xfrm>
        </p:grpSpPr>
        <p:sp>
          <p:nvSpPr>
            <p:cNvPr id="9" name="Полилиния 8"/>
            <p:cNvSpPr/>
            <p:nvPr userDrawn="1"/>
          </p:nvSpPr>
          <p:spPr>
            <a:xfrm rot="2546880">
              <a:off x="8202397" y="133998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 userDrawn="1"/>
          </p:nvSpPr>
          <p:spPr>
            <a:xfrm rot="18681106">
              <a:off x="9493773" y="-160485"/>
              <a:ext cx="629660" cy="4404573"/>
            </a:xfrm>
            <a:custGeom>
              <a:avLst/>
              <a:gdLst>
                <a:gd name="connsiteX0" fmla="*/ 0 w 629660"/>
                <a:gd name="connsiteY0" fmla="*/ 0 h 4404573"/>
                <a:gd name="connsiteX1" fmla="*/ 629660 w 629660"/>
                <a:gd name="connsiteY1" fmla="*/ 715422 h 4404573"/>
                <a:gd name="connsiteX2" fmla="*/ 629660 w 629660"/>
                <a:gd name="connsiteY2" fmla="*/ 4404573 h 4404573"/>
                <a:gd name="connsiteX3" fmla="*/ 0 w 629660"/>
                <a:gd name="connsiteY3" fmla="*/ 4404573 h 44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4404573">
                  <a:moveTo>
                    <a:pt x="0" y="0"/>
                  </a:moveTo>
                  <a:lnTo>
                    <a:pt x="629660" y="715422"/>
                  </a:lnTo>
                  <a:lnTo>
                    <a:pt x="629660" y="4404573"/>
                  </a:lnTo>
                  <a:lnTo>
                    <a:pt x="0" y="440457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 userDrawn="1"/>
          </p:nvSpPr>
          <p:spPr>
            <a:xfrm rot="18681106">
              <a:off x="8164191" y="429906"/>
              <a:ext cx="629660" cy="2818971"/>
            </a:xfrm>
            <a:custGeom>
              <a:avLst/>
              <a:gdLst>
                <a:gd name="connsiteX0" fmla="*/ 629660 w 629660"/>
                <a:gd name="connsiteY0" fmla="*/ 228987 h 2818971"/>
                <a:gd name="connsiteX1" fmla="*/ 629660 w 629660"/>
                <a:gd name="connsiteY1" fmla="*/ 2818971 h 2818971"/>
                <a:gd name="connsiteX2" fmla="*/ 0 w 629660"/>
                <a:gd name="connsiteY2" fmla="*/ 2818971 h 2818971"/>
                <a:gd name="connsiteX3" fmla="*/ 0 w 629660"/>
                <a:gd name="connsiteY3" fmla="*/ 376801 h 2818971"/>
                <a:gd name="connsiteX4" fmla="*/ 428123 w 629660"/>
                <a:gd name="connsiteY4" fmla="*/ 0 h 281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660" h="2818971">
                  <a:moveTo>
                    <a:pt x="629660" y="228987"/>
                  </a:moveTo>
                  <a:lnTo>
                    <a:pt x="629660" y="2818971"/>
                  </a:lnTo>
                  <a:lnTo>
                    <a:pt x="0" y="2818971"/>
                  </a:lnTo>
                  <a:lnTo>
                    <a:pt x="0" y="376801"/>
                  </a:lnTo>
                  <a:lnTo>
                    <a:pt x="42812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 userDrawn="1"/>
          </p:nvSpPr>
          <p:spPr>
            <a:xfrm rot="2546880">
              <a:off x="7224772" y="133997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олилиния 13"/>
          <p:cNvSpPr/>
          <p:nvPr userDrawn="1"/>
        </p:nvSpPr>
        <p:spPr>
          <a:xfrm>
            <a:off x="4969011" y="-7346"/>
            <a:ext cx="6928008" cy="608998"/>
          </a:xfrm>
          <a:custGeom>
            <a:avLst/>
            <a:gdLst>
              <a:gd name="connsiteX0" fmla="*/ 0 w 6928008"/>
              <a:gd name="connsiteY0" fmla="*/ 0 h 608998"/>
              <a:gd name="connsiteX1" fmla="*/ 6928008 w 6928008"/>
              <a:gd name="connsiteY1" fmla="*/ 715 h 608998"/>
              <a:gd name="connsiteX2" fmla="*/ 6928008 w 6928008"/>
              <a:gd name="connsiteY2" fmla="*/ 608998 h 608998"/>
              <a:gd name="connsiteX3" fmla="*/ 6775121 w 6928008"/>
              <a:gd name="connsiteY3" fmla="*/ 608998 h 608998"/>
              <a:gd name="connsiteX4" fmla="*/ 6775121 w 6928008"/>
              <a:gd name="connsiteY4" fmla="*/ 169576 h 608998"/>
              <a:gd name="connsiteX5" fmla="*/ 263564 w 6928008"/>
              <a:gd name="connsiteY5" fmla="*/ 168904 h 6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8008" h="608998">
                <a:moveTo>
                  <a:pt x="0" y="0"/>
                </a:moveTo>
                <a:lnTo>
                  <a:pt x="6928008" y="715"/>
                </a:lnTo>
                <a:lnTo>
                  <a:pt x="6928008" y="608998"/>
                </a:lnTo>
                <a:lnTo>
                  <a:pt x="6775121" y="608998"/>
                </a:lnTo>
                <a:lnTo>
                  <a:pt x="6775121" y="169576"/>
                </a:lnTo>
                <a:lnTo>
                  <a:pt x="263564" y="168904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>
            <a:off x="0" y="-5040"/>
            <a:ext cx="6079958" cy="56279"/>
          </a:xfrm>
          <a:custGeom>
            <a:avLst/>
            <a:gdLst>
              <a:gd name="connsiteX0" fmla="*/ 0 w 6079958"/>
              <a:gd name="connsiteY0" fmla="*/ 0 h 56279"/>
              <a:gd name="connsiteX1" fmla="*/ 6079958 w 6079958"/>
              <a:gd name="connsiteY1" fmla="*/ 0 h 56279"/>
              <a:gd name="connsiteX2" fmla="*/ 6079958 w 6079958"/>
              <a:gd name="connsiteY2" fmla="*/ 56279 h 56279"/>
              <a:gd name="connsiteX3" fmla="*/ 0 w 6079958"/>
              <a:gd name="connsiteY3" fmla="*/ 56279 h 5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9958" h="56279">
                <a:moveTo>
                  <a:pt x="0" y="0"/>
                </a:moveTo>
                <a:lnTo>
                  <a:pt x="6079958" y="0"/>
                </a:lnTo>
                <a:lnTo>
                  <a:pt x="6079958" y="56279"/>
                </a:lnTo>
                <a:lnTo>
                  <a:pt x="0" y="56279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273"/>
          <p:cNvSpPr/>
          <p:nvPr userDrawn="1"/>
        </p:nvSpPr>
        <p:spPr>
          <a:xfrm>
            <a:off x="5263992" y="-716"/>
            <a:ext cx="6928008" cy="608998"/>
          </a:xfrm>
          <a:custGeom>
            <a:avLst/>
            <a:gdLst>
              <a:gd name="connsiteX0" fmla="*/ 0 w 6256421"/>
              <a:gd name="connsiteY0" fmla="*/ 0 h 636645"/>
              <a:gd name="connsiteX1" fmla="*/ 6256421 w 6256421"/>
              <a:gd name="connsiteY1" fmla="*/ 0 h 636645"/>
              <a:gd name="connsiteX2" fmla="*/ 6256421 w 6256421"/>
              <a:gd name="connsiteY2" fmla="*/ 636645 h 636645"/>
              <a:gd name="connsiteX3" fmla="*/ 0 w 6256421"/>
              <a:gd name="connsiteY3" fmla="*/ 636645 h 636645"/>
              <a:gd name="connsiteX4" fmla="*/ 0 w 6256421"/>
              <a:gd name="connsiteY4" fmla="*/ 0 h 636645"/>
              <a:gd name="connsiteX0" fmla="*/ 0 w 7379368"/>
              <a:gd name="connsiteY0" fmla="*/ 16042 h 636645"/>
              <a:gd name="connsiteX1" fmla="*/ 7379368 w 7379368"/>
              <a:gd name="connsiteY1" fmla="*/ 0 h 636645"/>
              <a:gd name="connsiteX2" fmla="*/ 7379368 w 7379368"/>
              <a:gd name="connsiteY2" fmla="*/ 636645 h 636645"/>
              <a:gd name="connsiteX3" fmla="*/ 1122947 w 7379368"/>
              <a:gd name="connsiteY3" fmla="*/ 636645 h 636645"/>
              <a:gd name="connsiteX4" fmla="*/ 0 w 7379368"/>
              <a:gd name="connsiteY4" fmla="*/ 16042 h 636645"/>
              <a:gd name="connsiteX0" fmla="*/ 0 w 7251032"/>
              <a:gd name="connsiteY0" fmla="*/ 16042 h 636645"/>
              <a:gd name="connsiteX1" fmla="*/ 7251032 w 7251032"/>
              <a:gd name="connsiteY1" fmla="*/ 0 h 636645"/>
              <a:gd name="connsiteX2" fmla="*/ 7251032 w 7251032"/>
              <a:gd name="connsiteY2" fmla="*/ 636645 h 636645"/>
              <a:gd name="connsiteX3" fmla="*/ 994611 w 7251032"/>
              <a:gd name="connsiteY3" fmla="*/ 636645 h 636645"/>
              <a:gd name="connsiteX4" fmla="*/ 0 w 7251032"/>
              <a:gd name="connsiteY4" fmla="*/ 16042 h 636645"/>
              <a:gd name="connsiteX0" fmla="*/ 0 w 7251032"/>
              <a:gd name="connsiteY0" fmla="*/ 0 h 637393"/>
              <a:gd name="connsiteX1" fmla="*/ 7251032 w 7251032"/>
              <a:gd name="connsiteY1" fmla="*/ 748 h 637393"/>
              <a:gd name="connsiteX2" fmla="*/ 7251032 w 7251032"/>
              <a:gd name="connsiteY2" fmla="*/ 637393 h 637393"/>
              <a:gd name="connsiteX3" fmla="*/ 994611 w 7251032"/>
              <a:gd name="connsiteY3" fmla="*/ 637393 h 637393"/>
              <a:gd name="connsiteX4" fmla="*/ 0 w 7251032"/>
              <a:gd name="connsiteY4" fmla="*/ 0 h 63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1032" h="637393">
                <a:moveTo>
                  <a:pt x="0" y="0"/>
                </a:moveTo>
                <a:lnTo>
                  <a:pt x="7251032" y="748"/>
                </a:lnTo>
                <a:lnTo>
                  <a:pt x="7251032" y="637393"/>
                </a:lnTo>
                <a:lnTo>
                  <a:pt x="994611" y="63739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6000">
                <a:srgbClr val="082C60"/>
              </a:gs>
              <a:gs pos="0">
                <a:srgbClr val="0D3A96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4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Светлая тем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9" name="Полилиния 8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олилиния 12"/>
          <p:cNvSpPr/>
          <p:nvPr userDrawn="1"/>
        </p:nvSpPr>
        <p:spPr>
          <a:xfrm rot="2546880">
            <a:off x="-271044" y="-689129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0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пор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6"/>
          <a:stretch/>
        </p:blipFill>
        <p:spPr>
          <a:xfrm>
            <a:off x="5090195" y="0"/>
            <a:ext cx="712085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2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45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849261" y="-35279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9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Здравоохране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Антонова: Вложенные в здравоохранение средства должны работать на ...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929" r="16837" b="929"/>
          <a:stretch/>
        </p:blipFill>
        <p:spPr bwMode="auto">
          <a:xfrm flipH="1">
            <a:off x="3139094" y="11124"/>
            <a:ext cx="9048421" cy="68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763906" y="466887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5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Доходы населения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и по запросу &quot;финансы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/>
          <a:stretch/>
        </p:blipFill>
        <p:spPr bwMode="auto">
          <a:xfrm>
            <a:off x="3165483" y="0"/>
            <a:ext cx="9017220" cy="688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82704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0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7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Образова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Картинки по запросу &quot;школьники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0" b="11804"/>
          <a:stretch/>
        </p:blipFill>
        <p:spPr bwMode="auto">
          <a:xfrm flipH="1">
            <a:off x="4248147" y="12937"/>
            <a:ext cx="7943851" cy="68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3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5856114" y="19050"/>
            <a:ext cx="7098355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5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темная тема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9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3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8" r:id="rId2"/>
    <p:sldLayoutId id="2147483937" r:id="rId3"/>
    <p:sldLayoutId id="2147483956" r:id="rId4"/>
    <p:sldLayoutId id="2147483955" r:id="rId5"/>
    <p:sldLayoutId id="2147483954" r:id="rId6"/>
    <p:sldLayoutId id="2147483952" r:id="rId7"/>
    <p:sldLayoutId id="2147483953" r:id="rId8"/>
    <p:sldLayoutId id="2147483938" r:id="rId9"/>
    <p:sldLayoutId id="2147483949" r:id="rId10"/>
    <p:sldLayoutId id="2147483950" r:id="rId11"/>
    <p:sldLayoutId id="2147483951" r:id="rId12"/>
  </p:sldLayoutIdLst>
  <p:hf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9944" y="159488"/>
            <a:ext cx="9335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городского округа город Салават Республики Башкортостан</a:t>
            </a:r>
          </a:p>
          <a:p>
            <a:endParaRPr lang="en-US" sz="25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0428" y="2498652"/>
            <a:ext cx="8351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бюджета </a:t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Салават Республики Башкортостан</a:t>
            </a:r>
          </a:p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1" y="1833817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3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87318864"/>
              </p:ext>
            </p:extLst>
          </p:nvPr>
        </p:nvGraphicFramePr>
        <p:xfrm>
          <a:off x="486445" y="144378"/>
          <a:ext cx="11331482" cy="621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223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64510714"/>
              </p:ext>
            </p:extLst>
          </p:nvPr>
        </p:nvGraphicFramePr>
        <p:xfrm>
          <a:off x="900545" y="484180"/>
          <a:ext cx="10986655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74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85033236"/>
              </p:ext>
            </p:extLst>
          </p:nvPr>
        </p:nvGraphicFramePr>
        <p:xfrm>
          <a:off x="900545" y="484180"/>
          <a:ext cx="10986655" cy="637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625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4763" y="1219200"/>
            <a:ext cx="88114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1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исполнение по доходам в бюджет городского округа город Салават Республики Башкортостан составило </a:t>
            </a:r>
            <a:r>
              <a:rPr lang="ba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1 324,0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рублей, или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38,3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уточненного годового плана. По сравнению с аналогичным периодом прошлого года объем поступлений увеличился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423,5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или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47,0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Налоговых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неналоговых доходов поступило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391,7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 рублей, или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27,3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уточненного годового плана. По сравнению с аналогичным периодом прошлого года объем налоговых и неналоговых доходов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увеличился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или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Исполнение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по расходам на 1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2021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904,9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или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25,5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уточненного годового плана, с ростом к аналогичному периоду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100,6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или 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1" y="1833817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74504"/>
      </p:ext>
    </p:extLst>
  </p:cSld>
  <p:clrMapOvr>
    <a:masterClrMapping/>
  </p:clrMapOvr>
</p:sld>
</file>

<file path=ppt/theme/theme1.xml><?xml version="1.0" encoding="utf-8"?>
<a:theme xmlns:a="http://schemas.openxmlformats.org/drawingml/2006/main" name="ГО г. Салава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19847</TotalTime>
  <Words>113</Words>
  <Application>Microsoft Office PowerPoint</Application>
  <PresentationFormat>Широкоэкранный</PresentationFormat>
  <Paragraphs>27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ГО г. Салават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Отдел экономики Администрации ГО г.Салават</dc:creator>
  <cp:lastModifiedBy>Кульсарина Дания Рифкатовна</cp:lastModifiedBy>
  <cp:revision>2309</cp:revision>
  <cp:lastPrinted>2021-02-10T12:43:56Z</cp:lastPrinted>
  <dcterms:modified xsi:type="dcterms:W3CDTF">2021-05-06T09:54:33Z</dcterms:modified>
</cp:coreProperties>
</file>